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63" r:id="rId5"/>
    <p:sldMasterId id="2147483771" r:id="rId6"/>
    <p:sldMasterId id="2147483776" r:id="rId7"/>
  </p:sldMasterIdLst>
  <p:notesMasterIdLst>
    <p:notesMasterId r:id="rId27"/>
  </p:notesMasterIdLst>
  <p:sldIdLst>
    <p:sldId id="257" r:id="rId8"/>
    <p:sldId id="2147374648" r:id="rId9"/>
    <p:sldId id="2147374650" r:id="rId10"/>
    <p:sldId id="1772" r:id="rId11"/>
    <p:sldId id="2147374649" r:id="rId12"/>
    <p:sldId id="2147472228" r:id="rId13"/>
    <p:sldId id="1785" r:id="rId14"/>
    <p:sldId id="2147347374" r:id="rId15"/>
    <p:sldId id="2147472229" r:id="rId16"/>
    <p:sldId id="2147374631" r:id="rId17"/>
    <p:sldId id="2147472230" r:id="rId18"/>
    <p:sldId id="2147469221" r:id="rId19"/>
    <p:sldId id="2147472221" r:id="rId20"/>
    <p:sldId id="2147469213" r:id="rId21"/>
    <p:sldId id="2147472223" r:id="rId22"/>
    <p:sldId id="2147472224" r:id="rId23"/>
    <p:sldId id="2147472225" r:id="rId24"/>
    <p:sldId id="2147472227" r:id="rId25"/>
    <p:sldId id="214737465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08CC91-407D-4676-B139-408D9EFA1539}">
          <p14:sldIdLst>
            <p14:sldId id="257"/>
            <p14:sldId id="2147374648"/>
            <p14:sldId id="2147374650"/>
            <p14:sldId id="1772"/>
            <p14:sldId id="2147374649"/>
            <p14:sldId id="2147472228"/>
            <p14:sldId id="1785"/>
            <p14:sldId id="2147347374"/>
            <p14:sldId id="2147472229"/>
            <p14:sldId id="2147374631"/>
            <p14:sldId id="2147472230"/>
            <p14:sldId id="2147469221"/>
            <p14:sldId id="2147472221"/>
            <p14:sldId id="2147469213"/>
            <p14:sldId id="2147472223"/>
            <p14:sldId id="2147472224"/>
            <p14:sldId id="2147472225"/>
            <p14:sldId id="2147472227"/>
            <p14:sldId id="214737465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98E103-4F8F-8F77-0A3C-D68CF2EFFF16}" name="Sarah H Kinling" initials="SHK" userId="S::skinling@mitre.org::1ab6a5e8-2797-4207-bb84-dde0dabe73f9" providerId="AD"/>
  <p188:author id="{55D20F0D-1ADD-0E34-E43F-AD52E47751E7}" name="Boyce, Shari" initials="BS" userId="S::sboyce@deloitte.com::78b19430-25e4-4928-ad7e-1bfc843ba354" providerId="AD"/>
  <p188:author id="{31FDAE1D-3638-740E-50EE-978C348456F0}" name="McNabb, Kate Donovan" initials="MKD" userId="S::kmcnabb@deloitte.com::50f12b4c-4422-4a1e-93a7-59f9e2b067bb" providerId="AD"/>
  <p188:author id="{97D11C37-3C3A-2E4F-9737-7B95F990DE0F}" name="Ohrt, Catherine" initials="CO" userId="Ohrt, Catherine" providerId="None"/>
  <p188:author id="{C1AB7D40-CA21-5D64-ED20-16B2F0002F0B}" name="Lindsay Parra" initials="LP" userId="Lindsay Parra" providerId="None"/>
  <p188:author id="{7CE86E45-2854-FD2B-D976-79FFE95B97DB}" name="Rankine, Alexis" initials="RA" userId="S::lrankine@deloitte.com::c3fc6ac3-05a5-4081-8e0c-a79046f65e9b" providerId="AD"/>
  <p188:author id="{79182E56-57F6-EFC5-042A-9AE314C54BC0}" name="Alliyu, Tobi" initials="AT" userId="S::talliyu@deloitte.com::a99756aa-94b2-48e5-9f02-0cfa11db9e0b" providerId="AD"/>
  <p188:author id="{D648D4B6-A831-CF13-9C2A-B68C7A2949C6}" name="Caspari, Jennifer" initials="CJ" userId="S::jcaspari@deloitte.com::7d41e7c5-af4f-41cf-85d5-340496d33050" providerId="AD"/>
  <p188:author id="{7509DCDF-D49D-8D65-5BBB-7024FD72DD2F}" name="Roesemann, Kiersten" initials="RK" userId="S::kroesemann@deloitte.com::39ea5e13-1fcb-4d2e-8d9a-54d3690ea897" providerId="AD"/>
  <p188:author id="{908A40F0-6ED1-77C9-FA73-D1058BE8E321}" name="Denison, Will" initials="DW" userId="S::wdenison@deloitte.com::096e44ba-55ad-4d7f-8358-d7a5485760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sey Brykman" initials="KB" lastIdx="3" clrIdx="0">
    <p:extLst>
      <p:ext uri="{19B8F6BF-5375-455C-9EA6-DF929625EA0E}">
        <p15:presenceInfo xmlns:p15="http://schemas.microsoft.com/office/powerpoint/2012/main" userId="S::KBrykman@chcs.org::928503df-6f6d-4f5d-aec1-a6b35075e058" providerId="AD"/>
      </p:ext>
    </p:extLst>
  </p:cmAuthor>
  <p:cmAuthor id="2" name="Debbie McCarron" initials="DM" lastIdx="2" clrIdx="1">
    <p:extLst>
      <p:ext uri="{19B8F6BF-5375-455C-9EA6-DF929625EA0E}">
        <p15:presenceInfo xmlns:p15="http://schemas.microsoft.com/office/powerpoint/2012/main" userId="S::dmccarron@rippleeffect.com::a7978462-e1c9-499c-b166-a4332b40c198" providerId="AD"/>
      </p:ext>
    </p:extLst>
  </p:cmAuthor>
  <p:cmAuthor id="3" name="Evan Wowk" initials="EW" lastIdx="5" clrIdx="2">
    <p:extLst>
      <p:ext uri="{19B8F6BF-5375-455C-9EA6-DF929625EA0E}">
        <p15:presenceInfo xmlns:p15="http://schemas.microsoft.com/office/powerpoint/2012/main" userId="S::ewowk@rippleeffect.com::c2651969-989e-4991-af9f-1ad85a86b885" providerId="AD"/>
      </p:ext>
    </p:extLst>
  </p:cmAuthor>
  <p:cmAuthor id="4" name="Natalie Mazur" initials="NM" lastIdx="21" clrIdx="3">
    <p:extLst>
      <p:ext uri="{19B8F6BF-5375-455C-9EA6-DF929625EA0E}">
        <p15:presenceInfo xmlns:p15="http://schemas.microsoft.com/office/powerpoint/2012/main" userId="S::NMazur@rippleeffect.com::e631ae26-39f4-486c-86f2-fd3a77338d9d" providerId="AD"/>
      </p:ext>
    </p:extLst>
  </p:cmAuthor>
  <p:cmAuthor id="5" name="Sarah H Kinling" initials="SK" lastIdx="18" clrIdx="4">
    <p:extLst>
      <p:ext uri="{19B8F6BF-5375-455C-9EA6-DF929625EA0E}">
        <p15:presenceInfo xmlns:p15="http://schemas.microsoft.com/office/powerpoint/2012/main" userId="S::skinling_mitre.org#ext#@mitre-ext.org::a8b70a67-47bf-408b-b9b4-fef80bfa46f1" providerId="AD"/>
      </p:ext>
    </p:extLst>
  </p:cmAuthor>
  <p:cmAuthor id="6" name="Rob Houston" initials="RH" lastIdx="1" clrIdx="5">
    <p:extLst>
      <p:ext uri="{19B8F6BF-5375-455C-9EA6-DF929625EA0E}">
        <p15:presenceInfo xmlns:p15="http://schemas.microsoft.com/office/powerpoint/2012/main" userId="S::rhouston_chcs.org#ext#@mitre-ext.org::715072ed-9edd-4f98-90b2-c9a70e942495" providerId="AD"/>
      </p:ext>
    </p:extLst>
  </p:cmAuthor>
  <p:cmAuthor id="7" name="Sarah H Kinling" initials="SHK" lastIdx="11" clrIdx="6">
    <p:extLst>
      <p:ext uri="{19B8F6BF-5375-455C-9EA6-DF929625EA0E}">
        <p15:presenceInfo xmlns:p15="http://schemas.microsoft.com/office/powerpoint/2012/main" userId="S::skinling@mitre.org::1ab6a5e8-2797-4207-bb84-dde0dabe73f9" providerId="AD"/>
      </p:ext>
    </p:extLst>
  </p:cmAuthor>
  <p:cmAuthor id="8" name="Alliyu, Tobi" initials="AT" lastIdx="52" clrIdx="7">
    <p:extLst>
      <p:ext uri="{19B8F6BF-5375-455C-9EA6-DF929625EA0E}">
        <p15:presenceInfo xmlns:p15="http://schemas.microsoft.com/office/powerpoint/2012/main" userId="S::talliyu@deloitte.com::a99756aa-94b2-48e5-9f02-0cfa11db9e0b" providerId="AD"/>
      </p:ext>
    </p:extLst>
  </p:cmAuthor>
  <p:cmAuthor id="9" name="Simonton, Mary Greer" initials="SMG" lastIdx="48" clrIdx="8">
    <p:extLst>
      <p:ext uri="{19B8F6BF-5375-455C-9EA6-DF929625EA0E}">
        <p15:presenceInfo xmlns:p15="http://schemas.microsoft.com/office/powerpoint/2012/main" userId="S::masimonton@deloitte.com::0b4ad657-91b6-4889-a3b2-96212c3695ea" providerId="AD"/>
      </p:ext>
    </p:extLst>
  </p:cmAuthor>
  <p:cmAuthor id="10" name="Oak, Julia" initials="OJ" lastIdx="28" clrIdx="9">
    <p:extLst>
      <p:ext uri="{19B8F6BF-5375-455C-9EA6-DF929625EA0E}">
        <p15:presenceInfo xmlns:p15="http://schemas.microsoft.com/office/powerpoint/2012/main" userId="S::juoak@deloitte.com::99fb97f7-215d-4505-9726-87aa2777734f" providerId="AD"/>
      </p:ext>
    </p:extLst>
  </p:cmAuthor>
  <p:cmAuthor id="11" name="McNabb, Kate Donovan" initials="MKD" lastIdx="13" clrIdx="10">
    <p:extLst>
      <p:ext uri="{19B8F6BF-5375-455C-9EA6-DF929625EA0E}">
        <p15:presenceInfo xmlns:p15="http://schemas.microsoft.com/office/powerpoint/2012/main" userId="S::kmcnabb@deloitte.com::50f12b4c-4422-4a1e-93a7-59f9e2b067bb" providerId="AD"/>
      </p:ext>
    </p:extLst>
  </p:cmAuthor>
  <p:cmAuthor id="12" name="Aparna Higgins" initials="AH" lastIdx="19" clrIdx="11">
    <p:extLst>
      <p:ext uri="{19B8F6BF-5375-455C-9EA6-DF929625EA0E}">
        <p15:presenceInfo xmlns:p15="http://schemas.microsoft.com/office/powerpoint/2012/main" userId="5e951936629f4e73" providerId="Windows Live"/>
      </p:ext>
    </p:extLst>
  </p:cmAuthor>
  <p:cmAuthor id="13" name="Crystal Turner" initials="CT" lastIdx="1" clrIdx="12">
    <p:extLst>
      <p:ext uri="{19B8F6BF-5375-455C-9EA6-DF929625EA0E}">
        <p15:presenceInfo xmlns:p15="http://schemas.microsoft.com/office/powerpoint/2012/main" userId="S-1-5-21-1454471165-562591055-725345543-26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B97"/>
    <a:srgbClr val="DCEDF7"/>
    <a:srgbClr val="000000"/>
    <a:srgbClr val="231F20"/>
    <a:srgbClr val="EBEBEB"/>
    <a:srgbClr val="FFFDF5"/>
    <a:srgbClr val="FFFFFF"/>
    <a:srgbClr val="BAE5F8"/>
    <a:srgbClr val="CCECF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4172" autoAdjust="0"/>
  </p:normalViewPr>
  <p:slideViewPr>
    <p:cSldViewPr snapToGrid="0">
      <p:cViewPr varScale="1">
        <p:scale>
          <a:sx n="67" d="100"/>
          <a:sy n="67" d="100"/>
        </p:scale>
        <p:origin x="208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1E7FA-D5AF-48D2-8DF6-F5EB267C344D}" type="datetimeFigureOut">
              <a:rPr lang="en-US" smtClean="0"/>
              <a:t>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B7F5B-5C22-4A17-8B9C-135F990FE8E1}" type="slidenum">
              <a:rPr lang="en-US" smtClean="0"/>
              <a:t>‹#›</a:t>
            </a:fld>
            <a:endParaRPr lang="en-US" dirty="0"/>
          </a:p>
        </p:txBody>
      </p:sp>
    </p:spTree>
    <p:extLst>
      <p:ext uri="{BB962C8B-B14F-4D97-AF65-F5344CB8AC3E}">
        <p14:creationId xmlns:p14="http://schemas.microsoft.com/office/powerpoint/2010/main" val="375409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2-5 may be omitted based on the allotted time of your 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E95B2-81FA-4E8A-B109-0F8AB34A18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98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400" b="1"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B02E2-B00C-4A32-B694-B6E95324B3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95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b="1" dirty="0">
                <a:solidFill>
                  <a:schemeClr val="tx1"/>
                </a:solidFill>
                <a:latin typeface="+mj-lt"/>
                <a:cs typeface="Arial" panose="020B0604020202020204" pitchFamily="34" charset="0"/>
              </a:rPr>
              <a:t>Historical Context:</a:t>
            </a:r>
          </a:p>
          <a:p>
            <a:pPr marL="285750" lvl="0" indent="-285750">
              <a:spcBef>
                <a:spcPts val="2400"/>
              </a:spcBef>
              <a:spcAft>
                <a:spcPts val="300"/>
              </a:spcAft>
              <a:buFont typeface="Arial" panose="020B0604020202020204" pitchFamily="34" charset="0"/>
              <a:buChar char="•"/>
            </a:pPr>
            <a:r>
              <a:rPr lang="en-US" sz="1400" dirty="0">
                <a:solidFill>
                  <a:schemeClr val="tx1"/>
                </a:solidFill>
                <a:latin typeface="+mj-lt"/>
                <a:cs typeface="Arial" panose="020B0604020202020204" pitchFamily="34" charset="0"/>
              </a:rPr>
              <a:t>Trust is ultimately informed by actions and there are </a:t>
            </a:r>
            <a:r>
              <a:rPr lang="en-US" sz="1400" b="1" dirty="0">
                <a:solidFill>
                  <a:schemeClr val="tx1"/>
                </a:solidFill>
                <a:latin typeface="+mj-lt"/>
                <a:cs typeface="Arial" panose="020B0604020202020204" pitchFamily="34" charset="0"/>
              </a:rPr>
              <a:t>historical reasons for distrust</a:t>
            </a:r>
            <a:r>
              <a:rPr lang="en-US" sz="1400" dirty="0">
                <a:solidFill>
                  <a:schemeClr val="tx1"/>
                </a:solidFill>
                <a:latin typeface="+mj-lt"/>
                <a:cs typeface="Arial" panose="020B0604020202020204" pitchFamily="34" charset="0"/>
              </a:rPr>
              <a:t> in the healthcare sphere</a:t>
            </a:r>
            <a:endParaRPr lang="en-US" sz="1400" b="1" dirty="0">
              <a:solidFill>
                <a:schemeClr val="tx1"/>
              </a:solidFill>
              <a:latin typeface="+mj-lt"/>
              <a:cs typeface="Arial" panose="020B0604020202020204" pitchFamily="34" charset="0"/>
            </a:endParaRPr>
          </a:p>
          <a:p>
            <a:pPr marL="285750" lvl="0" indent="-285750">
              <a:spcAft>
                <a:spcPts val="300"/>
              </a:spcAft>
              <a:buFont typeface="Arial" panose="020B0604020202020204" pitchFamily="34" charset="0"/>
              <a:buChar char="•"/>
            </a:pPr>
            <a:r>
              <a:rPr lang="en-US" sz="1400" b="1" dirty="0">
                <a:solidFill>
                  <a:schemeClr val="tx1"/>
                </a:solidFill>
                <a:latin typeface="+mj-lt"/>
                <a:cs typeface="Arial" panose="020B0604020202020204" pitchFamily="34" charset="0"/>
              </a:rPr>
              <a:t>Money, systems of privilege and oppression (racism, classism) institutional power imbalances </a:t>
            </a:r>
            <a:r>
              <a:rPr lang="en-US" sz="1400" dirty="0">
                <a:solidFill>
                  <a:schemeClr val="tx1"/>
                </a:solidFill>
                <a:latin typeface="+mj-lt"/>
                <a:cs typeface="Arial" panose="020B0604020202020204" pitchFamily="34" charset="0"/>
              </a:rPr>
              <a:t>in our healthcare system, are large </a:t>
            </a:r>
            <a:r>
              <a:rPr lang="en-US" sz="1400" b="1" dirty="0">
                <a:solidFill>
                  <a:schemeClr val="tx1"/>
                </a:solidFill>
                <a:latin typeface="+mj-lt"/>
                <a:cs typeface="Arial" panose="020B0604020202020204" pitchFamily="34" charset="0"/>
              </a:rPr>
              <a:t>reasons for historical power imbalances</a:t>
            </a:r>
          </a:p>
          <a:p>
            <a:pPr marL="285750" indent="-285750">
              <a:spcAft>
                <a:spcPts val="300"/>
              </a:spcAft>
              <a:buFont typeface="Arial" panose="020B0604020202020204" pitchFamily="34" charset="0"/>
              <a:buChar char="•"/>
            </a:pPr>
            <a:r>
              <a:rPr lang="en-US" sz="1400" dirty="0">
                <a:solidFill>
                  <a:schemeClr val="tx1"/>
                </a:solidFill>
                <a:latin typeface="+mj-lt"/>
                <a:cs typeface="Arial" panose="020B0604020202020204" pitchFamily="34" charset="0"/>
              </a:rPr>
              <a:t>CBOs are </a:t>
            </a:r>
            <a:r>
              <a:rPr lang="en-US" sz="1400" b="1" dirty="0">
                <a:solidFill>
                  <a:schemeClr val="tx1"/>
                </a:solidFill>
                <a:latin typeface="+mj-lt"/>
                <a:cs typeface="Arial" panose="020B0604020202020204" pitchFamily="34" charset="0"/>
              </a:rPr>
              <a:t>diverse organizations </a:t>
            </a:r>
            <a:r>
              <a:rPr lang="en-US" sz="1400" dirty="0">
                <a:solidFill>
                  <a:schemeClr val="tx1"/>
                </a:solidFill>
                <a:latin typeface="+mj-lt"/>
                <a:cs typeface="Arial" panose="020B0604020202020204" pitchFamily="34" charset="0"/>
              </a:rPr>
              <a:t>with</a:t>
            </a:r>
            <a:r>
              <a:rPr lang="en-US" sz="1400" b="1" dirty="0">
                <a:solidFill>
                  <a:schemeClr val="tx1"/>
                </a:solidFill>
                <a:latin typeface="+mj-lt"/>
                <a:cs typeface="Arial" panose="020B0604020202020204" pitchFamily="34" charset="0"/>
              </a:rPr>
              <a:t> complex histories </a:t>
            </a:r>
            <a:r>
              <a:rPr lang="en-US" sz="1400" dirty="0">
                <a:solidFill>
                  <a:schemeClr val="tx1"/>
                </a:solidFill>
                <a:latin typeface="+mj-lt"/>
                <a:cs typeface="Arial" panose="020B0604020202020204" pitchFamily="34" charset="0"/>
              </a:rPr>
              <a:t>working across </a:t>
            </a:r>
            <a:r>
              <a:rPr lang="en-US" sz="1400" b="1" dirty="0">
                <a:solidFill>
                  <a:schemeClr val="tx1"/>
                </a:solidFill>
                <a:latin typeface="+mj-lt"/>
                <a:cs typeface="Arial" panose="020B0604020202020204" pitchFamily="34" charset="0"/>
              </a:rPr>
              <a:t>different sectors </a:t>
            </a:r>
            <a:r>
              <a:rPr lang="en-US" sz="1400" dirty="0">
                <a:solidFill>
                  <a:schemeClr val="tx1"/>
                </a:solidFill>
                <a:latin typeface="+mj-lt"/>
                <a:cs typeface="Arial" panose="020B0604020202020204" pitchFamily="34" charset="0"/>
              </a:rPr>
              <a:t>with </a:t>
            </a:r>
            <a:r>
              <a:rPr lang="en-US" sz="1400" b="1" dirty="0">
                <a:solidFill>
                  <a:schemeClr val="tx1"/>
                </a:solidFill>
                <a:latin typeface="+mj-lt"/>
                <a:cs typeface="Arial" panose="020B0604020202020204" pitchFamily="34" charset="0"/>
              </a:rPr>
              <a:t>variable funding streams</a:t>
            </a:r>
          </a:p>
          <a:p>
            <a:pPr>
              <a:spcAft>
                <a:spcPts val="600"/>
              </a:spcAft>
            </a:pPr>
            <a:endParaRPr lang="en-US" sz="1400" b="1" dirty="0">
              <a:latin typeface="Lato" panose="020F0502020204030203" pitchFamily="34" charset="0"/>
              <a:ea typeface="Lato" panose="020F0502020204030203" pitchFamily="34" charset="0"/>
              <a:cs typeface="Lato" panose="020F0502020204030203" pitchFamily="34" charset="0"/>
            </a:endParaRPr>
          </a:p>
          <a:p>
            <a:pPr algn="ctr">
              <a:defRPr/>
            </a:pPr>
            <a:endParaRPr lang="en-US" sz="1400" b="1" u="sng" dirty="0">
              <a:solidFill>
                <a:schemeClr val="tx1"/>
              </a:solidFill>
              <a:latin typeface="+mj-lt"/>
              <a:cs typeface="Arial" panose="020B0604020202020204" pitchFamily="34" charset="0"/>
            </a:endParaRPr>
          </a:p>
          <a:p>
            <a:pPr marL="0" marR="0" lvl="0" indent="0" algn="l" defTabSz="914400" rtl="0" eaLnBrk="1" fontAlgn="auto" latinLnBrk="0" hangingPunct="1">
              <a:lnSpc>
                <a:spcPct val="100000"/>
              </a:lnSpc>
              <a:spcBef>
                <a:spcPts val="2400"/>
              </a:spcBef>
              <a:spcAft>
                <a:spcPts val="300"/>
              </a:spcAft>
              <a:buClrTx/>
              <a:buSzTx/>
              <a:buFont typeface="Arial" panose="020B0604020202020204" pitchFamily="34" charset="0"/>
              <a:buNone/>
              <a:tabLst/>
              <a:defRPr/>
            </a:pPr>
            <a:r>
              <a:rPr lang="en-US" sz="2000" b="1" dirty="0">
                <a:latin typeface="+mj-lt"/>
              </a:rPr>
              <a:t>Organizational Trust, Transparency, and Accountability </a:t>
            </a:r>
            <a:endParaRPr lang="en-US" sz="1400" dirty="0">
              <a:solidFill>
                <a:schemeClr val="tx1"/>
              </a:solidFill>
              <a:latin typeface="+mj-lt"/>
              <a:cs typeface="Arial" panose="020B0604020202020204" pitchFamily="34" charset="0"/>
            </a:endParaRPr>
          </a:p>
          <a:p>
            <a:pPr marL="342900" lvl="0" indent="-342900">
              <a:spcBef>
                <a:spcPts val="2400"/>
              </a:spcBef>
              <a:spcAft>
                <a:spcPts val="300"/>
              </a:spcAft>
              <a:buFont typeface="Arial" panose="020B0604020202020204" pitchFamily="34" charset="0"/>
              <a:buChar char="•"/>
            </a:pPr>
            <a:r>
              <a:rPr lang="en-US" sz="1400" dirty="0">
                <a:solidFill>
                  <a:schemeClr val="tx1"/>
                </a:solidFill>
                <a:latin typeface="+mj-lt"/>
                <a:cs typeface="Arial" panose="020B0604020202020204" pitchFamily="34" charset="0"/>
              </a:rPr>
              <a:t>Trust is undermined when </a:t>
            </a:r>
            <a:r>
              <a:rPr lang="en-US" sz="1400" b="1" dirty="0">
                <a:solidFill>
                  <a:schemeClr val="tx1"/>
                </a:solidFill>
                <a:latin typeface="+mj-lt"/>
                <a:cs typeface="Arial" panose="020B0604020202020204" pitchFamily="34" charset="0"/>
              </a:rPr>
              <a:t>different terminology is used </a:t>
            </a:r>
            <a:r>
              <a:rPr lang="en-US" sz="1400" dirty="0">
                <a:solidFill>
                  <a:schemeClr val="tx1"/>
                </a:solidFill>
                <a:latin typeface="+mj-lt"/>
                <a:cs typeface="Arial" panose="020B0604020202020204" pitchFamily="34" charset="0"/>
              </a:rPr>
              <a:t>between health systems and human services  </a:t>
            </a:r>
          </a:p>
          <a:p>
            <a:pPr marL="342900" lvl="0" indent="-342900">
              <a:spcAft>
                <a:spcPts val="300"/>
              </a:spcAft>
              <a:buFont typeface="Arial" panose="020B0604020202020204" pitchFamily="34" charset="0"/>
              <a:buChar char="•"/>
            </a:pPr>
            <a:r>
              <a:rPr lang="en-US" sz="1400" b="0" i="0" dirty="0">
                <a:solidFill>
                  <a:schemeClr val="tx1"/>
                </a:solidFill>
                <a:latin typeface="+mj-lt"/>
                <a:cs typeface="Arial" panose="020B0604020202020204" pitchFamily="34" charset="0"/>
              </a:rPr>
              <a:t>The vision we want to achieve with community partnership and payment reform needs to be built </a:t>
            </a:r>
            <a:r>
              <a:rPr lang="en-US" sz="1400" b="1" i="0" dirty="0">
                <a:solidFill>
                  <a:schemeClr val="tx1"/>
                </a:solidFill>
                <a:latin typeface="+mj-lt"/>
                <a:cs typeface="Arial" panose="020B0604020202020204" pitchFamily="34" charset="0"/>
              </a:rPr>
              <a:t>together with CBOs </a:t>
            </a:r>
            <a:r>
              <a:rPr lang="en-US" sz="1400" b="0" i="0" dirty="0">
                <a:solidFill>
                  <a:schemeClr val="tx1"/>
                </a:solidFill>
                <a:latin typeface="+mj-lt"/>
                <a:cs typeface="Arial" panose="020B0604020202020204" pitchFamily="34" charset="0"/>
              </a:rPr>
              <a:t>to foster organizational trust and buy-in</a:t>
            </a:r>
          </a:p>
          <a:p>
            <a:pPr marL="342900" indent="-342900">
              <a:spcAft>
                <a:spcPts val="300"/>
              </a:spcAft>
              <a:buFont typeface="Arial" panose="020B0604020202020204" pitchFamily="34" charset="0"/>
              <a:buChar char="•"/>
            </a:pPr>
            <a:r>
              <a:rPr lang="en-US" sz="1400" dirty="0">
                <a:solidFill>
                  <a:schemeClr val="tx1"/>
                </a:solidFill>
                <a:latin typeface="+mj-lt"/>
                <a:cs typeface="Arial" panose="020B0604020202020204" pitchFamily="34" charset="0"/>
              </a:rPr>
              <a:t>There needs to be accountability and </a:t>
            </a:r>
            <a:r>
              <a:rPr lang="en-US" sz="1400" b="1" dirty="0">
                <a:solidFill>
                  <a:schemeClr val="tx1"/>
                </a:solidFill>
                <a:latin typeface="+mj-lt"/>
                <a:cs typeface="Arial" panose="020B0604020202020204" pitchFamily="34" charset="0"/>
              </a:rPr>
              <a:t>room for local ownership </a:t>
            </a:r>
          </a:p>
          <a:p>
            <a:pPr marL="342900" indent="-342900">
              <a:spcAft>
                <a:spcPts val="300"/>
              </a:spcAft>
              <a:buFont typeface="Arial" panose="020B0604020202020204" pitchFamily="34" charset="0"/>
              <a:buChar char="•"/>
            </a:pPr>
            <a:endParaRPr lang="en-US" sz="1400" b="1" dirty="0">
              <a:solidFill>
                <a:schemeClr val="tx1"/>
              </a:solidFill>
              <a:latin typeface="+mj-lt"/>
              <a:cs typeface="Arial" panose="020B0604020202020204" pitchFamily="34" charset="0"/>
            </a:endParaRPr>
          </a:p>
          <a:p>
            <a:pPr marL="342900" indent="-342900">
              <a:spcAft>
                <a:spcPts val="300"/>
              </a:spcAft>
              <a:buFont typeface="Arial" panose="020B0604020202020204" pitchFamily="34" charset="0"/>
              <a:buChar char="•"/>
            </a:pPr>
            <a:endParaRPr lang="en-US" sz="1400" b="1" dirty="0">
              <a:solidFill>
                <a:schemeClr val="tx1"/>
              </a:solidFill>
              <a:latin typeface="+mj-lt"/>
              <a:cs typeface="Arial" panose="020B0604020202020204" pitchFamily="34" charset="0"/>
            </a:endParaRPr>
          </a:p>
          <a:p>
            <a:pPr lvl="0" defTabSz="711200">
              <a:spcBef>
                <a:spcPct val="0"/>
              </a:spcBef>
              <a:spcAft>
                <a:spcPct val="15000"/>
              </a:spcAft>
            </a:pPr>
            <a:r>
              <a:rPr lang="en-US" sz="1400" b="1" kern="1200" dirty="0">
                <a:solidFill>
                  <a:schemeClr val="tx1"/>
                </a:solidFill>
                <a:latin typeface="+mj-lt"/>
                <a:ea typeface="+mn-ea"/>
                <a:cs typeface="Arial" panose="020B0604020202020204" pitchFamily="34" charset="0"/>
              </a:rPr>
              <a:t>Payment Policy </a:t>
            </a:r>
          </a:p>
          <a:p>
            <a:pPr marL="171450" lvl="0" indent="-171450" defTabSz="711200">
              <a:spcBef>
                <a:spcPts val="2400"/>
              </a:spcBef>
              <a:spcAft>
                <a:spcPts val="300"/>
              </a:spcAft>
              <a:buFont typeface="Arial" panose="020B0604020202020204" pitchFamily="34" charset="0"/>
              <a:buChar char="•"/>
            </a:pPr>
            <a:r>
              <a:rPr lang="en-US" sz="1400" kern="1200" dirty="0">
                <a:solidFill>
                  <a:schemeClr val="tx1"/>
                </a:solidFill>
                <a:latin typeface="+mj-lt"/>
                <a:ea typeface="+mn-ea"/>
                <a:cs typeface="Arial" panose="020B0604020202020204" pitchFamily="34" charset="0"/>
              </a:rPr>
              <a:t>Payment policy has an opportunity to impact trust publicly or negatively; </a:t>
            </a:r>
            <a:r>
              <a:rPr lang="en-US" sz="1400" b="1" kern="1200" dirty="0">
                <a:solidFill>
                  <a:schemeClr val="tx1"/>
                </a:solidFill>
                <a:latin typeface="+mj-lt"/>
                <a:ea typeface="+mn-ea"/>
                <a:cs typeface="Arial" panose="020B0604020202020204" pitchFamily="34" charset="0"/>
              </a:rPr>
              <a:t>money flow is inherent to power dynamics </a:t>
            </a:r>
          </a:p>
          <a:p>
            <a:pPr marL="171450" lvl="0" indent="-171450" defTabSz="711200">
              <a:spcBef>
                <a:spcPct val="0"/>
              </a:spcBef>
              <a:spcAft>
                <a:spcPts val="300"/>
              </a:spcAft>
              <a:buSzPct val="70000"/>
              <a:buChar char="•"/>
            </a:pPr>
            <a:r>
              <a:rPr lang="en-US" sz="1400" kern="1200" dirty="0">
                <a:solidFill>
                  <a:schemeClr val="tx1"/>
                </a:solidFill>
                <a:latin typeface="+mj-lt"/>
                <a:ea typeface="+mn-ea"/>
                <a:cs typeface="Arial" panose="020B0604020202020204" pitchFamily="34" charset="0"/>
              </a:rPr>
              <a:t>There is a need to </a:t>
            </a:r>
            <a:r>
              <a:rPr lang="en-US" sz="1400" b="1" kern="1200" dirty="0">
                <a:solidFill>
                  <a:schemeClr val="tx1"/>
                </a:solidFill>
                <a:latin typeface="+mj-lt"/>
                <a:ea typeface="+mn-ea"/>
                <a:cs typeface="Arial" panose="020B0604020202020204" pitchFamily="34" charset="0"/>
              </a:rPr>
              <a:t>illustrate how financial transactions have enabled local learning</a:t>
            </a:r>
            <a:r>
              <a:rPr lang="en-US" sz="1400" kern="1200" dirty="0">
                <a:solidFill>
                  <a:schemeClr val="tx1"/>
                </a:solidFill>
                <a:latin typeface="+mj-lt"/>
                <a:ea typeface="+mn-ea"/>
                <a:cs typeface="Arial" panose="020B0604020202020204" pitchFamily="34" charset="0"/>
              </a:rPr>
              <a:t> and broad/sustained engagement</a:t>
            </a:r>
          </a:p>
          <a:p>
            <a:pPr marL="171450" lvl="0" indent="-171450" defTabSz="711200">
              <a:spcBef>
                <a:spcPct val="0"/>
              </a:spcBef>
              <a:spcAft>
                <a:spcPts val="300"/>
              </a:spcAft>
              <a:buSzPct val="70000"/>
              <a:buChar char="•"/>
            </a:pPr>
            <a:r>
              <a:rPr lang="en-US" sz="1400" dirty="0">
                <a:solidFill>
                  <a:schemeClr val="tx1"/>
                </a:solidFill>
                <a:latin typeface="+mj-lt"/>
                <a:cs typeface="Arial" panose="020B0604020202020204" pitchFamily="34" charset="0"/>
              </a:rPr>
              <a:t>CBO </a:t>
            </a:r>
            <a:r>
              <a:rPr lang="en-US" sz="1400" kern="1200" dirty="0">
                <a:solidFill>
                  <a:schemeClr val="tx1"/>
                </a:solidFill>
                <a:latin typeface="+mj-lt"/>
                <a:ea typeface="+mn-ea"/>
                <a:cs typeface="Arial" panose="020B0604020202020204" pitchFamily="34" charset="0"/>
              </a:rPr>
              <a:t>models vary by program and funding stream</a:t>
            </a:r>
            <a:r>
              <a:rPr lang="en-US" sz="1400" b="1" kern="1200" dirty="0">
                <a:solidFill>
                  <a:schemeClr val="tx1"/>
                </a:solidFill>
                <a:latin typeface="+mj-lt"/>
                <a:ea typeface="+mn-ea"/>
                <a:cs typeface="Arial" panose="020B0604020202020204" pitchFamily="34" charset="0"/>
              </a:rPr>
              <a:t>; it is necessary to understand nuance</a:t>
            </a:r>
          </a:p>
          <a:p>
            <a:pPr lvl="0" defTabSz="711200">
              <a:spcBef>
                <a:spcPct val="0"/>
              </a:spcBef>
              <a:spcAft>
                <a:spcPct val="15000"/>
              </a:spcAft>
            </a:pPr>
            <a:endParaRPr lang="en-US" sz="1400" b="1" kern="1200" dirty="0">
              <a:solidFill>
                <a:schemeClr val="tx1"/>
              </a:solidFill>
              <a:latin typeface="+mj-lt"/>
              <a:ea typeface="+mn-ea"/>
              <a:cs typeface="Arial" panose="020B0604020202020204" pitchFamily="34" charset="0"/>
            </a:endParaRPr>
          </a:p>
          <a:p>
            <a:pPr marL="0" indent="0">
              <a:spcAft>
                <a:spcPts val="300"/>
              </a:spcAft>
              <a:buFont typeface="Arial" panose="020B0604020202020204" pitchFamily="34" charset="0"/>
              <a:buNone/>
            </a:pPr>
            <a:endParaRPr lang="en-US" sz="1400" b="1" dirty="0">
              <a:solidFill>
                <a:schemeClr val="tx1"/>
              </a:solidFill>
              <a:latin typeface="+mj-lt"/>
              <a:cs typeface="Arial" panose="020B0604020202020204" pitchFamily="34" charset="0"/>
            </a:endParaRPr>
          </a:p>
          <a:p>
            <a:pPr lvl="0"/>
            <a:endParaRPr lang="en-US" sz="1400" b="0" i="0" dirty="0">
              <a:solidFill>
                <a:schemeClr val="tx1"/>
              </a:solidFill>
              <a:latin typeface="+mj-lt"/>
              <a:cs typeface="Arial" panose="020B0604020202020204" pitchFamily="34" charset="0"/>
            </a:endParaRPr>
          </a:p>
          <a:p>
            <a:pPr lvl="0"/>
            <a:endParaRPr lang="en-US" sz="1400" dirty="0">
              <a:solidFill>
                <a:schemeClr val="tx1"/>
              </a:solidFill>
              <a:latin typeface="+mj-lt"/>
              <a:cs typeface="Arial" panose="020B0604020202020204" pitchFamily="34" charset="0"/>
            </a:endParaRPr>
          </a:p>
          <a:p>
            <a:pPr lvl="0"/>
            <a:endParaRPr lang="en-US" sz="1400" b="0" i="0" dirty="0">
              <a:solidFill>
                <a:schemeClr val="tx1"/>
              </a:solidFill>
              <a:latin typeface="+mj-lt"/>
              <a:cs typeface="Arial" panose="020B0604020202020204" pitchFamily="34" charset="0"/>
            </a:endParaRPr>
          </a:p>
          <a:p>
            <a:pPr algn="ctr">
              <a:defRPr/>
            </a:pPr>
            <a:endParaRPr lang="en-US" sz="1400" b="1" i="0" dirty="0">
              <a:solidFill>
                <a:schemeClr val="tx1"/>
              </a:solidFill>
              <a:latin typeface="+mj-lt"/>
              <a:ea typeface="+mn-ea"/>
              <a:cs typeface="Arial" panose="020B0604020202020204" pitchFamily="34" charset="0"/>
            </a:endParaRPr>
          </a:p>
          <a:p>
            <a:pPr lvl="0" algn="ctr">
              <a:defRPr/>
            </a:pPr>
            <a:endParaRPr lang="en-US" sz="1400" dirty="0">
              <a:solidFill>
                <a:schemeClr val="tx1"/>
              </a:solidFill>
              <a:latin typeface="+mj-lt"/>
            </a:endParaRPr>
          </a:p>
          <a:p>
            <a:pPr>
              <a:spcAft>
                <a:spcPts val="600"/>
              </a:spcAft>
            </a:pPr>
            <a:endParaRPr lang="en-US" sz="1400" b="1"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B02E2-B00C-4A32-B694-B6E95324B3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7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7F5B-5C22-4A17-8B9C-135F990FE8E1}" type="slidenum">
              <a:rPr lang="en-US" smtClean="0"/>
              <a:t>12</a:t>
            </a:fld>
            <a:endParaRPr lang="en-US" dirty="0"/>
          </a:p>
        </p:txBody>
      </p:sp>
    </p:spTree>
    <p:extLst>
      <p:ext uri="{BB962C8B-B14F-4D97-AF65-F5344CB8AC3E}">
        <p14:creationId xmlns:p14="http://schemas.microsoft.com/office/powerpoint/2010/main" val="252557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Methodology</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Representatives from 11 CBOs and community care hubs participated in semi-structured qualitative interviews, and three additional representatives participated in a semi-structured panel discussion.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Interviews and panel discussions took place from May-September 2023 with the goal of better understanding CBO and hub priorities, challenges experienced in partnering with health care entities, lessons learned, promising approaches, and how they ensure the community voice is represented.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The document is broken down into four key themes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Collaborative Governance Grounded in Mutual Respect and Shared Decision-Making Hubs and Neutral Conveners as Potential Conduits for Partnership</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Hubs and Neutral Conveners as Potential Conduits for Partnership</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Building CBO Capacity and Infrastructure through Multi-Sector Partnership</a:t>
            </a:r>
          </a:p>
          <a:p>
            <a:pPr marL="171450" marR="0" lvl="0" indent="-171450">
              <a:lnSpc>
                <a:spcPct val="107000"/>
              </a:lnSpc>
              <a:spcBef>
                <a:spcPts val="0"/>
              </a:spcBef>
              <a:spcAft>
                <a:spcPts val="80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Funding and Financing to Support Cross-Sectoral Collaboration to Address Social Needs</a:t>
            </a:r>
          </a:p>
          <a:p>
            <a:pPr marL="171450" marR="0" lvl="0" indent="-171450">
              <a:lnSpc>
                <a:spcPct val="107000"/>
              </a:lnSpc>
              <a:spcBef>
                <a:spcPts val="0"/>
              </a:spcBef>
              <a:spcAft>
                <a:spcPts val="800"/>
              </a:spcAft>
              <a:buFont typeface="Arial" panose="020B0604020202020204" pitchFamily="34" charset="0"/>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Based on the Research there are many opportunities for multi-sector collaboration in advancing health equity.</a:t>
            </a:r>
          </a:p>
          <a:p>
            <a:pPr marL="171450" marR="0" lvl="0" indent="-171450">
              <a:lnSpc>
                <a:spcPct val="107000"/>
              </a:lnSpc>
              <a:spcBef>
                <a:spcPts val="0"/>
              </a:spcBef>
              <a:spcAft>
                <a:spcPts val="800"/>
              </a:spcAft>
              <a:buFont typeface="Arial" panose="020B0604020202020204" pitchFamily="34" charset="0"/>
              <a:buChar char="•"/>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Broader research and discussion regarding the need for the development of performance standards and quality metrics to standardize accountability for collaborative partnerships between health care entities and CBOs.</a:t>
            </a:r>
          </a:p>
          <a:p>
            <a:pPr marL="171450" marR="0" lvl="0" indent="-171450">
              <a:lnSpc>
                <a:spcPct val="107000"/>
              </a:lnSpc>
              <a:spcBef>
                <a:spcPts val="0"/>
              </a:spcBef>
              <a:spcAft>
                <a:spcPts val="800"/>
              </a:spcAft>
              <a:buFont typeface="Arial" panose="020B0604020202020204" pitchFamily="34" charset="0"/>
              <a:buChar char="•"/>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Quality or accountability measures to be used for CBOs partnering with health care entities.</a:t>
            </a:r>
          </a:p>
          <a:p>
            <a:pPr marL="171450" marR="0" lvl="0" indent="-171450">
              <a:lnSpc>
                <a:spcPct val="107000"/>
              </a:lnSpc>
              <a:spcBef>
                <a:spcPts val="0"/>
              </a:spcBef>
              <a:spcAft>
                <a:spcPts val="800"/>
              </a:spcAft>
              <a:buFont typeface="Arial" panose="020B0604020202020204" pitchFamily="34" charset="0"/>
              <a:buChar char="•"/>
            </a:pP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When authentic multi-sector partnerships are realized, there is significant potential to accelerate progress in the health equity space and build sustainable and enduring engagement in the years to come. </a:t>
            </a:r>
          </a:p>
          <a:p>
            <a:pPr marL="171450" marR="0" lvl="0" indent="-171450">
              <a:lnSpc>
                <a:spcPct val="107000"/>
              </a:lnSpc>
              <a:spcBef>
                <a:spcPts val="0"/>
              </a:spcBef>
              <a:spcAft>
                <a:spcPts val="800"/>
              </a:spcAft>
              <a:buFont typeface="Arial" panose="020B0604020202020204" pitchFamily="34" charset="0"/>
              <a:buChar char="•"/>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F56B7F5B-5C22-4A17-8B9C-135F990FE8E1}" type="slidenum">
              <a:rPr lang="en-US" smtClean="0"/>
              <a:t>13</a:t>
            </a:fld>
            <a:endParaRPr lang="en-US" dirty="0"/>
          </a:p>
        </p:txBody>
      </p:sp>
    </p:spTree>
    <p:extLst>
      <p:ext uri="{BB962C8B-B14F-4D97-AF65-F5344CB8AC3E}">
        <p14:creationId xmlns:p14="http://schemas.microsoft.com/office/powerpoint/2010/main" val="91136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84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13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0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03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00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4F939-D3AB-4DF8-B668-5BAEF2DE1AB4}" type="slidenum">
              <a:rPr lang="en-US" smtClean="0"/>
              <a:t>19</a:t>
            </a:fld>
            <a:endParaRPr lang="en-US" dirty="0"/>
          </a:p>
        </p:txBody>
      </p:sp>
    </p:spTree>
    <p:extLst>
      <p:ext uri="{BB962C8B-B14F-4D97-AF65-F5344CB8AC3E}">
        <p14:creationId xmlns:p14="http://schemas.microsoft.com/office/powerpoint/2010/main" val="22421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B7F5B-5C22-4A17-8B9C-135F990F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8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4F939-D3AB-4DF8-B668-5BAEF2DE1AB4}" type="slidenum">
              <a:rPr lang="en-US" smtClean="0"/>
              <a:t>3</a:t>
            </a:fld>
            <a:endParaRPr lang="en-US" dirty="0"/>
          </a:p>
        </p:txBody>
      </p:sp>
    </p:spTree>
    <p:extLst>
      <p:ext uri="{BB962C8B-B14F-4D97-AF65-F5344CB8AC3E}">
        <p14:creationId xmlns:p14="http://schemas.microsoft.com/office/powerpoint/2010/main" val="283715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A4417-B66F-464D-BCB2-5C74C365C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1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400" b="1"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B02E2-B00C-4A32-B694-B6E95324B3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66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4F939-D3AB-4DF8-B668-5BAEF2DE1AB4}" type="slidenum">
              <a:rPr lang="en-US" smtClean="0"/>
              <a:t>6</a:t>
            </a:fld>
            <a:endParaRPr lang="en-US" dirty="0"/>
          </a:p>
        </p:txBody>
      </p:sp>
    </p:spTree>
    <p:extLst>
      <p:ext uri="{BB962C8B-B14F-4D97-AF65-F5344CB8AC3E}">
        <p14:creationId xmlns:p14="http://schemas.microsoft.com/office/powerpoint/2010/main" val="131595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600" b="0" i="0" kern="100" dirty="0">
                <a:solidFill>
                  <a:srgbClr val="222222"/>
                </a:solidFill>
                <a:effectLst/>
                <a:latin typeface="Noto Sans" panose="020B0502040504020204" pitchFamily="34" charset="0"/>
                <a:ea typeface="Calibri" panose="020F0502020204030204" pitchFamily="34" charset="0"/>
                <a:cs typeface="Times New Roman" panose="02020603050405020304" pitchFamily="18" charset="0"/>
              </a:rPr>
              <a:t>The HEAT’s foundational </a:t>
            </a:r>
            <a:r>
              <a:rPr kumimoji="0" lang="en-US" sz="1100" b="0" i="0" u="none" strike="noStrike" kern="1200" cap="none" spc="0" normalizeH="0" baseline="0" noProof="0" dirty="0">
                <a:ln>
                  <a:noFill/>
                </a:ln>
                <a:solidFill>
                  <a:srgbClr val="222222"/>
                </a:solidFill>
                <a:effectLst/>
                <a:uLnTx/>
                <a:uFillTx/>
                <a:ea typeface="+mn-ea"/>
                <a:cs typeface="Arial" panose="020B0604020202020204" pitchFamily="34" charset="0"/>
              </a:rPr>
              <a:t>guidance document, Advancing Health Equity through APMs,  supports APM stakeholders in designing and implementing equity-centered APMs.</a:t>
            </a:r>
          </a:p>
          <a:p>
            <a:pPr marL="0" marR="0" lvl="0" indent="0">
              <a:lnSpc>
                <a:spcPct val="107000"/>
              </a:lnSpc>
              <a:spcBef>
                <a:spcPts val="0"/>
              </a:spcBef>
              <a:spcAft>
                <a:spcPts val="0"/>
              </a:spcAft>
              <a:buFont typeface="Symbol" panose="05050102010706020507" pitchFamily="18" charset="2"/>
              <a:buNone/>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Payers and purchasers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can adopt promising design elements into APMs in an aligned manner to maximize provider uptake and the positive impact of APMs on health equity.</a:t>
            </a:r>
          </a:p>
          <a:p>
            <a:pPr marL="457200" marR="0" lvl="1" indent="0">
              <a:lnSpc>
                <a:spcPct val="107000"/>
              </a:lnSpc>
              <a:spcBef>
                <a:spcPts val="0"/>
              </a:spcBef>
              <a:spcAft>
                <a:spcPts val="0"/>
              </a:spcAft>
              <a:buFont typeface="Courier New" panose="02070309020205020404" pitchFamily="49"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Providers</a:t>
            </a: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participating in these APMs can make changes in care delivery that will enable them to advance health equity in a way that is flexible and aligned with their mission.</a:t>
            </a:r>
          </a:p>
          <a:p>
            <a:pPr marL="457200" marR="0" lvl="1" indent="0">
              <a:lnSpc>
                <a:spcPct val="107000"/>
              </a:lnSpc>
              <a:spcBef>
                <a:spcPts val="0"/>
              </a:spcBef>
              <a:spcAft>
                <a:spcPts val="0"/>
              </a:spcAft>
              <a:buFont typeface="Courier New" panose="02070309020205020404" pitchFamily="49" charset="0"/>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Individuals, families, their communities, and other relevant stakeholders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can work with payers, purchasers, and providers to ensure changes in health care delivery and payment through APMs reflect their needs and preferences for change.</a:t>
            </a:r>
          </a:p>
          <a:p>
            <a:pPr marL="457200" marR="0" lvl="1" indent="0">
              <a:lnSpc>
                <a:spcPct val="107000"/>
              </a:lnSpc>
              <a:spcBef>
                <a:spcPts val="0"/>
              </a:spcBef>
              <a:spcAft>
                <a:spcPts val="0"/>
              </a:spcAft>
              <a:buFont typeface="Courier New" panose="02070309020205020404" pitchFamily="49" charset="0"/>
              <a:buNone/>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APMs leverage three interrelated features that are especially important for advancing health equity: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Care Delivery Redesign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Payment Incentives and Structures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Performance Measurement </a:t>
            </a:r>
          </a:p>
          <a:p>
            <a:pPr marL="457200" marR="0" lvl="1" indent="0">
              <a:lnSpc>
                <a:spcPct val="107000"/>
              </a:lnSpc>
              <a:spcBef>
                <a:spcPts val="0"/>
              </a:spcBef>
              <a:spcAft>
                <a:spcPts val="800"/>
              </a:spcAft>
              <a:buFont typeface="Courier New" panose="02070309020205020404" pitchFamily="49"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These features: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hold provider organizations accountable for delivering better care and achieving better health outcomes for all people</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give providers greater flexibility to deliver whole-person care, consistent with each individual’s community, culture, and identity</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 accessibility and use of effective, appropriate, and affordable care and services</a:t>
            </a:r>
          </a:p>
          <a:p>
            <a:pPr marL="0" marR="0" lvl="0" indent="0">
              <a:lnSpc>
                <a:spcPct val="107000"/>
              </a:lnSpc>
              <a:spcBef>
                <a:spcPts val="0"/>
              </a:spcBef>
              <a:spcAft>
                <a:spcPts val="800"/>
              </a:spcAft>
              <a:buFont typeface="Courier New" panose="02070309020205020404" pitchFamily="49"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6B7F5B-5C22-4A17-8B9C-135F990FE8E1}" type="slidenum">
              <a:rPr lang="en-US" smtClean="0"/>
              <a:t>7</a:t>
            </a:fld>
            <a:endParaRPr lang="en-US" dirty="0"/>
          </a:p>
        </p:txBody>
      </p:sp>
    </p:spTree>
    <p:extLst>
      <p:ext uri="{BB962C8B-B14F-4D97-AF65-F5344CB8AC3E}">
        <p14:creationId xmlns:p14="http://schemas.microsoft.com/office/powerpoint/2010/main" val="98288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The three core social risk adjustment components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Data Collection and Tools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Payment Incentives and Mechanisms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Care Transformation</a:t>
            </a:r>
          </a:p>
          <a:p>
            <a:pPr marL="742950" marR="0" lvl="1" indent="-285750">
              <a:lnSpc>
                <a:spcPct val="107000"/>
              </a:lnSpc>
              <a:spcBef>
                <a:spcPts val="0"/>
              </a:spcBef>
              <a:spcAft>
                <a:spcPts val="800"/>
              </a:spcAft>
              <a:buFont typeface="Courier New" panose="02070309020205020404" pitchFamily="49" charset="0"/>
              <a:buChar char="o"/>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This document describes opportunities to implement social risk adjustment in value-based care settings to improve accuracy and fairness of payment in ways that support the advancement of health equity. The document details: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 explanation of how social risk adjustment accounts for adverse social conditions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HEAT’s point of view on effective social risk adjustment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Essential versus enhanced guidance on the core components of social risk adjustment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Priorities for multi-stakeholder alignment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Recommended actions for specific stakeholders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limitations of risk adjustment</a:t>
            </a:r>
          </a:p>
          <a:p>
            <a:pPr marL="742950" marR="0" lvl="1" indent="-285750">
              <a:lnSpc>
                <a:spcPct val="107000"/>
              </a:lnSpc>
              <a:spcBef>
                <a:spcPts val="0"/>
              </a:spcBef>
              <a:spcAft>
                <a:spcPts val="800"/>
              </a:spcAft>
              <a:buFont typeface="Courier New" panose="02070309020205020404" pitchFamily="49" charset="0"/>
              <a:buChar char="o"/>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Effective social risk adjustment should:</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 the availability of payments for providers caring for historically underserved populations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 APM participation by providers in communities with high rates of  health disparities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Increase investment in capabilities that are needed to deliver well-coordinated medical and social support services</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Support aligned payment, care management, and performance monitoring in APMs that are reflective of community need  </a:t>
            </a:r>
          </a:p>
          <a:p>
            <a:pPr marL="171450" marR="0" lvl="0" indent="-171450">
              <a:lnSpc>
                <a:spcPct val="107000"/>
              </a:lnSpc>
              <a:spcBef>
                <a:spcPts val="0"/>
              </a:spcBef>
              <a:spcAft>
                <a:spcPts val="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Incentivize care transformation that supports long-term health and reduces the cost of care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56B7F5B-5C22-4A17-8B9C-135F990FE8E1}" type="slidenum">
              <a:rPr lang="en-US" smtClean="0"/>
              <a:t>8</a:t>
            </a:fld>
            <a:endParaRPr lang="en-US" dirty="0"/>
          </a:p>
        </p:txBody>
      </p:sp>
    </p:spTree>
    <p:extLst>
      <p:ext uri="{BB962C8B-B14F-4D97-AF65-F5344CB8AC3E}">
        <p14:creationId xmlns:p14="http://schemas.microsoft.com/office/powerpoint/2010/main" val="380739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4F939-D3AB-4DF8-B668-5BAEF2DE1AB4}" type="slidenum">
              <a:rPr lang="en-US" smtClean="0"/>
              <a:t>9</a:t>
            </a:fld>
            <a:endParaRPr lang="en-US" dirty="0"/>
          </a:p>
        </p:txBody>
      </p:sp>
    </p:spTree>
    <p:extLst>
      <p:ext uri="{BB962C8B-B14F-4D97-AF65-F5344CB8AC3E}">
        <p14:creationId xmlns:p14="http://schemas.microsoft.com/office/powerpoint/2010/main" val="380957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3469E0D-27E8-4A94-BEAF-88864FE8B5DE}"/>
              </a:ext>
            </a:extLst>
          </p:cNvPr>
          <p:cNvSpPr>
            <a:spLocks noGrp="1"/>
          </p:cNvSpPr>
          <p:nvPr>
            <p:ph type="title"/>
          </p:nvPr>
        </p:nvSpPr>
        <p:spPr>
          <a:xfrm>
            <a:off x="567558" y="68738"/>
            <a:ext cx="11136756"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A3DBEBD7-EEDB-4978-8420-A3E578D101EE}"/>
              </a:ext>
            </a:extLst>
          </p:cNvPr>
          <p:cNvSpPr>
            <a:spLocks noGrp="1"/>
          </p:cNvSpPr>
          <p:nvPr>
            <p:ph idx="1"/>
          </p:nvPr>
        </p:nvSpPr>
        <p:spPr>
          <a:xfrm>
            <a:off x="567558" y="1601777"/>
            <a:ext cx="10720202" cy="45751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39B9D919-7674-43B4-A170-5490F6DA2FBB}"/>
              </a:ext>
            </a:extLst>
          </p:cNvPr>
          <p:cNvSpPr>
            <a:spLocks noGrp="1"/>
          </p:cNvSpPr>
          <p:nvPr>
            <p:ph type="sldNum" sz="quarter" idx="12"/>
          </p:nvPr>
        </p:nvSpPr>
        <p:spPr>
          <a:xfrm>
            <a:off x="11361501" y="479272"/>
            <a:ext cx="437237" cy="434809"/>
          </a:xfrm>
        </p:spPr>
        <p:txBody>
          <a:bodyPr/>
          <a:lstStyle/>
          <a:p>
            <a:fld id="{A8A09CA4-A495-43E9-832B-EFFC235411C8}" type="slidenum">
              <a:rPr lang="en-US" smtClean="0"/>
              <a:pPr/>
              <a:t>‹#›</a:t>
            </a:fld>
            <a:endParaRPr lang="en-US" dirty="0"/>
          </a:p>
        </p:txBody>
      </p:sp>
    </p:spTree>
    <p:custDataLst>
      <p:tags r:id="rId1"/>
    </p:custDataLst>
    <p:extLst>
      <p:ext uri="{BB962C8B-B14F-4D97-AF65-F5344CB8AC3E}">
        <p14:creationId xmlns:p14="http://schemas.microsoft.com/office/powerpoint/2010/main" val="18903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395846" y="2"/>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title" hasCustomPrompt="1"/>
          </p:nvPr>
        </p:nvSpPr>
        <p:spPr>
          <a:xfrm>
            <a:off x="883477" y="758954"/>
            <a:ext cx="10272203" cy="3085949"/>
          </a:xfrm>
        </p:spPr>
        <p:txBody>
          <a:bodyPr anchor="b" anchorCtr="0">
            <a:normAutofit/>
          </a:bodyPr>
          <a:lstStyle>
            <a:lvl1pPr>
              <a:lnSpc>
                <a:spcPct val="85000"/>
              </a:lnSpc>
              <a:defRPr sz="4500" b="1">
                <a:solidFill>
                  <a:srgbClr val="084A9C"/>
                </a:solidFill>
              </a:defRPr>
            </a:lvl1pPr>
          </a:lstStyle>
          <a:p>
            <a:r>
              <a:rPr lang="en-US"/>
              <a:t>Section heading</a:t>
            </a:r>
          </a:p>
        </p:txBody>
      </p:sp>
      <p:cxnSp>
        <p:nvCxnSpPr>
          <p:cNvPr id="12" name="Straight Connector 11"/>
          <p:cNvCxnSpPr/>
          <p:nvPr userDrawn="1"/>
        </p:nvCxnSpPr>
        <p:spPr>
          <a:xfrm>
            <a:off x="883477" y="3891116"/>
            <a:ext cx="102722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9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W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10" name="Content Placeholder 8"/>
          <p:cNvSpPr>
            <a:spLocks noGrp="1"/>
          </p:cNvSpPr>
          <p:nvPr>
            <p:ph sz="quarter" idx="13" hasCustomPrompt="1"/>
          </p:nvPr>
        </p:nvSpPr>
        <p:spPr>
          <a:xfrm>
            <a:off x="883477" y="1550022"/>
            <a:ext cx="4823483" cy="4626943"/>
          </a:xfrm>
        </p:spPr>
        <p:txBody>
          <a:bodyPr/>
          <a:lstStyle>
            <a:lvl1pPr marL="0" indent="0">
              <a:spcBef>
                <a:spcPts val="1200"/>
              </a:spcBef>
              <a:buNone/>
              <a:tabLst>
                <a:tab pos="2336742" algn="r"/>
                <a:tab pos="3543211" algn="r"/>
              </a:tabLst>
              <a:defRPr sz="1600" i="1" baseline="0">
                <a:solidFill>
                  <a:schemeClr val="tx1"/>
                </a:solidFill>
                <a:latin typeface="+mj-lt"/>
                <a:ea typeface="Georgia" charset="0"/>
                <a:cs typeface="Georgia" charset="0"/>
              </a:defRPr>
            </a:lvl1pPr>
            <a:lvl2pPr marL="271456" indent="0">
              <a:spcBef>
                <a:spcPts val="300"/>
              </a:spcBef>
              <a:buNone/>
              <a:tabLst>
                <a:tab pos="2336742" algn="r"/>
                <a:tab pos="3543211" algn="r"/>
              </a:tabLst>
              <a:defRPr sz="1400"/>
            </a:lvl2pPr>
          </a:lstStyle>
          <a:p>
            <a:pPr lvl="0"/>
            <a:r>
              <a:rPr lang="en-US"/>
              <a:t>Section</a:t>
            </a:r>
          </a:p>
          <a:p>
            <a:pPr lvl="1"/>
            <a:r>
              <a:rPr lang="en-US"/>
              <a:t>Subsection</a:t>
            </a:r>
          </a:p>
        </p:txBody>
      </p:sp>
      <p:sp>
        <p:nvSpPr>
          <p:cNvPr id="13" name="Content Placeholder 8"/>
          <p:cNvSpPr>
            <a:spLocks noGrp="1"/>
          </p:cNvSpPr>
          <p:nvPr>
            <p:ph sz="quarter" idx="14" hasCustomPrompt="1"/>
          </p:nvPr>
        </p:nvSpPr>
        <p:spPr>
          <a:xfrm>
            <a:off x="6530317" y="1550022"/>
            <a:ext cx="4823483" cy="4626943"/>
          </a:xfrm>
        </p:spPr>
        <p:txBody>
          <a:bodyPr/>
          <a:lstStyle>
            <a:lvl1pPr marL="0" indent="0">
              <a:spcBef>
                <a:spcPts val="1200"/>
              </a:spcBef>
              <a:buNone/>
              <a:tabLst>
                <a:tab pos="2336742" algn="r"/>
                <a:tab pos="3543211" algn="r"/>
              </a:tabLst>
              <a:defRPr sz="1600" i="1" baseline="0">
                <a:solidFill>
                  <a:schemeClr val="tx1"/>
                </a:solidFill>
                <a:latin typeface="+mj-lt"/>
                <a:ea typeface="Georgia" charset="0"/>
                <a:cs typeface="Georgia" charset="0"/>
              </a:defRPr>
            </a:lvl1pPr>
            <a:lvl2pPr marL="271456" indent="0">
              <a:spcBef>
                <a:spcPts val="300"/>
              </a:spcBef>
              <a:buNone/>
              <a:tabLst>
                <a:tab pos="2336742" algn="r"/>
                <a:tab pos="3543211" algn="r"/>
              </a:tabLst>
              <a:defRPr sz="1400"/>
            </a:lvl2pPr>
          </a:lstStyle>
          <a:p>
            <a:pPr lvl="0"/>
            <a:r>
              <a:rPr lang="en-US"/>
              <a:t>Section</a:t>
            </a:r>
          </a:p>
          <a:p>
            <a:pPr lvl="1"/>
            <a:r>
              <a:rPr lang="en-US"/>
              <a:t>Subsection</a:t>
            </a:r>
          </a:p>
        </p:txBody>
      </p:sp>
      <p:sp>
        <p:nvSpPr>
          <p:cNvPr id="7" name="Slide Number Placeholder 2">
            <a:extLst>
              <a:ext uri="{FF2B5EF4-FFF2-40B4-BE49-F238E27FC236}">
                <a16:creationId xmlns:a16="http://schemas.microsoft.com/office/drawing/2014/main" id="{3181E04B-84E2-4E70-A532-C107786744C6}"/>
              </a:ext>
            </a:extLst>
          </p:cNvPr>
          <p:cNvSpPr>
            <a:spLocks noGrp="1"/>
          </p:cNvSpPr>
          <p:nvPr>
            <p:ph type="sldNum" sz="quarter" idx="10"/>
          </p:nvPr>
        </p:nvSpPr>
        <p:spPr>
          <a:xfrm>
            <a:off x="10744199" y="6443939"/>
            <a:ext cx="609600" cy="457200"/>
          </a:xfrm>
        </p:spPr>
        <p:txBody>
          <a:bodyPr/>
          <a:lstStyle/>
          <a:p>
            <a:pPr>
              <a:defRPr/>
            </a:pPr>
            <a:fld id="{EACE6E22-E655-5947-A8B4-6F095FBA2C12}" type="slidenum">
              <a:rPr lang="en-US">
                <a:latin typeface="Calibri" panose="020F0502020204030204"/>
              </a:rPr>
              <a:pPr>
                <a:defRPr/>
              </a:pPr>
              <a:t>‹#›</a:t>
            </a:fld>
            <a:endParaRPr lang="en-US" dirty="0">
              <a:latin typeface="Calibri" panose="020F0502020204030204"/>
            </a:endParaRPr>
          </a:p>
        </p:txBody>
      </p:sp>
    </p:spTree>
    <p:extLst>
      <p:ext uri="{BB962C8B-B14F-4D97-AF65-F5344CB8AC3E}">
        <p14:creationId xmlns:p14="http://schemas.microsoft.com/office/powerpoint/2010/main" val="316061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Wide 3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10" name="Content Placeholder 8"/>
          <p:cNvSpPr>
            <a:spLocks noGrp="1"/>
          </p:cNvSpPr>
          <p:nvPr>
            <p:ph sz="quarter" idx="13" hasCustomPrompt="1"/>
          </p:nvPr>
        </p:nvSpPr>
        <p:spPr>
          <a:xfrm>
            <a:off x="883477" y="1550022"/>
            <a:ext cx="3248256" cy="4626943"/>
          </a:xfrm>
        </p:spPr>
        <p:txBody>
          <a:bodyPr/>
          <a:lstStyle>
            <a:lvl1pPr marL="0" indent="0">
              <a:spcBef>
                <a:spcPts val="1200"/>
              </a:spcBef>
              <a:buNone/>
              <a:tabLst>
                <a:tab pos="2336742" algn="r"/>
                <a:tab pos="3543211" algn="r"/>
              </a:tabLst>
              <a:defRPr sz="1600" i="1" baseline="0">
                <a:solidFill>
                  <a:schemeClr val="tx1"/>
                </a:solidFill>
                <a:latin typeface="+mj-lt"/>
                <a:ea typeface="Georgia" charset="0"/>
                <a:cs typeface="Georgia" charset="0"/>
              </a:defRPr>
            </a:lvl1pPr>
            <a:lvl2pPr marL="271456" indent="0">
              <a:spcBef>
                <a:spcPts val="300"/>
              </a:spcBef>
              <a:buNone/>
              <a:tabLst>
                <a:tab pos="2336742" algn="r"/>
                <a:tab pos="3543211" algn="r"/>
              </a:tabLst>
              <a:defRPr sz="1400"/>
            </a:lvl2pPr>
          </a:lstStyle>
          <a:p>
            <a:pPr lvl="0"/>
            <a:r>
              <a:rPr lang="en-US"/>
              <a:t>Section</a:t>
            </a:r>
          </a:p>
          <a:p>
            <a:pPr lvl="1"/>
            <a:r>
              <a:rPr lang="en-US"/>
              <a:t>Subsection</a:t>
            </a:r>
          </a:p>
        </p:txBody>
      </p:sp>
      <p:sp>
        <p:nvSpPr>
          <p:cNvPr id="13" name="Content Placeholder 8"/>
          <p:cNvSpPr>
            <a:spLocks noGrp="1"/>
          </p:cNvSpPr>
          <p:nvPr>
            <p:ph sz="quarter" idx="14" hasCustomPrompt="1"/>
          </p:nvPr>
        </p:nvSpPr>
        <p:spPr>
          <a:xfrm>
            <a:off x="4494511" y="1550022"/>
            <a:ext cx="3248256" cy="4626943"/>
          </a:xfrm>
        </p:spPr>
        <p:txBody>
          <a:bodyPr/>
          <a:lstStyle>
            <a:lvl1pPr marL="0" indent="0">
              <a:spcBef>
                <a:spcPts val="1200"/>
              </a:spcBef>
              <a:buNone/>
              <a:tabLst>
                <a:tab pos="2336742" algn="r"/>
                <a:tab pos="3543211" algn="r"/>
              </a:tabLst>
              <a:defRPr sz="1600" i="1" baseline="0">
                <a:solidFill>
                  <a:schemeClr val="tx1"/>
                </a:solidFill>
                <a:latin typeface="+mj-lt"/>
                <a:ea typeface="Georgia" charset="0"/>
                <a:cs typeface="Georgia" charset="0"/>
              </a:defRPr>
            </a:lvl1pPr>
            <a:lvl2pPr marL="271456" indent="0">
              <a:spcBef>
                <a:spcPts val="300"/>
              </a:spcBef>
              <a:buNone/>
              <a:tabLst>
                <a:tab pos="2336742" algn="r"/>
                <a:tab pos="3543211" algn="r"/>
              </a:tabLst>
              <a:defRPr sz="1400"/>
            </a:lvl2pPr>
          </a:lstStyle>
          <a:p>
            <a:pPr lvl="0"/>
            <a:r>
              <a:rPr lang="en-US"/>
              <a:t>Section</a:t>
            </a:r>
          </a:p>
          <a:p>
            <a:pPr lvl="1"/>
            <a:r>
              <a:rPr lang="en-US"/>
              <a:t>Subsection</a:t>
            </a:r>
          </a:p>
        </p:txBody>
      </p:sp>
      <p:sp>
        <p:nvSpPr>
          <p:cNvPr id="14" name="Content Placeholder 8"/>
          <p:cNvSpPr>
            <a:spLocks noGrp="1"/>
          </p:cNvSpPr>
          <p:nvPr>
            <p:ph sz="quarter" idx="15" hasCustomPrompt="1"/>
          </p:nvPr>
        </p:nvSpPr>
        <p:spPr>
          <a:xfrm>
            <a:off x="8105543" y="1550022"/>
            <a:ext cx="3248256" cy="4626943"/>
          </a:xfrm>
        </p:spPr>
        <p:txBody>
          <a:bodyPr/>
          <a:lstStyle>
            <a:lvl1pPr marL="50799" indent="0">
              <a:spcBef>
                <a:spcPts val="1200"/>
              </a:spcBef>
              <a:buNone/>
              <a:tabLst>
                <a:tab pos="2336742" algn="r"/>
                <a:tab pos="3543211" algn="r"/>
              </a:tabLst>
              <a:defRPr sz="1600" i="1" baseline="0">
                <a:solidFill>
                  <a:schemeClr val="tx1"/>
                </a:solidFill>
                <a:latin typeface="+mj-lt"/>
                <a:ea typeface="Georgia" charset="0"/>
                <a:cs typeface="Georgia" charset="0"/>
              </a:defRPr>
            </a:lvl1pPr>
            <a:lvl2pPr marL="271456" indent="0">
              <a:spcBef>
                <a:spcPts val="300"/>
              </a:spcBef>
              <a:buNone/>
              <a:tabLst>
                <a:tab pos="2336742" algn="r"/>
                <a:tab pos="3543211" algn="r"/>
              </a:tabLst>
              <a:defRPr sz="1400"/>
            </a:lvl2pPr>
          </a:lstStyle>
          <a:p>
            <a:pPr lvl="0"/>
            <a:r>
              <a:rPr lang="en-US"/>
              <a:t>Section</a:t>
            </a:r>
          </a:p>
          <a:p>
            <a:pPr lvl="1"/>
            <a:r>
              <a:rPr lang="en-US"/>
              <a:t>Subsection</a:t>
            </a:r>
          </a:p>
        </p:txBody>
      </p:sp>
      <p:cxnSp>
        <p:nvCxnSpPr>
          <p:cNvPr id="15" name="Straight Connector 14"/>
          <p:cNvCxnSpPr/>
          <p:nvPr userDrawn="1"/>
        </p:nvCxnSpPr>
        <p:spPr>
          <a:xfrm>
            <a:off x="4281333" y="1550022"/>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88133" y="1550022"/>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92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2"/>
          </p:nvPr>
        </p:nvSpPr>
        <p:spPr>
          <a:xfrm>
            <a:off x="882652" y="2781559"/>
            <a:ext cx="4961877" cy="2773565"/>
          </a:xfrm>
        </p:spPr>
        <p:txBody>
          <a:bodyPr/>
          <a:lstStyle/>
          <a:p>
            <a:r>
              <a:rPr lang="en-US" dirty="0"/>
              <a:t>Click icon to add chart</a:t>
            </a:r>
          </a:p>
        </p:txBody>
      </p:sp>
      <p:sp>
        <p:nvSpPr>
          <p:cNvPr id="11" name="Chart Placeholder 4"/>
          <p:cNvSpPr>
            <a:spLocks noGrp="1"/>
          </p:cNvSpPr>
          <p:nvPr>
            <p:ph type="chart" sz="quarter" idx="13"/>
          </p:nvPr>
        </p:nvSpPr>
        <p:spPr>
          <a:xfrm>
            <a:off x="6391923" y="2780286"/>
            <a:ext cx="4961877" cy="2773565"/>
          </a:xfrm>
        </p:spPr>
        <p:txBody>
          <a:bodyPr/>
          <a:lstStyle/>
          <a:p>
            <a:r>
              <a:rPr lang="en-US" dirty="0"/>
              <a:t>Click icon to add chart</a:t>
            </a:r>
          </a:p>
        </p:txBody>
      </p:sp>
      <p:sp>
        <p:nvSpPr>
          <p:cNvPr id="16" name="Text Placeholder 4"/>
          <p:cNvSpPr>
            <a:spLocks noGrp="1"/>
          </p:cNvSpPr>
          <p:nvPr>
            <p:ph type="body" sz="quarter" idx="14" hasCustomPrompt="1"/>
          </p:nvPr>
        </p:nvSpPr>
        <p:spPr>
          <a:xfrm>
            <a:off x="883477" y="5876733"/>
            <a:ext cx="10470323" cy="414339"/>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10" name="Text Placeholder 9"/>
          <p:cNvSpPr>
            <a:spLocks noGrp="1"/>
          </p:cNvSpPr>
          <p:nvPr>
            <p:ph type="body" sz="quarter" idx="17" hasCustomPrompt="1"/>
          </p:nvPr>
        </p:nvSpPr>
        <p:spPr>
          <a:xfrm>
            <a:off x="882652" y="1557119"/>
            <a:ext cx="10471149" cy="1095151"/>
          </a:xfrm>
        </p:spPr>
        <p:txBody>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explain the chart. Level 1 big intro text goes here to explain the chart. Level 1 big intro text goes here to explain the chart. Level 1 big intro text goes here to explain the chart.</a:t>
            </a: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251859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Wide Char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7" hasCustomPrompt="1"/>
          </p:nvPr>
        </p:nvSpPr>
        <p:spPr>
          <a:xfrm>
            <a:off x="882652" y="1571706"/>
            <a:ext cx="10471149" cy="902828"/>
          </a:xfrm>
        </p:spPr>
        <p:txBody>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caption text goes here to explain the chart. Level 1 big intro text goes here to explain the chart. Level 1 big intro text goes here to explain the chart. Level 1 big intro text goes here to explain the chart.</a:t>
            </a: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4" name="Picture Placeholder 3"/>
          <p:cNvSpPr>
            <a:spLocks noGrp="1"/>
          </p:cNvSpPr>
          <p:nvPr>
            <p:ph type="pic" sz="quarter" idx="18" hasCustomPrompt="1"/>
          </p:nvPr>
        </p:nvSpPr>
        <p:spPr>
          <a:xfrm>
            <a:off x="882652" y="2626425"/>
            <a:ext cx="10471149" cy="3571795"/>
          </a:xfrm>
        </p:spPr>
        <p:txBody>
          <a:bodyPr/>
          <a:lstStyle/>
          <a:p>
            <a:r>
              <a:rPr lang="en-US" dirty="0"/>
              <a:t>Click to add chart/picture/graphic</a:t>
            </a:r>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1133586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Thank You</a:t>
            </a:r>
          </a:p>
        </p:txBody>
      </p:sp>
      <p:sp>
        <p:nvSpPr>
          <p:cNvPr id="6" name="Text Placeholder 5"/>
          <p:cNvSpPr>
            <a:spLocks noGrp="1"/>
          </p:cNvSpPr>
          <p:nvPr>
            <p:ph type="body" sz="quarter" idx="12" hasCustomPrompt="1"/>
          </p:nvPr>
        </p:nvSpPr>
        <p:spPr>
          <a:xfrm>
            <a:off x="883480" y="1549401"/>
            <a:ext cx="10470321" cy="803275"/>
          </a:xfrm>
        </p:spPr>
        <p:txBody>
          <a:bodyPr/>
          <a:lstStyle>
            <a:lvl1pPr marL="0" indent="0">
              <a:buNone/>
              <a:defRPr b="0" cap="none" spc="0" baseline="0">
                <a:solidFill>
                  <a:schemeClr val="tx1"/>
                </a:solidFill>
                <a:latin typeface="+mn-lt"/>
              </a:defRPr>
            </a:lvl1pPr>
          </a:lstStyle>
          <a:p>
            <a:pPr lvl="0"/>
            <a:r>
              <a:rPr lang="en-US"/>
              <a:t>For more information about XXX, contact…</a:t>
            </a:r>
          </a:p>
        </p:txBody>
      </p:sp>
      <p:sp>
        <p:nvSpPr>
          <p:cNvPr id="19" name="Picture Placeholder 18"/>
          <p:cNvSpPr>
            <a:spLocks noGrp="1"/>
          </p:cNvSpPr>
          <p:nvPr>
            <p:ph type="pic" sz="quarter" idx="13"/>
          </p:nvPr>
        </p:nvSpPr>
        <p:spPr>
          <a:xfrm>
            <a:off x="883477" y="2487427"/>
            <a:ext cx="2316480" cy="1737360"/>
          </a:xfrm>
        </p:spPr>
        <p:txBody>
          <a:bodyPr/>
          <a:lstStyle>
            <a:lvl1pPr marL="0" indent="0">
              <a:buNone/>
              <a:defRPr/>
            </a:lvl1pPr>
          </a:lstStyle>
          <a:p>
            <a:r>
              <a:rPr lang="en-US" dirty="0"/>
              <a:t>Click icon to add picture</a:t>
            </a:r>
          </a:p>
        </p:txBody>
      </p:sp>
      <p:sp>
        <p:nvSpPr>
          <p:cNvPr id="20" name="Text Placeholder 5"/>
          <p:cNvSpPr>
            <a:spLocks noGrp="1"/>
          </p:cNvSpPr>
          <p:nvPr>
            <p:ph type="body" sz="quarter" idx="14" hasCustomPrompt="1"/>
          </p:nvPr>
        </p:nvSpPr>
        <p:spPr>
          <a:xfrm>
            <a:off x="883477" y="4389693"/>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377"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0" name="Picture Placeholder 18"/>
          <p:cNvSpPr>
            <a:spLocks noGrp="1"/>
          </p:cNvSpPr>
          <p:nvPr>
            <p:ph type="pic" sz="quarter" idx="15"/>
          </p:nvPr>
        </p:nvSpPr>
        <p:spPr>
          <a:xfrm>
            <a:off x="3582893" y="2487427"/>
            <a:ext cx="2316480" cy="1737360"/>
          </a:xfrm>
        </p:spPr>
        <p:txBody>
          <a:bodyPr/>
          <a:lstStyle>
            <a:lvl1pPr marL="0" indent="0">
              <a:buNone/>
              <a:defRPr/>
            </a:lvl1pPr>
          </a:lstStyle>
          <a:p>
            <a:r>
              <a:rPr lang="en-US" dirty="0"/>
              <a:t>Click icon to add picture</a:t>
            </a:r>
          </a:p>
        </p:txBody>
      </p:sp>
      <p:sp>
        <p:nvSpPr>
          <p:cNvPr id="31" name="Text Placeholder 5"/>
          <p:cNvSpPr>
            <a:spLocks noGrp="1"/>
          </p:cNvSpPr>
          <p:nvPr>
            <p:ph type="body" sz="quarter" idx="16" hasCustomPrompt="1"/>
          </p:nvPr>
        </p:nvSpPr>
        <p:spPr>
          <a:xfrm>
            <a:off x="3582893" y="4389693"/>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377"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2" name="Picture Placeholder 18"/>
          <p:cNvSpPr>
            <a:spLocks noGrp="1"/>
          </p:cNvSpPr>
          <p:nvPr>
            <p:ph type="pic" sz="quarter" idx="17"/>
          </p:nvPr>
        </p:nvSpPr>
        <p:spPr>
          <a:xfrm>
            <a:off x="6282309" y="2487427"/>
            <a:ext cx="2316480" cy="1737360"/>
          </a:xfrm>
        </p:spPr>
        <p:txBody>
          <a:bodyPr/>
          <a:lstStyle>
            <a:lvl1pPr marL="0" indent="0">
              <a:buNone/>
              <a:defRPr/>
            </a:lvl1pPr>
          </a:lstStyle>
          <a:p>
            <a:r>
              <a:rPr lang="en-US" dirty="0"/>
              <a:t>Click icon to add picture</a:t>
            </a:r>
          </a:p>
        </p:txBody>
      </p:sp>
      <p:sp>
        <p:nvSpPr>
          <p:cNvPr id="33" name="Text Placeholder 5"/>
          <p:cNvSpPr>
            <a:spLocks noGrp="1"/>
          </p:cNvSpPr>
          <p:nvPr>
            <p:ph type="body" sz="quarter" idx="18" hasCustomPrompt="1"/>
          </p:nvPr>
        </p:nvSpPr>
        <p:spPr>
          <a:xfrm>
            <a:off x="6282309" y="4389693"/>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377"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4" name="Picture Placeholder 18"/>
          <p:cNvSpPr>
            <a:spLocks noGrp="1"/>
          </p:cNvSpPr>
          <p:nvPr>
            <p:ph type="pic" sz="quarter" idx="19"/>
          </p:nvPr>
        </p:nvSpPr>
        <p:spPr>
          <a:xfrm>
            <a:off x="8981725" y="2487427"/>
            <a:ext cx="2316480" cy="1737360"/>
          </a:xfrm>
        </p:spPr>
        <p:txBody>
          <a:bodyPr/>
          <a:lstStyle>
            <a:lvl1pPr marL="0" indent="0">
              <a:buNone/>
              <a:defRPr/>
            </a:lvl1pPr>
          </a:lstStyle>
          <a:p>
            <a:r>
              <a:rPr lang="en-US" dirty="0"/>
              <a:t>Click icon to add picture</a:t>
            </a:r>
          </a:p>
        </p:txBody>
      </p:sp>
      <p:sp>
        <p:nvSpPr>
          <p:cNvPr id="35" name="Text Placeholder 5"/>
          <p:cNvSpPr>
            <a:spLocks noGrp="1"/>
          </p:cNvSpPr>
          <p:nvPr>
            <p:ph type="body" sz="quarter" idx="20" hasCustomPrompt="1"/>
          </p:nvPr>
        </p:nvSpPr>
        <p:spPr>
          <a:xfrm>
            <a:off x="8981725" y="4389693"/>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377"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7" name="Text Placeholder 5"/>
          <p:cNvSpPr>
            <a:spLocks noGrp="1"/>
          </p:cNvSpPr>
          <p:nvPr>
            <p:ph type="body" sz="quarter" idx="21" hasCustomPrompt="1"/>
          </p:nvPr>
        </p:nvSpPr>
        <p:spPr>
          <a:xfrm>
            <a:off x="883480" y="6055156"/>
            <a:ext cx="10470321" cy="345297"/>
          </a:xfrm>
        </p:spPr>
        <p:txBody>
          <a:bodyPr>
            <a:noAutofit/>
          </a:bodyPr>
          <a:lstStyle>
            <a:lvl1pPr marL="0" indent="0">
              <a:buNone/>
              <a:defRPr sz="1400" b="1" cap="none" spc="100" baseline="0">
                <a:solidFill>
                  <a:schemeClr val="accent1"/>
                </a:solidFill>
              </a:defRPr>
            </a:lvl1pPr>
          </a:lstStyle>
          <a:p>
            <a:r>
              <a:rPr lang="en-US"/>
              <a:t>BOOZALLEN.COM/CAPABILITY</a:t>
            </a:r>
          </a:p>
        </p:txBody>
      </p:sp>
      <p:sp>
        <p:nvSpPr>
          <p:cNvPr id="22"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dirty="0"/>
          </a:p>
        </p:txBody>
      </p:sp>
      <p:cxnSp>
        <p:nvCxnSpPr>
          <p:cNvPr id="25" name="Straight Connector 24"/>
          <p:cNvCxnSpPr/>
          <p:nvPr userDrawn="1"/>
        </p:nvCxnSpPr>
        <p:spPr>
          <a:xfrm>
            <a:off x="883481"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9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4084-B99B-430B-9692-F7E65335EF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48DCB-BD89-49D6-8761-D3E5CA0B738A}"/>
              </a:ext>
            </a:extLst>
          </p:cNvPr>
          <p:cNvSpPr>
            <a:spLocks noGrp="1"/>
          </p:cNvSpPr>
          <p:nvPr>
            <p:ph type="dt" sz="half" idx="10"/>
          </p:nvPr>
        </p:nvSpPr>
        <p:spPr/>
        <p:txBody>
          <a:bodyPr/>
          <a:lstStyle/>
          <a:p>
            <a:fld id="{F6EE2A35-4D96-461C-ABD9-94ACB36ED19E}" type="datetimeFigureOut">
              <a:rPr lang="en-US" smtClean="0"/>
              <a:t>1/23/2024</a:t>
            </a:fld>
            <a:endParaRPr lang="en-US" dirty="0"/>
          </a:p>
        </p:txBody>
      </p:sp>
      <p:sp>
        <p:nvSpPr>
          <p:cNvPr id="4" name="Footer Placeholder 3">
            <a:extLst>
              <a:ext uri="{FF2B5EF4-FFF2-40B4-BE49-F238E27FC236}">
                <a16:creationId xmlns:a16="http://schemas.microsoft.com/office/drawing/2014/main" id="{2645AA5F-BCB9-4AE4-9ED6-761A128BE9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8CF7A2-915A-404A-95B6-C1099A73CD20}"/>
              </a:ext>
            </a:extLst>
          </p:cNvPr>
          <p:cNvSpPr>
            <a:spLocks noGrp="1"/>
          </p:cNvSpPr>
          <p:nvPr>
            <p:ph type="sldNum" sz="quarter" idx="12"/>
          </p:nvPr>
        </p:nvSpPr>
        <p:spPr/>
        <p:txBody>
          <a:bodyPr/>
          <a:lstStyle/>
          <a:p>
            <a:fld id="{BDF5801F-4847-48AA-AF1F-74A3457952FC}" type="slidenum">
              <a:rPr lang="en-US" smtClean="0"/>
              <a:t>‹#›</a:t>
            </a:fld>
            <a:endParaRPr lang="en-US" dirty="0"/>
          </a:p>
        </p:txBody>
      </p:sp>
    </p:spTree>
    <p:extLst>
      <p:ext uri="{BB962C8B-B14F-4D97-AF65-F5344CB8AC3E}">
        <p14:creationId xmlns:p14="http://schemas.microsoft.com/office/powerpoint/2010/main" val="35075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9" y="684903"/>
            <a:ext cx="11390735" cy="454080"/>
          </a:xfrm>
          <a:prstGeom prst="rect">
            <a:avLst/>
          </a:prstGeom>
        </p:spPr>
        <p:txBody>
          <a:bodyPr lIns="0" tIns="0" rIns="0" bIns="0">
            <a:noAutofit/>
          </a:bodyPr>
          <a:lstStyle>
            <a:lvl1pPr marL="0" indent="0" algn="l" defTabSz="914377"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6" name="Title 28">
            <a:extLst>
              <a:ext uri="{FF2B5EF4-FFF2-40B4-BE49-F238E27FC236}">
                <a16:creationId xmlns:a16="http://schemas.microsoft.com/office/drawing/2014/main" id="{1994D579-8549-4DF4-B394-C3DCBCD96F35}"/>
              </a:ext>
            </a:extLst>
          </p:cNvPr>
          <p:cNvSpPr>
            <a:spLocks noGrp="1"/>
          </p:cNvSpPr>
          <p:nvPr>
            <p:ph type="title"/>
          </p:nvPr>
        </p:nvSpPr>
        <p:spPr>
          <a:xfrm>
            <a:off x="883480" y="173773"/>
            <a:ext cx="10470321" cy="632472"/>
          </a:xfrm>
        </p:spPr>
        <p:txBody>
          <a:bodyPr/>
          <a:lstStyle/>
          <a:p>
            <a:r>
              <a:rPr lang="en-US" dirty="0"/>
              <a:t>Collaboration</a:t>
            </a:r>
          </a:p>
        </p:txBody>
      </p:sp>
      <p:sp>
        <p:nvSpPr>
          <p:cNvPr id="8" name="Slide Number Placeholder 2">
            <a:extLst>
              <a:ext uri="{FF2B5EF4-FFF2-40B4-BE49-F238E27FC236}">
                <a16:creationId xmlns:a16="http://schemas.microsoft.com/office/drawing/2014/main" id="{83C98400-317E-4801-AB64-83FBA5418037}"/>
              </a:ext>
            </a:extLst>
          </p:cNvPr>
          <p:cNvSpPr>
            <a:spLocks noGrp="1"/>
          </p:cNvSpPr>
          <p:nvPr>
            <p:ph type="sldNum" sz="quarter" idx="10"/>
          </p:nvPr>
        </p:nvSpPr>
        <p:spPr>
          <a:xfrm>
            <a:off x="10744199" y="6443939"/>
            <a:ext cx="609600" cy="457200"/>
          </a:xfrm>
        </p:spPr>
        <p:txBody>
          <a:bodyPr/>
          <a:lstStyle/>
          <a:p>
            <a:pPr>
              <a:defRPr/>
            </a:pPr>
            <a:fld id="{EACE6E22-E655-5947-A8B4-6F095FBA2C12}" type="slidenum">
              <a:rPr lang="en-US">
                <a:latin typeface="Calibri" panose="020F0502020204030204"/>
              </a:rPr>
              <a:pPr>
                <a:defRPr/>
              </a:pPr>
              <a:t>‹#›</a:t>
            </a:fld>
            <a:endParaRPr lang="en-US" dirty="0">
              <a:latin typeface="Calibri" panose="020F0502020204030204"/>
            </a:endParaRPr>
          </a:p>
        </p:txBody>
      </p:sp>
    </p:spTree>
    <p:extLst>
      <p:ext uri="{BB962C8B-B14F-4D97-AF65-F5344CB8AC3E}">
        <p14:creationId xmlns:p14="http://schemas.microsoft.com/office/powerpoint/2010/main" val="16316444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hoto Cover">
    <p:spTree>
      <p:nvGrpSpPr>
        <p:cNvPr id="1" name=""/>
        <p:cNvGrpSpPr/>
        <p:nvPr/>
      </p:nvGrpSpPr>
      <p:grpSpPr>
        <a:xfrm>
          <a:off x="0" y="0"/>
          <a:ext cx="0" cy="0"/>
          <a:chOff x="0" y="0"/>
          <a:chExt cx="0" cy="0"/>
        </a:xfrm>
      </p:grpSpPr>
      <p:pic>
        <p:nvPicPr>
          <p:cNvPr id="5" name="Picture 4" descr="A screen shot of a computer&#10;&#10;Description automatically generated">
            <a:extLst>
              <a:ext uri="{FF2B5EF4-FFF2-40B4-BE49-F238E27FC236}">
                <a16:creationId xmlns:a16="http://schemas.microsoft.com/office/drawing/2014/main" id="{F835B242-5A52-47B2-970E-A8C0D85A46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746" t="-1248" r="26735" b="11563"/>
          <a:stretch/>
        </p:blipFill>
        <p:spPr>
          <a:xfrm>
            <a:off x="-17011" y="-75456"/>
            <a:ext cx="12232716" cy="4590700"/>
          </a:xfrm>
          <a:prstGeom prst="rect">
            <a:avLst/>
          </a:prstGeom>
        </p:spPr>
      </p:pic>
      <p:cxnSp>
        <p:nvCxnSpPr>
          <p:cNvPr id="10" name="Straight Connector 9"/>
          <p:cNvCxnSpPr/>
          <p:nvPr userDrawn="1"/>
        </p:nvCxnSpPr>
        <p:spPr bwMode="auto">
          <a:xfrm>
            <a:off x="8213374" y="4913001"/>
            <a:ext cx="0" cy="140702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2"/>
          <p:cNvSpPr>
            <a:spLocks noGrp="1"/>
          </p:cNvSpPr>
          <p:nvPr>
            <p:ph type="body" sz="quarter" idx="11"/>
          </p:nvPr>
        </p:nvSpPr>
        <p:spPr>
          <a:xfrm>
            <a:off x="547422" y="4876368"/>
            <a:ext cx="7371623" cy="1480288"/>
          </a:xfrm>
        </p:spPr>
        <p:txBody>
          <a:bodyPr anchor="ctr">
            <a:normAutofit/>
          </a:bodyPr>
          <a:lstStyle>
            <a:lvl1pPr marL="0" indent="0" algn="l">
              <a:spcBef>
                <a:spcPts val="0"/>
              </a:spcBef>
              <a:spcAft>
                <a:spcPts val="1200"/>
              </a:spcAft>
              <a:buNone/>
              <a:defRPr lang="en-US" sz="3200" b="1" kern="1200" dirty="0" smtClean="0">
                <a:solidFill>
                  <a:schemeClr val="tx1"/>
                </a:solidFill>
                <a:latin typeface="Lato Light"/>
                <a:ea typeface="+mn-ea"/>
                <a:cs typeface="Lato Light"/>
              </a:defRPr>
            </a:lvl1pPr>
            <a:lvl2pPr marL="0" algn="l" defTabSz="914232" rtl="0" eaLnBrk="1" latinLnBrk="0" hangingPunct="1">
              <a:lnSpc>
                <a:spcPct val="100000"/>
              </a:lnSpc>
              <a:spcBef>
                <a:spcPts val="0"/>
              </a:spcBef>
              <a:defRPr lang="en-US" sz="2000" kern="1200" dirty="0" smtClean="0">
                <a:solidFill>
                  <a:schemeClr val="tx1"/>
                </a:solidFill>
                <a:latin typeface="+mj-lt"/>
                <a:ea typeface="+mn-ea"/>
                <a:cs typeface="Lato Light"/>
              </a:defRPr>
            </a:lvl2pPr>
            <a:lvl3pPr algn="ctr">
              <a:defRPr/>
            </a:lvl3pPr>
            <a:lvl4pPr algn="ctr">
              <a:defRPr/>
            </a:lvl4pPr>
            <a:lvl5pPr algn="ctr">
              <a:defRPr/>
            </a:lvl5pPr>
          </a:lstStyle>
          <a:p>
            <a:pPr lvl="0"/>
            <a:endParaRPr lang="en-US"/>
          </a:p>
        </p:txBody>
      </p:sp>
      <p:pic>
        <p:nvPicPr>
          <p:cNvPr id="3" name="Picture 2">
            <a:extLst>
              <a:ext uri="{FF2B5EF4-FFF2-40B4-BE49-F238E27FC236}">
                <a16:creationId xmlns:a16="http://schemas.microsoft.com/office/drawing/2014/main" id="{8935CF0A-03AC-49CF-BC58-B98988CB8FC2}"/>
              </a:ext>
            </a:extLst>
          </p:cNvPr>
          <p:cNvPicPr>
            <a:picLocks noChangeAspect="1"/>
          </p:cNvPicPr>
          <p:nvPr userDrawn="1"/>
        </p:nvPicPr>
        <p:blipFill>
          <a:blip r:embed="rId4"/>
          <a:stretch>
            <a:fillRect/>
          </a:stretch>
        </p:blipFill>
        <p:spPr>
          <a:xfrm>
            <a:off x="8507704" y="5183961"/>
            <a:ext cx="3180053" cy="954016"/>
          </a:xfrm>
          <a:prstGeom prst="rect">
            <a:avLst/>
          </a:prstGeom>
        </p:spPr>
      </p:pic>
      <p:sp>
        <p:nvSpPr>
          <p:cNvPr id="24" name="Title Placeholder 1"/>
          <p:cNvSpPr>
            <a:spLocks noGrp="1"/>
          </p:cNvSpPr>
          <p:nvPr>
            <p:ph type="title" hasCustomPrompt="1"/>
          </p:nvPr>
        </p:nvSpPr>
        <p:spPr>
          <a:xfrm>
            <a:off x="547422" y="725214"/>
            <a:ext cx="6029952" cy="3323371"/>
          </a:xfrm>
          <a:prstGeom prst="rect">
            <a:avLst/>
          </a:prstGeom>
        </p:spPr>
        <p:txBody>
          <a:bodyPr vert="horz" lIns="182843" tIns="91422" rIns="182843" bIns="91422" rtlCol="0" anchor="ctr">
            <a:noAutofit/>
          </a:bodyPr>
          <a:lstStyle>
            <a:lvl1pPr algn="l">
              <a:defRPr sz="6000" b="1" cap="none" baseline="0">
                <a:solidFill>
                  <a:schemeClr val="bg1"/>
                </a:solidFill>
                <a:latin typeface="+mj-lt"/>
              </a:defRPr>
            </a:lvl1pPr>
          </a:lstStyle>
          <a:p>
            <a:r>
              <a:rPr lang="en-US"/>
              <a:t>Click To Edit Master Title Style</a:t>
            </a:r>
          </a:p>
        </p:txBody>
      </p:sp>
    </p:spTree>
    <p:custDataLst>
      <p:tags r:id="rId1"/>
    </p:custDataLst>
    <p:extLst>
      <p:ext uri="{BB962C8B-B14F-4D97-AF65-F5344CB8AC3E}">
        <p14:creationId xmlns:p14="http://schemas.microsoft.com/office/powerpoint/2010/main" val="223832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reak Slide">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0EE22B20-97A8-4B3C-AECF-197E7CB0BD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099" t="25051" r="23903" b="15621"/>
          <a:stretch/>
        </p:blipFill>
        <p:spPr>
          <a:xfrm>
            <a:off x="-1" y="1936007"/>
            <a:ext cx="12223528" cy="2699056"/>
          </a:xfrm>
          <a:prstGeom prst="rect">
            <a:avLst/>
          </a:prstGeom>
        </p:spPr>
      </p:pic>
      <p:sp>
        <p:nvSpPr>
          <p:cNvPr id="2" name="Title 1"/>
          <p:cNvSpPr>
            <a:spLocks noGrp="1"/>
          </p:cNvSpPr>
          <p:nvPr>
            <p:ph type="title"/>
          </p:nvPr>
        </p:nvSpPr>
        <p:spPr>
          <a:xfrm>
            <a:off x="-1" y="1889682"/>
            <a:ext cx="12192001" cy="2810436"/>
          </a:xfrm>
          <a:noFill/>
          <a:ln>
            <a:noFill/>
          </a:ln>
          <a:effectLst/>
        </p:spPr>
        <p:txBody>
          <a:bodyPr>
            <a:normAutofit/>
          </a:bodyPr>
          <a:lstStyle>
            <a:lvl1pPr algn="ctr">
              <a:defRPr sz="4400">
                <a:solidFill>
                  <a:schemeClr val="bg1"/>
                </a:solidFill>
                <a:latin typeface="+mj-lt"/>
              </a:defRPr>
            </a:lvl1pPr>
          </a:lstStyle>
          <a:p>
            <a:r>
              <a:rPr lang="en-US"/>
              <a:t>Click to edit Master title style</a:t>
            </a:r>
          </a:p>
        </p:txBody>
      </p:sp>
      <p:sp>
        <p:nvSpPr>
          <p:cNvPr id="5" name="Rectangle 4">
            <a:extLst>
              <a:ext uri="{FF2B5EF4-FFF2-40B4-BE49-F238E27FC236}">
                <a16:creationId xmlns:a16="http://schemas.microsoft.com/office/drawing/2014/main" id="{05143047-87B1-40E8-9947-E9CE9924D5BE}"/>
              </a:ext>
            </a:extLst>
          </p:cNvPr>
          <p:cNvSpPr/>
          <p:nvPr userDrawn="1"/>
        </p:nvSpPr>
        <p:spPr>
          <a:xfrm>
            <a:off x="0" y="-107206"/>
            <a:ext cx="12192000" cy="20432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983D802-6F18-4FDA-9746-1F398D4BCD70}"/>
              </a:ext>
            </a:extLst>
          </p:cNvPr>
          <p:cNvSpPr/>
          <p:nvPr userDrawn="1"/>
        </p:nvSpPr>
        <p:spPr>
          <a:xfrm>
            <a:off x="0" y="4635063"/>
            <a:ext cx="12192000" cy="22229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EDE8ACCC-7CB1-4C6D-9A2A-E403B2ACB7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75641" y="6274137"/>
            <a:ext cx="1667067" cy="583863"/>
          </a:xfrm>
          <a:prstGeom prst="rect">
            <a:avLst/>
          </a:prstGeom>
        </p:spPr>
      </p:pic>
    </p:spTree>
    <p:custDataLst>
      <p:tags r:id="rId1"/>
    </p:custDataLst>
    <p:extLst>
      <p:ext uri="{BB962C8B-B14F-4D97-AF65-F5344CB8AC3E}">
        <p14:creationId xmlns:p14="http://schemas.microsoft.com/office/powerpoint/2010/main" val="25432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3469E0D-27E8-4A94-BEAF-88864FE8B5DE}"/>
              </a:ext>
            </a:extLst>
          </p:cNvPr>
          <p:cNvSpPr>
            <a:spLocks noGrp="1"/>
          </p:cNvSpPr>
          <p:nvPr>
            <p:ph type="title"/>
          </p:nvPr>
        </p:nvSpPr>
        <p:spPr>
          <a:xfrm>
            <a:off x="567558" y="68738"/>
            <a:ext cx="11136756"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A3DBEBD7-EEDB-4978-8420-A3E578D101EE}"/>
              </a:ext>
            </a:extLst>
          </p:cNvPr>
          <p:cNvSpPr>
            <a:spLocks noGrp="1"/>
          </p:cNvSpPr>
          <p:nvPr>
            <p:ph idx="1"/>
          </p:nvPr>
        </p:nvSpPr>
        <p:spPr>
          <a:xfrm>
            <a:off x="567558" y="1601777"/>
            <a:ext cx="10720202" cy="45751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4956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4" y="2083917"/>
            <a:ext cx="8979343" cy="2250988"/>
          </a:xfrm>
        </p:spPr>
        <p:txBody>
          <a:bodyPr/>
          <a:lstStyle/>
          <a:p>
            <a:r>
              <a:rPr lang="en-US"/>
              <a:t>Click to edit Master title style</a:t>
            </a:r>
          </a:p>
        </p:txBody>
      </p:sp>
      <p:sp>
        <p:nvSpPr>
          <p:cNvPr id="3" name="Date Placeholder 2">
            <a:extLst>
              <a:ext uri="{FF2B5EF4-FFF2-40B4-BE49-F238E27FC236}">
                <a16:creationId xmlns:a16="http://schemas.microsoft.com/office/drawing/2014/main" id="{F452C891-92AF-BF4E-A5DF-B48ABFD01EB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p:txBody>
          <a:bodyPr/>
          <a:lstStyle/>
          <a:p>
            <a:endParaRPr lang="en-US" dirty="0"/>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832874" y="4563340"/>
            <a:ext cx="8979343" cy="838200"/>
          </a:xfrm>
          <a:prstGeom prst="rect">
            <a:avLst/>
          </a:prstGeo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Subtitle</a:t>
            </a:r>
          </a:p>
        </p:txBody>
      </p:sp>
    </p:spTree>
    <p:extLst>
      <p:ext uri="{BB962C8B-B14F-4D97-AF65-F5344CB8AC3E}">
        <p14:creationId xmlns:p14="http://schemas.microsoft.com/office/powerpoint/2010/main" val="221805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4" y="2083917"/>
            <a:ext cx="8979343" cy="2250988"/>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8EC4B84-457D-5A43-AE00-4E8DDDEE0E9F}"/>
              </a:ext>
            </a:extLst>
          </p:cNvPr>
          <p:cNvSpPr>
            <a:spLocks noGrp="1"/>
          </p:cNvSpPr>
          <p:nvPr>
            <p:ph type="sldNum" sz="quarter" idx="12"/>
          </p:nvPr>
        </p:nvSpPr>
        <p:spPr>
          <a:xfrm>
            <a:off x="1" y="6051551"/>
            <a:ext cx="459015" cy="365125"/>
          </a:xfrm>
        </p:spPr>
        <p:txBody>
          <a:bodyPr/>
          <a:lstStyle/>
          <a:p>
            <a:fld id="{48F63A3B-78C7-47BE-AE5E-E10140E04643}" type="slidenum">
              <a:rPr lang="en-US" smtClean="0"/>
              <a:pPr/>
              <a:t>‹#›</a:t>
            </a:fld>
            <a:endParaRPr lang="en-US" dirty="0"/>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832874" y="4563340"/>
            <a:ext cx="8979343" cy="838200"/>
          </a:xfrm>
          <a:prstGeom prst="rect">
            <a:avLst/>
          </a:prstGeo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Subtitle</a:t>
            </a:r>
          </a:p>
        </p:txBody>
      </p:sp>
    </p:spTree>
    <p:extLst>
      <p:ext uri="{BB962C8B-B14F-4D97-AF65-F5344CB8AC3E}">
        <p14:creationId xmlns:p14="http://schemas.microsoft.com/office/powerpoint/2010/main" val="20891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948341"/>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1/23/2024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1/23/2024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1/23/2024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254001" y="5991224"/>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
        <p:nvSpPr>
          <p:cNvPr id="14" name="Rectangle 13">
            <a:extLst>
              <a:ext uri="{FF2B5EF4-FFF2-40B4-BE49-F238E27FC236}">
                <a16:creationId xmlns:a16="http://schemas.microsoft.com/office/drawing/2014/main" id="{461726C4-C4CA-45B2-8E22-0C035D107117}"/>
              </a:ext>
            </a:extLst>
          </p:cNvPr>
          <p:cNvSpPr/>
          <p:nvPr userDrawn="1"/>
        </p:nvSpPr>
        <p:spPr>
          <a:xfrm>
            <a:off x="0" y="5802660"/>
            <a:ext cx="12192000" cy="105534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5" name="Picture 14" descr="Centers for Medicare &amp; Medicaid Services">
            <a:extLst>
              <a:ext uri="{FF2B5EF4-FFF2-40B4-BE49-F238E27FC236}">
                <a16:creationId xmlns:a16="http://schemas.microsoft.com/office/drawing/2014/main" id="{62270176-3553-451B-B838-9CBDE38E81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Tree>
    <p:extLst>
      <p:ext uri="{BB962C8B-B14F-4D97-AF65-F5344CB8AC3E}">
        <p14:creationId xmlns:p14="http://schemas.microsoft.com/office/powerpoint/2010/main" val="427136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5507182"/>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ctrTitle" hasCustomPrompt="1"/>
          </p:nvPr>
        </p:nvSpPr>
        <p:spPr>
          <a:xfrm>
            <a:off x="928255" y="441383"/>
            <a:ext cx="9877859" cy="745048"/>
          </a:xfrm>
        </p:spPr>
        <p:txBody>
          <a:bodyPr anchor="b"/>
          <a:lstStyle>
            <a:lvl1pPr algn="l">
              <a:defRPr sz="500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928689" y="1339851"/>
            <a:ext cx="9877425" cy="3824288"/>
          </a:xfrm>
          <a:prstGeom prst="rect">
            <a:avLst/>
          </a:prstGeom>
        </p:spPr>
        <p:txBody>
          <a:bodyPr/>
          <a:lstStyle/>
          <a:p>
            <a:endParaRPr lang="en-US" dirty="0"/>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254001" y="6025347"/>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639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8255" y="441383"/>
            <a:ext cx="9877859" cy="745048"/>
          </a:xfrm>
        </p:spPr>
        <p:txBody>
          <a:bodyPr anchor="b"/>
          <a:lstStyle>
            <a:lvl1pPr algn="l">
              <a:defRPr sz="500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929218" y="1309036"/>
            <a:ext cx="3369733" cy="4041897"/>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4453467" y="1308101"/>
            <a:ext cx="6352117" cy="404283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120953" y="6086200"/>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
        <p:nvSpPr>
          <p:cNvPr id="12" name="Rectangle 11">
            <a:extLst>
              <a:ext uri="{FF2B5EF4-FFF2-40B4-BE49-F238E27FC236}">
                <a16:creationId xmlns:a16="http://schemas.microsoft.com/office/drawing/2014/main" id="{2C48323D-B6F8-4865-807A-9707E55E207B}"/>
              </a:ext>
            </a:extLst>
          </p:cNvPr>
          <p:cNvSpPr/>
          <p:nvPr userDrawn="1"/>
        </p:nvSpPr>
        <p:spPr>
          <a:xfrm>
            <a:off x="0" y="5802660"/>
            <a:ext cx="12192000" cy="105534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4" name="Picture 13" descr="Centers for Medicare &amp; Medicaid Services">
            <a:extLst>
              <a:ext uri="{FF2B5EF4-FFF2-40B4-BE49-F238E27FC236}">
                <a16:creationId xmlns:a16="http://schemas.microsoft.com/office/drawing/2014/main" id="{CB05744E-A843-4042-B662-91482FF628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8923" y="5940015"/>
            <a:ext cx="1841500" cy="640843"/>
          </a:xfrm>
          <a:prstGeom prst="rect">
            <a:avLst/>
          </a:prstGeom>
        </p:spPr>
      </p:pic>
    </p:spTree>
    <p:extLst>
      <p:ext uri="{BB962C8B-B14F-4D97-AF65-F5344CB8AC3E}">
        <p14:creationId xmlns:p14="http://schemas.microsoft.com/office/powerpoint/2010/main" val="296144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3435EC9E-792B-49BA-BE44-97C14425D9F1}"/>
              </a:ext>
            </a:extLst>
          </p:cNvPr>
          <p:cNvPicPr>
            <a:picLocks noChangeAspect="1"/>
          </p:cNvPicPr>
          <p:nvPr userDrawn="1"/>
        </p:nvPicPr>
        <p:blipFill rotWithShape="1">
          <a:blip r:embed="rId7">
            <a:alphaModFix amt="70000"/>
            <a:extLst>
              <a:ext uri="{28A0092B-C50C-407E-A947-70E740481C1C}">
                <a14:useLocalDpi xmlns:a14="http://schemas.microsoft.com/office/drawing/2010/main" val="0"/>
              </a:ext>
            </a:extLst>
          </a:blip>
          <a:srcRect l="20534" b="70029"/>
          <a:stretch/>
        </p:blipFill>
        <p:spPr>
          <a:xfrm>
            <a:off x="18913" y="-3"/>
            <a:ext cx="12191999" cy="1394303"/>
          </a:xfrm>
          <a:prstGeom prst="rect">
            <a:avLst/>
          </a:prstGeom>
        </p:spPr>
      </p:pic>
      <p:sp>
        <p:nvSpPr>
          <p:cNvPr id="17" name="Rectangle 16">
            <a:extLst>
              <a:ext uri="{FF2B5EF4-FFF2-40B4-BE49-F238E27FC236}">
                <a16:creationId xmlns:a16="http://schemas.microsoft.com/office/drawing/2014/main" id="{B5C46EBD-8524-43E5-9676-38B937899293}"/>
              </a:ext>
            </a:extLst>
          </p:cNvPr>
          <p:cNvSpPr/>
          <p:nvPr userDrawn="1"/>
        </p:nvSpPr>
        <p:spPr>
          <a:xfrm>
            <a:off x="-1" y="-4"/>
            <a:ext cx="10380018" cy="1394301"/>
          </a:xfrm>
          <a:prstGeom prst="rect">
            <a:avLst/>
          </a:prstGeom>
          <a:gradFill>
            <a:gsLst>
              <a:gs pos="0">
                <a:schemeClr val="bg1">
                  <a:alpha val="0"/>
                </a:schemeClr>
              </a:gs>
              <a:gs pos="100000">
                <a:schemeClr val="bg1">
                  <a:alpha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567558" y="1601777"/>
            <a:ext cx="11136762" cy="45751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7558" y="6356354"/>
            <a:ext cx="30138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663379" y="6356354"/>
            <a:ext cx="51526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a:cxnSpLocks/>
          </p:cNvCxnSpPr>
          <p:nvPr userDrawn="1"/>
        </p:nvCxnSpPr>
        <p:spPr>
          <a:xfrm>
            <a:off x="346841" y="280624"/>
            <a:ext cx="0" cy="876563"/>
          </a:xfrm>
          <a:prstGeom prst="line">
            <a:avLst/>
          </a:prstGeom>
          <a:ln w="76200">
            <a:solidFill>
              <a:srgbClr val="ACD26B"/>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67558" y="68738"/>
            <a:ext cx="11136756" cy="1325563"/>
          </a:xfrm>
          <a:prstGeom prst="rect">
            <a:avLst/>
          </a:prstGeom>
        </p:spPr>
        <p:txBody>
          <a:bodyPr vert="horz" lIns="91440" tIns="45720" rIns="91440" bIns="45720" rtlCol="0" anchor="ctr">
            <a:normAutofit/>
          </a:bodyPr>
          <a:lstStyle/>
          <a:p>
            <a:r>
              <a:rPr lang="en-US"/>
              <a:t>Click to edit Master title style</a:t>
            </a:r>
          </a:p>
        </p:txBody>
      </p:sp>
      <p:pic>
        <p:nvPicPr>
          <p:cNvPr id="18" name="Picture 17">
            <a:extLst>
              <a:ext uri="{FF2B5EF4-FFF2-40B4-BE49-F238E27FC236}">
                <a16:creationId xmlns:a16="http://schemas.microsoft.com/office/drawing/2014/main" id="{A3187E31-DE32-4C30-B1C8-407425FC8DB5}"/>
              </a:ext>
            </a:extLst>
          </p:cNvPr>
          <p:cNvPicPr>
            <a:picLocks noChangeAspect="1"/>
          </p:cNvPicPr>
          <p:nvPr userDrawn="1"/>
        </p:nvPicPr>
        <p:blipFill>
          <a:blip r:embed="rId8"/>
          <a:stretch>
            <a:fillRect/>
          </a:stretch>
        </p:blipFill>
        <p:spPr>
          <a:xfrm>
            <a:off x="10380017" y="6292995"/>
            <a:ext cx="1610438" cy="483132"/>
          </a:xfrm>
          <a:prstGeom prst="rect">
            <a:avLst/>
          </a:prstGeom>
        </p:spPr>
      </p:pic>
      <p:sp>
        <p:nvSpPr>
          <p:cNvPr id="6" name="Slide Number Placeholder 5"/>
          <p:cNvSpPr>
            <a:spLocks noGrp="1"/>
          </p:cNvSpPr>
          <p:nvPr>
            <p:ph type="sldNum" sz="quarter" idx="4"/>
          </p:nvPr>
        </p:nvSpPr>
        <p:spPr>
          <a:xfrm>
            <a:off x="11227277" y="554036"/>
            <a:ext cx="437237" cy="431484"/>
          </a:xfrm>
          <a:prstGeom prst="ellipse">
            <a:avLst/>
          </a:prstGeom>
          <a:solidFill>
            <a:schemeClr val="bg1"/>
          </a:solidFill>
        </p:spPr>
        <p:txBody>
          <a:bodyPr vert="horz" lIns="0" tIns="0" rIns="0" bIns="0" rtlCol="0" anchor="ctr"/>
          <a:lstStyle>
            <a:lvl1pPr algn="ctr">
              <a:defRPr sz="1400">
                <a:solidFill>
                  <a:srgbClr val="113E67"/>
                </a:solidFill>
                <a:latin typeface="+mj-lt"/>
              </a:defRPr>
            </a:lvl1pPr>
          </a:lstStyle>
          <a:p>
            <a:fld id="{A8A09CA4-A495-43E9-832B-EFFC235411C8}" type="slidenum">
              <a:rPr lang="en-US" smtClean="0"/>
              <a:pPr/>
              <a:t>‹#›</a:t>
            </a:fld>
            <a:endParaRPr lang="en-US" dirty="0"/>
          </a:p>
        </p:txBody>
      </p:sp>
    </p:spTree>
    <p:custDataLst>
      <p:tags r:id="rId6"/>
    </p:custDataLst>
    <p:extLst>
      <p:ext uri="{BB962C8B-B14F-4D97-AF65-F5344CB8AC3E}">
        <p14:creationId xmlns:p14="http://schemas.microsoft.com/office/powerpoint/2010/main" val="3726714832"/>
      </p:ext>
    </p:extLst>
  </p:cSld>
  <p:clrMap bg1="lt1" tx1="dk1" bg2="lt2" tx2="dk2" accent1="accent1" accent2="accent2" accent3="accent3" accent4="accent4" accent5="accent5" accent6="accent6" hlink="hlink" folHlink="folHlink"/>
  <p:sldLayoutIdLst>
    <p:sldLayoutId id="2147483686" r:id="rId1"/>
    <p:sldLayoutId id="2147483696" r:id="rId2"/>
    <p:sldLayoutId id="2147483785" r:id="rId3"/>
    <p:sldLayoutId id="2147483786" r:id="rId4"/>
  </p:sldLayoutIdLst>
  <p:hf hdr="0" ftr="0" dt="0"/>
  <p:txStyles>
    <p:titleStyle>
      <a:lvl1pPr algn="l" defTabSz="914354" rtl="0" eaLnBrk="1" latinLnBrk="0" hangingPunct="1">
        <a:lnSpc>
          <a:spcPct val="90000"/>
        </a:lnSpc>
        <a:spcBef>
          <a:spcPct val="0"/>
        </a:spcBef>
        <a:buNone/>
        <a:defRPr sz="4400" b="1" kern="1200" spc="-50" baseline="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9" y="2"/>
            <a:ext cx="12399819" cy="68579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p:cNvSpPr/>
          <p:nvPr userDrawn="1"/>
        </p:nvSpPr>
        <p:spPr>
          <a:xfrm>
            <a:off x="-207819" y="5614267"/>
            <a:ext cx="12399819" cy="1243733"/>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Title Placeholder 1"/>
          <p:cNvSpPr>
            <a:spLocks noGrp="1"/>
          </p:cNvSpPr>
          <p:nvPr>
            <p:ph type="title"/>
          </p:nvPr>
        </p:nvSpPr>
        <p:spPr>
          <a:xfrm>
            <a:off x="658143" y="2608827"/>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96501" y="5962777"/>
            <a:ext cx="1841500" cy="640843"/>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30341451"/>
      </p:ext>
    </p:extLst>
  </p:cSld>
  <p:clrMap bg1="lt1" tx1="dk1" bg2="lt2" tx2="dk2" accent1="accent1" accent2="accent2" accent3="accent3" accent4="accent4" accent5="accent5" accent6="accent6" hlink="hlink" folHlink="folHlink"/>
  <p:sldLayoutIdLst>
    <p:sldLayoutId id="2147483764" r:id="rId1"/>
  </p:sldLayoutIdLst>
  <p:hf hdr="0" dt="0"/>
  <p:txStyles>
    <p:titleStyle>
      <a:lvl1pPr algn="l" defTabSz="914377" rtl="0" eaLnBrk="1" latinLnBrk="0" hangingPunct="1">
        <a:lnSpc>
          <a:spcPct val="90000"/>
        </a:lnSpc>
        <a:spcBef>
          <a:spcPct val="0"/>
        </a:spcBef>
        <a:buNone/>
        <a:defRPr sz="8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9" y="2"/>
            <a:ext cx="12399819" cy="68579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p:cNvSpPr/>
          <p:nvPr userDrawn="1"/>
        </p:nvSpPr>
        <p:spPr>
          <a:xfrm>
            <a:off x="-207819" y="5614267"/>
            <a:ext cx="12399819" cy="1243733"/>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Title Placeholder 1"/>
          <p:cNvSpPr>
            <a:spLocks noGrp="1"/>
          </p:cNvSpPr>
          <p:nvPr>
            <p:ph type="title"/>
          </p:nvPr>
        </p:nvSpPr>
        <p:spPr>
          <a:xfrm>
            <a:off x="658143" y="2608827"/>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96501" y="5962777"/>
            <a:ext cx="1841500" cy="640843"/>
          </a:xfrm>
          <a:prstGeom prst="rect">
            <a:avLst/>
          </a:prstGeom>
        </p:spPr>
      </p:pic>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1" y="6053571"/>
            <a:ext cx="459015"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442273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hf hdr="0"/>
  <p:txStyles>
    <p:titleStyle>
      <a:lvl1pPr algn="l" defTabSz="914377" rtl="0" eaLnBrk="1" latinLnBrk="0" hangingPunct="1">
        <a:lnSpc>
          <a:spcPct val="90000"/>
        </a:lnSpc>
        <a:spcBef>
          <a:spcPct val="0"/>
        </a:spcBef>
        <a:buNone/>
        <a:defRPr sz="8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10744199" y="6443939"/>
            <a:ext cx="6096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2" name="Title Placeholder 1"/>
          <p:cNvSpPr>
            <a:spLocks noGrp="1"/>
          </p:cNvSpPr>
          <p:nvPr>
            <p:ph type="title"/>
          </p:nvPr>
        </p:nvSpPr>
        <p:spPr>
          <a:xfrm>
            <a:off x="883480" y="173773"/>
            <a:ext cx="10470321" cy="632472"/>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883480" y="1710818"/>
            <a:ext cx="10470321" cy="4494721"/>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 </a:t>
            </a:r>
          </a:p>
          <a:p>
            <a:pPr lvl="4"/>
            <a:r>
              <a:rPr lang="en-US"/>
              <a:t>.</a:t>
            </a:r>
          </a:p>
        </p:txBody>
      </p:sp>
      <p:cxnSp>
        <p:nvCxnSpPr>
          <p:cNvPr id="8" name="Straight Connector 7"/>
          <p:cNvCxnSpPr/>
          <p:nvPr userDrawn="1"/>
        </p:nvCxnSpPr>
        <p:spPr>
          <a:xfrm>
            <a:off x="860841" y="882993"/>
            <a:ext cx="10470321" cy="0"/>
          </a:xfrm>
          <a:prstGeom prst="line">
            <a:avLst/>
          </a:prstGeom>
          <a:ln w="12700">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83481" y="6400451"/>
            <a:ext cx="10470321" cy="0"/>
          </a:xfrm>
          <a:prstGeom prst="line">
            <a:avLst/>
          </a:prstGeom>
          <a:ln w="6350">
            <a:solidFill>
              <a:srgbClr val="08489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47CA6E2-E2E3-4A48-A4F7-892490F323C7}"/>
              </a:ext>
            </a:extLst>
          </p:cNvPr>
          <p:cNvSpPr/>
          <p:nvPr userDrawn="1"/>
        </p:nvSpPr>
        <p:spPr bwMode="auto">
          <a:xfrm>
            <a:off x="0" y="0"/>
            <a:ext cx="365760" cy="6869875"/>
          </a:xfrm>
          <a:prstGeom prst="rect">
            <a:avLst/>
          </a:prstGeom>
          <a:gradFill>
            <a:gsLst>
              <a:gs pos="0">
                <a:srgbClr val="053063"/>
              </a:gs>
              <a:gs pos="100000">
                <a:srgbClr val="084A9C"/>
              </a:gs>
            </a:gsLst>
            <a:lin ang="5400000" scaled="0"/>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2"/>
                </a:solidFill>
              </a:rPr>
              <a:t> </a:t>
            </a:r>
          </a:p>
        </p:txBody>
      </p:sp>
      <p:sp>
        <p:nvSpPr>
          <p:cNvPr id="12" name="Rectangle 11">
            <a:extLst>
              <a:ext uri="{FF2B5EF4-FFF2-40B4-BE49-F238E27FC236}">
                <a16:creationId xmlns:a16="http://schemas.microsoft.com/office/drawing/2014/main" id="{0BF68047-F2E0-46BE-ADDE-06B2B30DD20D}"/>
              </a:ext>
            </a:extLst>
          </p:cNvPr>
          <p:cNvSpPr/>
          <p:nvPr userDrawn="1"/>
        </p:nvSpPr>
        <p:spPr>
          <a:xfrm rot="16200000">
            <a:off x="-3034536" y="3398522"/>
            <a:ext cx="6857999" cy="60959"/>
          </a:xfrm>
          <a:prstGeom prst="rect">
            <a:avLst/>
          </a:prstGeom>
          <a:solidFill>
            <a:srgbClr val="FFD0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191527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hdr="0" dt="0"/>
  <p:txStyles>
    <p:titleStyle>
      <a:lvl1pPr algn="l" defTabSz="914377" rtl="0" eaLnBrk="1" latinLnBrk="0" hangingPunct="1">
        <a:lnSpc>
          <a:spcPct val="90000"/>
        </a:lnSpc>
        <a:spcBef>
          <a:spcPct val="0"/>
        </a:spcBef>
        <a:buNone/>
        <a:defRPr sz="2800" b="1" kern="1200" cap="none" spc="100" baseline="0">
          <a:solidFill>
            <a:srgbClr val="084A9C"/>
          </a:solidFill>
          <a:latin typeface="Calibri" panose="020F0502020204030204" pitchFamily="34" charset="0"/>
          <a:ea typeface="Oswald" charset="0"/>
          <a:cs typeface="Oswald" charset="0"/>
        </a:defRPr>
      </a:lvl1pPr>
    </p:titleStyle>
    <p:bodyStyle>
      <a:lvl1pPr marL="227008" indent="-227008" algn="l" defTabSz="914377" rtl="0" eaLnBrk="1" latinLnBrk="0" hangingPunct="1">
        <a:lnSpc>
          <a:spcPct val="100000"/>
        </a:lnSpc>
        <a:spcBef>
          <a:spcPts val="600"/>
        </a:spcBef>
        <a:buFont typeface="Wingdings" panose="05000000000000000000" pitchFamily="2" charset="2"/>
        <a:buChar char="§"/>
        <a:defRPr sz="1600" b="0" kern="1200" cap="none" spc="0" baseline="0">
          <a:solidFill>
            <a:srgbClr val="053063"/>
          </a:solidFill>
          <a:latin typeface="+mn-lt"/>
          <a:ea typeface="+mn-ea"/>
          <a:cs typeface="+mn-cs"/>
        </a:defRPr>
      </a:lvl1pPr>
      <a:lvl2pPr marL="515926" marR="0" indent="-244469" algn="l" defTabSz="914377" rtl="0" eaLnBrk="1" fontAlgn="auto" latinLnBrk="0" hangingPunct="1">
        <a:lnSpc>
          <a:spcPct val="100000"/>
        </a:lnSpc>
        <a:spcBef>
          <a:spcPts val="0"/>
        </a:spcBef>
        <a:spcAft>
          <a:spcPts val="0"/>
        </a:spcAft>
        <a:buClrTx/>
        <a:buSzTx/>
        <a:buFont typeface="LucidaGrande" charset="0"/>
        <a:buChar char="-"/>
        <a:tabLst/>
        <a:defRPr sz="1600" i="0" kern="1200">
          <a:solidFill>
            <a:srgbClr val="053063"/>
          </a:solidFill>
          <a:latin typeface="Calibri" charset="0"/>
          <a:ea typeface="Calibri" charset="0"/>
          <a:cs typeface="Calibri" charset="0"/>
        </a:defRPr>
      </a:lvl2pPr>
      <a:lvl3pPr marL="731502" indent="-228594" algn="l" defTabSz="914377" rtl="0" eaLnBrk="1" latinLnBrk="0" hangingPunct="1">
        <a:lnSpc>
          <a:spcPct val="100000"/>
        </a:lnSpc>
        <a:spcBef>
          <a:spcPts val="0"/>
        </a:spcBef>
        <a:buSzPct val="80000"/>
        <a:buFont typeface="Courier New" charset="0"/>
        <a:buChar char="o"/>
        <a:tabLst/>
        <a:defRPr sz="1600" b="0" kern="1200" cap="none" spc="0" baseline="0">
          <a:solidFill>
            <a:srgbClr val="053063"/>
          </a:solidFill>
          <a:latin typeface="+mn-lt"/>
          <a:ea typeface="+mn-ea"/>
          <a:cs typeface="+mn-cs"/>
        </a:defRPr>
      </a:lvl3pPr>
      <a:lvl4pPr marL="0" indent="0" algn="l" defTabSz="914377" rtl="0" eaLnBrk="1" latinLnBrk="0" hangingPunct="1">
        <a:lnSpc>
          <a:spcPct val="100000"/>
        </a:lnSpc>
        <a:spcBef>
          <a:spcPts val="1800"/>
        </a:spcBef>
        <a:buFont typeface=".AppleSystemUIFont" charset="-120"/>
        <a:buNone/>
        <a:tabLst/>
        <a:defRPr sz="1600" b="1" i="0" kern="1200" cap="all" spc="100" baseline="0">
          <a:solidFill>
            <a:srgbClr val="053063"/>
          </a:solidFill>
          <a:latin typeface="Calibri" charset="0"/>
          <a:ea typeface="Calibri" charset="0"/>
          <a:cs typeface="Calibri" charset="0"/>
        </a:defRPr>
      </a:lvl4pPr>
      <a:lvl5pPr marL="0" indent="0" algn="l" defTabSz="914377" rtl="0" eaLnBrk="1" latinLnBrk="0" hangingPunct="1">
        <a:lnSpc>
          <a:spcPct val="100000"/>
        </a:lnSpc>
        <a:spcBef>
          <a:spcPts val="600"/>
        </a:spcBef>
        <a:spcAft>
          <a:spcPts val="600"/>
        </a:spcAft>
        <a:buFont typeface="Arial" panose="020B0604020202020204" pitchFamily="34" charset="0"/>
        <a:buNone/>
        <a:tabLst/>
        <a:defRPr sz="1400" i="1" kern="1200">
          <a:solidFill>
            <a:srgbClr val="053063"/>
          </a:solidFill>
          <a:latin typeface="+mj-lt"/>
          <a:ea typeface="Georgia" charset="0"/>
          <a:cs typeface="Georgia" charset="0"/>
        </a:defRPr>
      </a:lvl5pPr>
      <a:lvl6pPr marL="0" indent="0" algn="l" defTabSz="914377" rtl="0" eaLnBrk="1" latinLnBrk="0" hangingPunct="1">
        <a:lnSpc>
          <a:spcPct val="100000"/>
        </a:lnSpc>
        <a:spcBef>
          <a:spcPts val="1200"/>
        </a:spcBef>
        <a:buFontTx/>
        <a:buNone/>
        <a:defRPr sz="1100" i="1" kern="1200">
          <a:solidFill>
            <a:srgbClr val="053063"/>
          </a:solidFill>
          <a:latin typeface="Calibri" charset="0"/>
          <a:ea typeface="Calibri" charset="0"/>
          <a:cs typeface="Calibri" charset="0"/>
        </a:defRPr>
      </a:lvl6pPr>
      <a:lvl7pPr marL="0" indent="0" algn="l" defTabSz="914377" rtl="0" eaLnBrk="1" latinLnBrk="0" hangingPunct="1">
        <a:lnSpc>
          <a:spcPct val="90000"/>
        </a:lnSpc>
        <a:spcBef>
          <a:spcPts val="1200"/>
        </a:spcBef>
        <a:buFont typeface="Arial" panose="020B0604020202020204" pitchFamily="34" charset="0"/>
        <a:buNone/>
        <a:defRPr sz="900" i="1" kern="1200">
          <a:solidFill>
            <a:schemeClr val="tx1"/>
          </a:solidFill>
          <a:latin typeface="Calibri" charset="0"/>
          <a:ea typeface="Calibri" charset="0"/>
          <a:cs typeface="Calibri"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hyperlink" Target="https://movementstrategy.org/resources/the-spectrum-of-community-engagement-to-ownership/"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hcp-lan.org/workproducts/APM-Guidance/HEAT-CBO-Partnership-Guidance.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hyperlink" Target="http://hcp-lan.org/workproducts/APM-Guidance/Advancing-Health-Equity-Through-APMs.pdf"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hyperlink" Target="http://hcp-lan.org/workproducts/APM-Guidance/Advancing-Health-Equity-Through-APMs-Social-Risk-Adjustment.pd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3" y="1632957"/>
            <a:ext cx="9613894" cy="2380243"/>
          </a:xfrm>
        </p:spPr>
        <p:txBody>
          <a:bodyPr/>
          <a:lstStyle/>
          <a:p>
            <a:pPr algn="ctr"/>
            <a:r>
              <a:rPr lang="en-US" sz="4400" dirty="0">
                <a:cs typeface="Arial" panose="020B0604020202020204" pitchFamily="34" charset="0"/>
              </a:rPr>
              <a:t>HEALTH EQUITY </a:t>
            </a:r>
            <a:br>
              <a:rPr lang="en-US" sz="4400" dirty="0">
                <a:cs typeface="Arial" panose="020B0604020202020204" pitchFamily="34" charset="0"/>
              </a:rPr>
            </a:br>
            <a:r>
              <a:rPr lang="en-US" sz="4400" dirty="0">
                <a:cs typeface="Arial" panose="020B0604020202020204" pitchFamily="34" charset="0"/>
              </a:rPr>
              <a:t>ADVISORY TEAM</a:t>
            </a:r>
            <a:endParaRPr lang="en-US" sz="2400" dirty="0">
              <a:solidFill>
                <a:srgbClr val="7DBD42"/>
              </a:solidFill>
              <a:cs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0D6B2739-9E4B-48E8-94AD-6BCCFE1E9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480" y="350491"/>
            <a:ext cx="3749040" cy="1173509"/>
          </a:xfrm>
          <a:prstGeom prst="rect">
            <a:avLst/>
          </a:prstGeom>
        </p:spPr>
      </p:pic>
    </p:spTree>
    <p:custDataLst>
      <p:tags r:id="rId1"/>
    </p:custDataLst>
    <p:extLst>
      <p:ext uri="{BB962C8B-B14F-4D97-AF65-F5344CB8AC3E}">
        <p14:creationId xmlns:p14="http://schemas.microsoft.com/office/powerpoint/2010/main" val="294366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5033A2-105E-4995-9A26-408C7E89E524}"/>
              </a:ext>
            </a:extLst>
          </p:cNvPr>
          <p:cNvSpPr/>
          <p:nvPr/>
        </p:nvSpPr>
        <p:spPr>
          <a:xfrm>
            <a:off x="10386035" y="6092456"/>
            <a:ext cx="1692551" cy="69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2ED23559-5E3C-4A64-B6CA-B513452B38DE}"/>
              </a:ext>
            </a:extLst>
          </p:cNvPr>
          <p:cNvSpPr>
            <a:spLocks noGrp="1"/>
          </p:cNvSpPr>
          <p:nvPr>
            <p:ph type="title"/>
          </p:nvPr>
        </p:nvSpPr>
        <p:spPr/>
        <p:txBody>
          <a:bodyPr>
            <a:normAutofit/>
          </a:bodyPr>
          <a:lstStyle/>
          <a:p>
            <a:r>
              <a:rPr lang="en-US" sz="2800" b="0" dirty="0">
                <a:latin typeface="+mj-lt"/>
                <a:cs typeface="Arial" panose="020B0604020202020204" pitchFamily="34" charset="0"/>
              </a:rPr>
              <a:t>HEAT 2023 focus</a:t>
            </a:r>
          </a:p>
        </p:txBody>
      </p:sp>
      <p:sp>
        <p:nvSpPr>
          <p:cNvPr id="7" name="Slide Number Placeholder 6">
            <a:extLst>
              <a:ext uri="{FF2B5EF4-FFF2-40B4-BE49-F238E27FC236}">
                <a16:creationId xmlns:a16="http://schemas.microsoft.com/office/drawing/2014/main" id="{9A8EC4FD-1CD6-4127-A628-D529B79DC0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F5DC8-784E-4EFF-81E0-3A9C5D340445}" type="slidenum">
              <a:rPr kumimoji="0" lang="en-US" sz="1400" b="0" i="0" u="none" strike="noStrike" kern="1200" cap="none" spc="0" normalizeH="0" baseline="0" noProof="0" smtClean="0">
                <a:ln>
                  <a:noFill/>
                </a:ln>
                <a:solidFill>
                  <a:srgbClr val="113E6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113E67"/>
              </a:solidFill>
              <a:effectLst/>
              <a:uLnTx/>
              <a:uFillTx/>
              <a:latin typeface="Arial"/>
              <a:ea typeface="+mn-ea"/>
              <a:cs typeface="+mn-cs"/>
            </a:endParaRPr>
          </a:p>
        </p:txBody>
      </p:sp>
      <p:sp>
        <p:nvSpPr>
          <p:cNvPr id="22" name="TextBox 21">
            <a:extLst>
              <a:ext uri="{FF2B5EF4-FFF2-40B4-BE49-F238E27FC236}">
                <a16:creationId xmlns:a16="http://schemas.microsoft.com/office/drawing/2014/main" id="{1999F508-5490-4E8F-8204-541A70368CAF}"/>
              </a:ext>
            </a:extLst>
          </p:cNvPr>
          <p:cNvSpPr txBox="1"/>
          <p:nvPr/>
        </p:nvSpPr>
        <p:spPr>
          <a:xfrm>
            <a:off x="-291105" y="1457893"/>
            <a:ext cx="12483105" cy="584775"/>
          </a:xfrm>
          <a:prstGeom prst="rect">
            <a:avLst/>
          </a:prstGeom>
          <a:noFill/>
        </p:spPr>
        <p:txBody>
          <a:bodyPr wrap="square" anchor="t">
            <a:spAutoFit/>
          </a:bodyPr>
          <a:lstStyle/>
          <a:p>
            <a:pPr marL="457200">
              <a:spcAft>
                <a:spcPts val="800"/>
              </a:spcAft>
            </a:pPr>
            <a:r>
              <a:rPr lang="en-US" sz="1600" dirty="0">
                <a:ea typeface="Calibri" panose="020F0502020204030204" pitchFamily="34" charset="0"/>
                <a:cs typeface="Arial"/>
              </a:rPr>
              <a:t>The </a:t>
            </a:r>
            <a:r>
              <a:rPr lang="en-US" sz="1600" dirty="0">
                <a:effectLst/>
                <a:ea typeface="Calibri" panose="020F0502020204030204" pitchFamily="34" charset="0"/>
                <a:cs typeface="Arial"/>
              </a:rPr>
              <a:t>HEAT has developed a theory of change centered </a:t>
            </a:r>
            <a:r>
              <a:rPr lang="en-US" sz="1600" dirty="0">
                <a:ea typeface="Calibri" panose="020F0502020204030204" pitchFamily="34" charset="0"/>
                <a:cs typeface="Arial"/>
              </a:rPr>
              <a:t>on how </a:t>
            </a:r>
            <a:r>
              <a:rPr lang="en-US" sz="1600" dirty="0">
                <a:effectLst/>
                <a:ea typeface="Calibri" panose="020F0502020204030204" pitchFamily="34" charset="0"/>
                <a:cs typeface="Arial"/>
              </a:rPr>
              <a:t>APMs advance Health Equity. A key driver of change—and the focus area of the HEAT for this year—is partnership with community-based organizations providing local health-related social needs services.</a:t>
            </a:r>
            <a:r>
              <a:rPr lang="en-US" sz="1600" dirty="0">
                <a:ea typeface="Calibri" panose="020F0502020204030204" pitchFamily="34" charset="0"/>
                <a:cs typeface="Arial"/>
              </a:rPr>
              <a:t> </a:t>
            </a:r>
          </a:p>
        </p:txBody>
      </p:sp>
      <p:pic>
        <p:nvPicPr>
          <p:cNvPr id="3" name="Picture 2">
            <a:extLst>
              <a:ext uri="{FF2B5EF4-FFF2-40B4-BE49-F238E27FC236}">
                <a16:creationId xmlns:a16="http://schemas.microsoft.com/office/drawing/2014/main" id="{5DAB07FD-FFF6-4664-EA5B-99776D22A2E6}"/>
              </a:ext>
            </a:extLst>
          </p:cNvPr>
          <p:cNvPicPr>
            <a:picLocks noChangeAspect="1"/>
          </p:cNvPicPr>
          <p:nvPr/>
        </p:nvPicPr>
        <p:blipFill>
          <a:blip r:embed="rId4"/>
          <a:stretch>
            <a:fillRect/>
          </a:stretch>
        </p:blipFill>
        <p:spPr>
          <a:xfrm>
            <a:off x="1761524" y="2106261"/>
            <a:ext cx="8377846" cy="4683001"/>
          </a:xfrm>
          <a:prstGeom prst="rect">
            <a:avLst/>
          </a:prstGeom>
        </p:spPr>
      </p:pic>
    </p:spTree>
    <p:custDataLst>
      <p:tags r:id="rId1"/>
    </p:custDataLst>
    <p:extLst>
      <p:ext uri="{BB962C8B-B14F-4D97-AF65-F5344CB8AC3E}">
        <p14:creationId xmlns:p14="http://schemas.microsoft.com/office/powerpoint/2010/main" val="271072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5033A2-105E-4995-9A26-408C7E89E524}"/>
              </a:ext>
            </a:extLst>
          </p:cNvPr>
          <p:cNvSpPr/>
          <p:nvPr/>
        </p:nvSpPr>
        <p:spPr>
          <a:xfrm>
            <a:off x="10307845" y="6232640"/>
            <a:ext cx="1692551" cy="69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2ED23559-5E3C-4A64-B6CA-B513452B38DE}"/>
              </a:ext>
            </a:extLst>
          </p:cNvPr>
          <p:cNvSpPr>
            <a:spLocks noGrp="1"/>
          </p:cNvSpPr>
          <p:nvPr>
            <p:ph type="title"/>
          </p:nvPr>
        </p:nvSpPr>
        <p:spPr/>
        <p:txBody>
          <a:bodyPr>
            <a:normAutofit/>
          </a:bodyPr>
          <a:lstStyle/>
          <a:p>
            <a:r>
              <a:rPr lang="en-US" sz="2800" b="0" dirty="0">
                <a:latin typeface="+mj-lt"/>
                <a:cs typeface="Arial" panose="020B0604020202020204" pitchFamily="34" charset="0"/>
              </a:rPr>
              <a:t>The Spectrum of Community Engagement to Ownership</a:t>
            </a:r>
          </a:p>
        </p:txBody>
      </p:sp>
      <p:sp>
        <p:nvSpPr>
          <p:cNvPr id="7" name="Slide Number Placeholder 6">
            <a:extLst>
              <a:ext uri="{FF2B5EF4-FFF2-40B4-BE49-F238E27FC236}">
                <a16:creationId xmlns:a16="http://schemas.microsoft.com/office/drawing/2014/main" id="{9A8EC4FD-1CD6-4127-A628-D529B79DC0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F5DC8-784E-4EFF-81E0-3A9C5D340445}" type="slidenum">
              <a:rPr kumimoji="0" lang="en-US" sz="1400" b="0" i="0" u="none" strike="noStrike" kern="1200" cap="none" spc="0" normalizeH="0" baseline="0" noProof="0" smtClean="0">
                <a:ln>
                  <a:noFill/>
                </a:ln>
                <a:solidFill>
                  <a:srgbClr val="113E6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113E67"/>
              </a:solidFill>
              <a:effectLst/>
              <a:uLnTx/>
              <a:uFillTx/>
              <a:latin typeface="Arial"/>
              <a:ea typeface="+mn-ea"/>
              <a:cs typeface="+mn-cs"/>
            </a:endParaRPr>
          </a:p>
        </p:txBody>
      </p:sp>
      <p:pic>
        <p:nvPicPr>
          <p:cNvPr id="2" name="Picture 1" descr="Timeline&#10;&#10;Description automatically generated">
            <a:extLst>
              <a:ext uri="{FF2B5EF4-FFF2-40B4-BE49-F238E27FC236}">
                <a16:creationId xmlns:a16="http://schemas.microsoft.com/office/drawing/2014/main" id="{43C92948-3135-0899-A175-2F2A3B7E17ED}"/>
              </a:ext>
            </a:extLst>
          </p:cNvPr>
          <p:cNvPicPr>
            <a:picLocks noChangeAspect="1"/>
          </p:cNvPicPr>
          <p:nvPr/>
        </p:nvPicPr>
        <p:blipFill rotWithShape="1">
          <a:blip r:embed="rId4"/>
          <a:srcRect l="-1" r="67" b="18346"/>
          <a:stretch/>
        </p:blipFill>
        <p:spPr>
          <a:xfrm>
            <a:off x="1433776" y="1256256"/>
            <a:ext cx="9324447" cy="5268688"/>
          </a:xfrm>
          <a:prstGeom prst="rect">
            <a:avLst/>
          </a:prstGeom>
        </p:spPr>
      </p:pic>
      <p:sp>
        <p:nvSpPr>
          <p:cNvPr id="6" name="TextBox 5">
            <a:extLst>
              <a:ext uri="{FF2B5EF4-FFF2-40B4-BE49-F238E27FC236}">
                <a16:creationId xmlns:a16="http://schemas.microsoft.com/office/drawing/2014/main" id="{B69DB6EE-13D0-BF7A-4159-F836BF2D12AB}"/>
              </a:ext>
            </a:extLst>
          </p:cNvPr>
          <p:cNvSpPr txBox="1"/>
          <p:nvPr/>
        </p:nvSpPr>
        <p:spPr>
          <a:xfrm>
            <a:off x="4855" y="6596390"/>
            <a:ext cx="12262159" cy="261610"/>
          </a:xfrm>
          <a:prstGeom prst="rect">
            <a:avLst/>
          </a:prstGeom>
          <a:noFill/>
        </p:spPr>
        <p:txBody>
          <a:bodyPr wrap="square">
            <a:spAutoFit/>
          </a:bodyPr>
          <a:lstStyle/>
          <a:p>
            <a:pPr marL="0" marR="0">
              <a:spcBef>
                <a:spcPts val="0"/>
              </a:spcBef>
              <a:spcAft>
                <a:spcPts val="0"/>
              </a:spcAft>
            </a:pPr>
            <a:r>
              <a:rPr lang="en-US" sz="1100" dirty="0">
                <a:effectLst/>
                <a:ea typeface="Calibri" panose="020F0502020204030204" pitchFamily="34" charset="0"/>
              </a:rPr>
              <a:t>Gonzalez R. </a:t>
            </a:r>
            <a:r>
              <a:rPr lang="en-US" sz="1100" i="1" dirty="0">
                <a:effectLst/>
                <a:ea typeface="Calibri" panose="020F0502020204030204" pitchFamily="34" charset="0"/>
              </a:rPr>
              <a:t>The Spectrum of Community Engagement to Ownership. </a:t>
            </a:r>
            <a:r>
              <a:rPr lang="en-US" sz="1100" dirty="0">
                <a:effectLst/>
                <a:ea typeface="Calibri" panose="020F0502020204030204" pitchFamily="34" charset="0"/>
              </a:rPr>
              <a:t>Movement Strategy Center. 2019.</a:t>
            </a:r>
            <a:r>
              <a:rPr lang="en-US" sz="1100" u="sng" dirty="0">
                <a:solidFill>
                  <a:srgbClr val="0000FF"/>
                </a:solidFill>
                <a:effectLst/>
                <a:ea typeface="Calibri" panose="020F0502020204030204" pitchFamily="34" charset="0"/>
                <a:hlinkClick r:id="rId5"/>
              </a:rPr>
              <a:t>https://movementstrategy.org/resources/the-spectrum-of-community-engagement-to-ownership/</a:t>
            </a:r>
            <a:endParaRPr lang="en-US" sz="1050" dirty="0">
              <a:effectLst/>
              <a:ea typeface="Calibri" panose="020F0502020204030204" pitchFamily="34" charset="0"/>
            </a:endParaRPr>
          </a:p>
        </p:txBody>
      </p:sp>
    </p:spTree>
    <p:custDataLst>
      <p:tags r:id="rId1"/>
    </p:custDataLst>
    <p:extLst>
      <p:ext uri="{BB962C8B-B14F-4D97-AF65-F5344CB8AC3E}">
        <p14:creationId xmlns:p14="http://schemas.microsoft.com/office/powerpoint/2010/main" val="81788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p:txBody>
          <a:bodyPr>
            <a:normAutofit/>
          </a:bodyPr>
          <a:lstStyle/>
          <a:p>
            <a:r>
              <a:rPr lang="en-US" sz="2800" b="0" dirty="0">
                <a:latin typeface="+mj-lt"/>
              </a:rPr>
              <a:t>Guiding Principles to Elevate Individuals and Communities</a:t>
            </a: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p:txBody>
          <a:bodyPr/>
          <a:lstStyle/>
          <a:p>
            <a:fld id="{A8A09CA4-A495-43E9-832B-EFFC235411C8}" type="slidenum">
              <a:rPr lang="en-US" smtClean="0"/>
              <a:pPr/>
              <a:t>12</a:t>
            </a:fld>
            <a:endParaRPr lang="en-US" dirty="0"/>
          </a:p>
        </p:txBody>
      </p:sp>
      <p:sp>
        <p:nvSpPr>
          <p:cNvPr id="6" name="TextBox 5">
            <a:extLst>
              <a:ext uri="{FF2B5EF4-FFF2-40B4-BE49-F238E27FC236}">
                <a16:creationId xmlns:a16="http://schemas.microsoft.com/office/drawing/2014/main" id="{7CB153BD-E329-D2B3-738E-DF82F8C230A1}"/>
              </a:ext>
            </a:extLst>
          </p:cNvPr>
          <p:cNvSpPr txBox="1"/>
          <p:nvPr/>
        </p:nvSpPr>
        <p:spPr>
          <a:xfrm>
            <a:off x="480410" y="1931059"/>
            <a:ext cx="11231180" cy="3492174"/>
          </a:xfrm>
          <a:prstGeom prst="rect">
            <a:avLst/>
          </a:prstGeom>
          <a:noFill/>
        </p:spPr>
        <p:txBody>
          <a:bodyPr wrap="square">
            <a:spAutoFit/>
          </a:bodyPr>
          <a:lstStyle/>
          <a:p>
            <a:pPr marL="0" marR="0">
              <a:lnSpc>
                <a:spcPct val="107000"/>
              </a:lnSpc>
              <a:spcBef>
                <a:spcPts val="0"/>
              </a:spcBef>
              <a:spcAft>
                <a:spcPts val="1200"/>
              </a:spcAft>
            </a:pPr>
            <a:r>
              <a:rPr lang="en-US" sz="2400" b="1" dirty="0">
                <a:ea typeface="Calibri" panose="020F0502020204030204" pitchFamily="34" charset="0"/>
                <a:cs typeface="Times New Roman" panose="02020603050405020304" pitchFamily="18" charset="0"/>
              </a:rPr>
              <a:t>F</a:t>
            </a:r>
            <a:r>
              <a:rPr lang="en-US" sz="2400" b="1" dirty="0">
                <a:effectLst/>
                <a:ea typeface="Calibri" panose="020F0502020204030204" pitchFamily="34" charset="0"/>
                <a:cs typeface="Times New Roman" panose="02020603050405020304" pitchFamily="18" charset="0"/>
              </a:rPr>
              <a:t>oundational principles to building trust and sharing power with the community:</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Understand and respect lived experiences </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Recognize the plurality of lived experiences </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Respect the agency of individuals and communities </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Engage the community early and often </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Shift from “power over” to “power with” </a:t>
            </a:r>
          </a:p>
          <a:p>
            <a:pPr marL="342900" indent="-342900">
              <a:lnSpc>
                <a:spcPct val="107000"/>
              </a:lnSpc>
              <a:spcAft>
                <a:spcPts val="800"/>
              </a:spcAft>
              <a:buFont typeface="Symbol" panose="05050102010706020507" pitchFamily="18" charset="2"/>
              <a:buChar char=""/>
            </a:pPr>
            <a:r>
              <a:rPr lang="en-US" sz="2400" dirty="0">
                <a:cs typeface="Arial" panose="020B0604020202020204" pitchFamily="34" charset="0"/>
              </a:rPr>
              <a:t>Build on existing community assets</a:t>
            </a:r>
          </a:p>
        </p:txBody>
      </p:sp>
    </p:spTree>
    <p:extLst>
      <p:ext uri="{BB962C8B-B14F-4D97-AF65-F5344CB8AC3E}">
        <p14:creationId xmlns:p14="http://schemas.microsoft.com/office/powerpoint/2010/main" val="377115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p:txBody>
          <a:bodyPr>
            <a:normAutofit/>
          </a:bodyPr>
          <a:lstStyle/>
          <a:p>
            <a:r>
              <a:rPr lang="en-US" sz="2800" b="0" dirty="0">
                <a:latin typeface="+mj-lt"/>
              </a:rPr>
              <a:t>HEAT 2023 Guidance Document </a:t>
            </a: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p:txBody>
          <a:bodyPr/>
          <a:lstStyle/>
          <a:p>
            <a:fld id="{A8A09CA4-A495-43E9-832B-EFFC235411C8}" type="slidenum">
              <a:rPr lang="en-US" smtClean="0"/>
              <a:pPr/>
              <a:t>13</a:t>
            </a:fld>
            <a:endParaRPr lang="en-US" dirty="0"/>
          </a:p>
        </p:txBody>
      </p:sp>
      <p:pic>
        <p:nvPicPr>
          <p:cNvPr id="8" name="Picture 7">
            <a:extLst>
              <a:ext uri="{FF2B5EF4-FFF2-40B4-BE49-F238E27FC236}">
                <a16:creationId xmlns:a16="http://schemas.microsoft.com/office/drawing/2014/main" id="{19A6B3F7-9E1C-EB01-F6DD-5C78C3515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58" y="1418242"/>
            <a:ext cx="3884815" cy="5027594"/>
          </a:xfrm>
          <a:prstGeom prst="rect">
            <a:avLst/>
          </a:prstGeom>
        </p:spPr>
      </p:pic>
      <p:sp>
        <p:nvSpPr>
          <p:cNvPr id="12" name="TextBox 11">
            <a:extLst>
              <a:ext uri="{FF2B5EF4-FFF2-40B4-BE49-F238E27FC236}">
                <a16:creationId xmlns:a16="http://schemas.microsoft.com/office/drawing/2014/main" id="{D362A016-8EB2-6C9F-F97B-B7F60D11B03B}"/>
              </a:ext>
            </a:extLst>
          </p:cNvPr>
          <p:cNvSpPr txBox="1"/>
          <p:nvPr/>
        </p:nvSpPr>
        <p:spPr>
          <a:xfrm>
            <a:off x="4852566" y="1875168"/>
            <a:ext cx="6946172"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mj-lt"/>
                <a:ea typeface="Calibri" panose="020F0502020204030204" pitchFamily="34" charset="0"/>
                <a:cs typeface="Arial" panose="020B0604020202020204" pitchFamily="34" charset="0"/>
              </a:rPr>
              <a:t>This guidance document provides </a:t>
            </a:r>
            <a:r>
              <a:rPr lang="en-US" sz="2000" b="1" dirty="0">
                <a:effectLst/>
                <a:latin typeface="+mj-lt"/>
                <a:ea typeface="Calibri" panose="020F0502020204030204" pitchFamily="34" charset="0"/>
                <a:cs typeface="Arial" panose="020B0604020202020204" pitchFamily="34" charset="0"/>
              </a:rPr>
              <a:t>recommendations </a:t>
            </a:r>
            <a:r>
              <a:rPr lang="en-US" sz="2000" dirty="0">
                <a:effectLst/>
                <a:latin typeface="+mj-lt"/>
                <a:ea typeface="Calibri" panose="020F0502020204030204" pitchFamily="34" charset="0"/>
                <a:cs typeface="Arial" panose="020B0604020202020204" pitchFamily="34" charset="0"/>
              </a:rPr>
              <a:t>and </a:t>
            </a:r>
            <a:r>
              <a:rPr lang="en-US" sz="2000" b="1" dirty="0">
                <a:effectLst/>
                <a:latin typeface="+mj-lt"/>
                <a:ea typeface="Calibri" panose="020F0502020204030204" pitchFamily="34" charset="0"/>
                <a:cs typeface="Arial" panose="020B0604020202020204" pitchFamily="34" charset="0"/>
              </a:rPr>
              <a:t>examples</a:t>
            </a:r>
            <a:r>
              <a:rPr lang="en-US" sz="2000" dirty="0">
                <a:effectLst/>
                <a:latin typeface="+mj-lt"/>
                <a:ea typeface="Calibri" panose="020F0502020204030204" pitchFamily="34" charset="0"/>
                <a:cs typeface="Arial" panose="020B0604020202020204" pitchFamily="34" charset="0"/>
              </a:rPr>
              <a:t> of health policy and payment mechanisms utilized to </a:t>
            </a:r>
            <a:r>
              <a:rPr lang="en-US" sz="2000" b="1" dirty="0">
                <a:effectLst/>
                <a:latin typeface="+mj-lt"/>
                <a:ea typeface="Calibri" panose="020F0502020204030204" pitchFamily="34" charset="0"/>
                <a:cs typeface="Arial" panose="020B0604020202020204" pitchFamily="34" charset="0"/>
              </a:rPr>
              <a:t>address health-related social needs (HRSNs</a:t>
            </a:r>
            <a:r>
              <a:rPr lang="en-US" sz="2000" dirty="0">
                <a:effectLst/>
                <a:latin typeface="+mj-lt"/>
                <a:ea typeface="Calibri" panose="020F0502020204030204" pitchFamily="34" charset="0"/>
                <a:cs typeface="Arial" panose="020B0604020202020204" pitchFamily="34" charset="0"/>
              </a:rPr>
              <a:t>) with a focus on </a:t>
            </a:r>
            <a:r>
              <a:rPr lang="en-US" sz="2000" b="1" dirty="0">
                <a:effectLst/>
                <a:latin typeface="+mj-lt"/>
                <a:ea typeface="Calibri" panose="020F0502020204030204" pitchFamily="34" charset="0"/>
                <a:cs typeface="Arial" panose="020B0604020202020204" pitchFamily="34" charset="0"/>
              </a:rPr>
              <a:t>collaboration between community-based organizations (CBOs) and health care entities </a:t>
            </a:r>
            <a:r>
              <a:rPr lang="en-US" sz="2000" dirty="0">
                <a:effectLst/>
                <a:latin typeface="+mj-lt"/>
                <a:ea typeface="Calibri" panose="020F0502020204030204" pitchFamily="34" charset="0"/>
                <a:cs typeface="Arial" panose="020B0604020202020204" pitchFamily="34" charset="0"/>
              </a:rPr>
              <a:t>involved in alternative payment model (APM) design and delivery</a:t>
            </a:r>
          </a:p>
          <a:p>
            <a:pPr marL="285750" indent="-285750">
              <a:buFont typeface="Arial" panose="020B0604020202020204" pitchFamily="34" charset="0"/>
              <a:buChar char="•"/>
            </a:pPr>
            <a:endParaRPr lang="en-US" sz="2000" dirty="0">
              <a:effectLst/>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latin typeface="+mj-lt"/>
                <a:ea typeface="Calibri" panose="020F0502020204030204" pitchFamily="34" charset="0"/>
                <a:cs typeface="Arial" panose="020B0604020202020204" pitchFamily="34" charset="0"/>
              </a:rPr>
              <a:t>The HEAT conducted interviews and focus groups with CBOs, community care hubs, and subject matter experts to glean insights into best practices and opportunities for improvement </a:t>
            </a:r>
            <a:endParaRPr lang="en-US" sz="2000" dirty="0">
              <a:effectLst/>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6701C59-BE62-AD7E-A569-07FE670B5E6A}"/>
              </a:ext>
            </a:extLst>
          </p:cNvPr>
          <p:cNvSpPr txBox="1"/>
          <p:nvPr/>
        </p:nvSpPr>
        <p:spPr>
          <a:xfrm>
            <a:off x="519351" y="6445836"/>
            <a:ext cx="8988914" cy="338554"/>
          </a:xfrm>
          <a:prstGeom prst="rect">
            <a:avLst/>
          </a:prstGeom>
          <a:noFill/>
        </p:spPr>
        <p:txBody>
          <a:bodyPr wrap="square">
            <a:spAutoFit/>
          </a:bodyPr>
          <a:lstStyle/>
          <a:p>
            <a:r>
              <a:rPr lang="en-US" sz="1600" b="1" dirty="0">
                <a:hlinkClick r:id="rId4"/>
              </a:rPr>
              <a:t>https://hcp-lan.org/workproducts/APM-Guidance/HEAT-CBO-Partnership-Guidance.pdf</a:t>
            </a:r>
            <a:r>
              <a:rPr lang="en-US" sz="1600" b="1" dirty="0"/>
              <a:t> </a:t>
            </a:r>
          </a:p>
        </p:txBody>
      </p:sp>
    </p:spTree>
    <p:extLst>
      <p:ext uri="{BB962C8B-B14F-4D97-AF65-F5344CB8AC3E}">
        <p14:creationId xmlns:p14="http://schemas.microsoft.com/office/powerpoint/2010/main" val="109771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p:txBody>
          <a:bodyPr>
            <a:normAutofit/>
          </a:bodyPr>
          <a:lstStyle/>
          <a:p>
            <a:r>
              <a:rPr lang="en-US" sz="2800" b="0" dirty="0">
                <a:latin typeface="+mj-lt"/>
              </a:rPr>
              <a:t>CBO Interview Findings</a:t>
            </a: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smtClean="0">
                <a:ln>
                  <a:noFill/>
                </a:ln>
                <a:solidFill>
                  <a:srgbClr val="113E67"/>
                </a:solidFill>
                <a:effectLst/>
                <a:uLnTx/>
                <a:uFillTx/>
                <a:latin typeface="La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113E67"/>
              </a:solidFill>
              <a:effectLst/>
              <a:uLnTx/>
              <a:uFillTx/>
              <a:latin typeface="Lato"/>
              <a:ea typeface="+mn-ea"/>
              <a:cs typeface="+mn-cs"/>
            </a:endParaRPr>
          </a:p>
        </p:txBody>
      </p:sp>
      <p:sp>
        <p:nvSpPr>
          <p:cNvPr id="37" name="TextBox 36">
            <a:extLst>
              <a:ext uri="{FF2B5EF4-FFF2-40B4-BE49-F238E27FC236}">
                <a16:creationId xmlns:a16="http://schemas.microsoft.com/office/drawing/2014/main" id="{E9C678E6-5500-795C-4459-360A756DA5FB}"/>
              </a:ext>
            </a:extLst>
          </p:cNvPr>
          <p:cNvSpPr txBox="1"/>
          <p:nvPr/>
        </p:nvSpPr>
        <p:spPr>
          <a:xfrm>
            <a:off x="629937" y="1625839"/>
            <a:ext cx="110119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Light"/>
                <a:ea typeface="+mn-ea"/>
                <a:cs typeface="+mn-cs"/>
              </a:rPr>
              <a:t>The following themes emerged from our interviews </a:t>
            </a:r>
            <a:r>
              <a:rPr kumimoji="0" lang="en-US" b="1" i="0" u="none" strike="noStrike" kern="1200" cap="none" spc="0" normalizeH="0" baseline="0" noProof="0">
                <a:ln>
                  <a:noFill/>
                </a:ln>
                <a:solidFill>
                  <a:prstClr val="black"/>
                </a:solidFill>
                <a:effectLst/>
                <a:uLnTx/>
                <a:uFillTx/>
                <a:latin typeface="Lato Light"/>
                <a:ea typeface="+mn-ea"/>
                <a:cs typeface="+mn-cs"/>
              </a:rPr>
              <a:t>and guided the </a:t>
            </a:r>
            <a:r>
              <a:rPr kumimoji="0" lang="en-US" b="1" i="0" u="none" strike="noStrike" kern="1200" cap="none" spc="0" normalizeH="0" baseline="0" noProof="0" dirty="0">
                <a:ln>
                  <a:noFill/>
                </a:ln>
                <a:solidFill>
                  <a:prstClr val="black"/>
                </a:solidFill>
                <a:effectLst/>
                <a:uLnTx/>
                <a:uFillTx/>
                <a:latin typeface="Lato Light"/>
                <a:ea typeface="+mn-ea"/>
                <a:cs typeface="+mn-cs"/>
              </a:rPr>
              <a:t>development of recommendations:</a:t>
            </a:r>
          </a:p>
        </p:txBody>
      </p:sp>
      <p:grpSp>
        <p:nvGrpSpPr>
          <p:cNvPr id="55" name="Group 54">
            <a:extLst>
              <a:ext uri="{FF2B5EF4-FFF2-40B4-BE49-F238E27FC236}">
                <a16:creationId xmlns:a16="http://schemas.microsoft.com/office/drawing/2014/main" id="{F485EE80-CCC4-98C4-485F-956CDF76D325}"/>
              </a:ext>
            </a:extLst>
          </p:cNvPr>
          <p:cNvGrpSpPr/>
          <p:nvPr/>
        </p:nvGrpSpPr>
        <p:grpSpPr>
          <a:xfrm>
            <a:off x="-1771340" y="2088141"/>
            <a:ext cx="13475653" cy="4184182"/>
            <a:chOff x="-1771340" y="2371175"/>
            <a:chExt cx="13475653" cy="4184182"/>
          </a:xfrm>
        </p:grpSpPr>
        <p:sp>
          <p:nvSpPr>
            <p:cNvPr id="10" name="Rectangle 9">
              <a:extLst>
                <a:ext uri="{FF2B5EF4-FFF2-40B4-BE49-F238E27FC236}">
                  <a16:creationId xmlns:a16="http://schemas.microsoft.com/office/drawing/2014/main" id="{84360118-45BB-82D0-439A-234B206A94BD}"/>
                </a:ext>
              </a:extLst>
            </p:cNvPr>
            <p:cNvSpPr/>
            <p:nvPr/>
          </p:nvSpPr>
          <p:spPr>
            <a:xfrm>
              <a:off x="15342" y="3851409"/>
              <a:ext cx="2106985" cy="57392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Lato Light"/>
                  <a:ea typeface="+mn-ea"/>
                  <a:cs typeface="+mn-cs"/>
                </a:rPr>
                <a:t>Interview Themes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Lato Light"/>
                <a:ea typeface="+mn-ea"/>
                <a:cs typeface="+mn-cs"/>
              </a:endParaRPr>
            </a:p>
          </p:txBody>
        </p:sp>
        <p:sp>
          <p:nvSpPr>
            <p:cNvPr id="36" name="Oval 35">
              <a:extLst>
                <a:ext uri="{FF2B5EF4-FFF2-40B4-BE49-F238E27FC236}">
                  <a16:creationId xmlns:a16="http://schemas.microsoft.com/office/drawing/2014/main" id="{9863F8C4-7820-A376-3DEE-024D63F0FE14}"/>
                </a:ext>
              </a:extLst>
            </p:cNvPr>
            <p:cNvSpPr/>
            <p:nvPr/>
          </p:nvSpPr>
          <p:spPr bwMode="gray">
            <a:xfrm>
              <a:off x="1811138" y="2472248"/>
              <a:ext cx="538951" cy="540791"/>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12" name="Straight Connector 11">
              <a:extLst>
                <a:ext uri="{FF2B5EF4-FFF2-40B4-BE49-F238E27FC236}">
                  <a16:creationId xmlns:a16="http://schemas.microsoft.com/office/drawing/2014/main" id="{5D008B1C-F7B8-21E0-F6F1-B8FEE1B29310}"/>
                </a:ext>
              </a:extLst>
            </p:cNvPr>
            <p:cNvCxnSpPr>
              <a:stCxn id="13" idx="6"/>
            </p:cNvCxnSpPr>
            <p:nvPr/>
          </p:nvCxnSpPr>
          <p:spPr>
            <a:xfrm>
              <a:off x="888050" y="2744374"/>
              <a:ext cx="923088" cy="0"/>
            </a:xfrm>
            <a:prstGeom prst="line">
              <a:avLst/>
            </a:prstGeom>
            <a:noFill/>
            <a:ln w="22225" algn="ctr">
              <a:solidFill>
                <a:schemeClr val="tx1">
                  <a:lumMod val="50000"/>
                  <a:lumOff val="50000"/>
                </a:schemeClr>
              </a:solidFill>
              <a:prstDash val="sysDot"/>
              <a:miter lim="800000"/>
              <a:headEnd/>
              <a:tailEnd/>
            </a:ln>
          </p:spPr>
        </p:cxnSp>
        <p:sp>
          <p:nvSpPr>
            <p:cNvPr id="13" name="Oval 12">
              <a:extLst>
                <a:ext uri="{FF2B5EF4-FFF2-40B4-BE49-F238E27FC236}">
                  <a16:creationId xmlns:a16="http://schemas.microsoft.com/office/drawing/2014/main" id="{A8F11500-000B-9A2C-E614-8F0DF376A912}"/>
                </a:ext>
              </a:extLst>
            </p:cNvPr>
            <p:cNvSpPr/>
            <p:nvPr/>
          </p:nvSpPr>
          <p:spPr bwMode="gray">
            <a:xfrm>
              <a:off x="760843" y="2680553"/>
              <a:ext cx="127207" cy="127641"/>
            </a:xfrm>
            <a:prstGeom prst="ellipse">
              <a:avLst/>
            </a:prstGeom>
            <a:solidFill>
              <a:schemeClr val="bg1"/>
            </a:solidFill>
            <a:ln w="34925" algn="ctr">
              <a:solidFill>
                <a:srgbClr val="004F59"/>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Rectangle 13">
              <a:extLst>
                <a:ext uri="{FF2B5EF4-FFF2-40B4-BE49-F238E27FC236}">
                  <a16:creationId xmlns:a16="http://schemas.microsoft.com/office/drawing/2014/main" id="{521D9DB4-7C63-DC75-7113-BAF8AB70FAE2}"/>
                </a:ext>
              </a:extLst>
            </p:cNvPr>
            <p:cNvSpPr/>
            <p:nvPr/>
          </p:nvSpPr>
          <p:spPr>
            <a:xfrm>
              <a:off x="2603547" y="2371175"/>
              <a:ext cx="8827610" cy="83099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Light"/>
                  <a:ea typeface="+mn-ea"/>
                  <a:cs typeface="+mn-cs"/>
                </a:rPr>
                <a:t>Theme 1 Collaboration and Partnership: </a:t>
              </a:r>
              <a:r>
                <a:rPr kumimoji="0" lang="en-US" sz="1600" b="0" i="0" u="none" strike="noStrike" kern="1200" cap="none" spc="0" normalizeH="0" baseline="0" noProof="0" dirty="0">
                  <a:ln>
                    <a:noFill/>
                  </a:ln>
                  <a:solidFill>
                    <a:prstClr val="black"/>
                  </a:solidFill>
                  <a:effectLst/>
                  <a:uLnTx/>
                  <a:uFillTx/>
                  <a:latin typeface="Lato Light"/>
                  <a:ea typeface="+mn-ea"/>
                  <a:cs typeface="+mn-cs"/>
                </a:rPr>
                <a:t>Building collaboration and equal partnership between Health Plans and CBOs is important to ensuring marginalized populations (often represented by CBOs) have a role in decision making and governance.</a:t>
              </a:r>
              <a:endParaRPr kumimoji="0" lang="en-US" sz="1600" b="0" i="0" u="none" strike="sngStrike" kern="1200" cap="none" spc="0" normalizeH="0" baseline="0" noProof="0" dirty="0">
                <a:ln>
                  <a:noFill/>
                </a:ln>
                <a:solidFill>
                  <a:prstClr val="black"/>
                </a:solidFill>
                <a:effectLst/>
                <a:uLnTx/>
                <a:uFillTx/>
                <a:latin typeface="Lato Light"/>
                <a:ea typeface="+mn-ea"/>
                <a:cs typeface="+mn-cs"/>
              </a:endParaRPr>
            </a:p>
          </p:txBody>
        </p:sp>
        <p:cxnSp>
          <p:nvCxnSpPr>
            <p:cNvPr id="15" name="Straight Connector 14">
              <a:extLst>
                <a:ext uri="{FF2B5EF4-FFF2-40B4-BE49-F238E27FC236}">
                  <a16:creationId xmlns:a16="http://schemas.microsoft.com/office/drawing/2014/main" id="{D2EB0DD5-A109-AD84-CCEF-D5D0FBC13F02}"/>
                </a:ext>
              </a:extLst>
            </p:cNvPr>
            <p:cNvCxnSpPr>
              <a:stCxn id="16" idx="6"/>
            </p:cNvCxnSpPr>
            <p:nvPr/>
          </p:nvCxnSpPr>
          <p:spPr>
            <a:xfrm flipV="1">
              <a:off x="1663682" y="3681631"/>
              <a:ext cx="145738" cy="1684"/>
            </a:xfrm>
            <a:prstGeom prst="line">
              <a:avLst/>
            </a:prstGeom>
            <a:noFill/>
            <a:ln w="22225" algn="ctr">
              <a:solidFill>
                <a:schemeClr val="tx1">
                  <a:lumMod val="50000"/>
                  <a:lumOff val="50000"/>
                </a:schemeClr>
              </a:solidFill>
              <a:prstDash val="sysDot"/>
              <a:miter lim="800000"/>
              <a:headEnd/>
              <a:tailEnd/>
            </a:ln>
          </p:spPr>
        </p:cxnSp>
        <p:sp>
          <p:nvSpPr>
            <p:cNvPr id="16" name="Oval 15">
              <a:extLst>
                <a:ext uri="{FF2B5EF4-FFF2-40B4-BE49-F238E27FC236}">
                  <a16:creationId xmlns:a16="http://schemas.microsoft.com/office/drawing/2014/main" id="{8D2EBFF9-81B2-33F7-E2D7-F6BEAFA4BF69}"/>
                </a:ext>
              </a:extLst>
            </p:cNvPr>
            <p:cNvSpPr/>
            <p:nvPr/>
          </p:nvSpPr>
          <p:spPr bwMode="gray">
            <a:xfrm>
              <a:off x="1536475" y="3619495"/>
              <a:ext cx="127207" cy="127641"/>
            </a:xfrm>
            <a:prstGeom prst="ellipse">
              <a:avLst/>
            </a:prstGeom>
            <a:solidFill>
              <a:schemeClr val="bg1"/>
            </a:solidFill>
            <a:ln w="34925" algn="ctr">
              <a:solidFill>
                <a:srgbClr val="046A38"/>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33" name="Oval 32">
              <a:extLst>
                <a:ext uri="{FF2B5EF4-FFF2-40B4-BE49-F238E27FC236}">
                  <a16:creationId xmlns:a16="http://schemas.microsoft.com/office/drawing/2014/main" id="{0630F51B-8587-645E-9937-E7BACFDD2680}"/>
                </a:ext>
              </a:extLst>
            </p:cNvPr>
            <p:cNvSpPr/>
            <p:nvPr/>
          </p:nvSpPr>
          <p:spPr bwMode="gray">
            <a:xfrm>
              <a:off x="1809421" y="3408868"/>
              <a:ext cx="543671" cy="545527"/>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8" name="Rectangle 17">
              <a:extLst>
                <a:ext uri="{FF2B5EF4-FFF2-40B4-BE49-F238E27FC236}">
                  <a16:creationId xmlns:a16="http://schemas.microsoft.com/office/drawing/2014/main" id="{B5C54524-4B13-963C-97F2-E8B1FE26FE47}"/>
                </a:ext>
              </a:extLst>
            </p:cNvPr>
            <p:cNvSpPr/>
            <p:nvPr/>
          </p:nvSpPr>
          <p:spPr>
            <a:xfrm>
              <a:off x="2619359" y="3326259"/>
              <a:ext cx="8827609" cy="83099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Light"/>
                  <a:ea typeface="+mn-ea"/>
                  <a:cs typeface="+mn-cs"/>
                </a:rPr>
                <a:t>Theme 2 Hubs and Conveners</a:t>
              </a:r>
              <a:r>
                <a:rPr kumimoji="0" lang="en-US" sz="1600" b="0" i="0" u="none" strike="noStrike" kern="1200" cap="none" spc="0" normalizeH="0" baseline="0" noProof="0" dirty="0">
                  <a:ln>
                    <a:noFill/>
                  </a:ln>
                  <a:solidFill>
                    <a:prstClr val="black"/>
                  </a:solidFill>
                  <a:effectLst/>
                  <a:uLnTx/>
                  <a:uFillTx/>
                  <a:latin typeface="Lato Light"/>
                  <a:ea typeface="+mn-ea"/>
                  <a:cs typeface="+mn-cs"/>
                </a:rPr>
                <a:t>: Hubs can offer broader networks of administrative and technical support to lessen burden on under-resourced and under-staffed CBOs in addition to balancing power dynamics between CBOs and larger entities. </a:t>
              </a:r>
            </a:p>
          </p:txBody>
        </p:sp>
        <p:cxnSp>
          <p:nvCxnSpPr>
            <p:cNvPr id="19" name="Straight Connector 18">
              <a:extLst>
                <a:ext uri="{FF2B5EF4-FFF2-40B4-BE49-F238E27FC236}">
                  <a16:creationId xmlns:a16="http://schemas.microsoft.com/office/drawing/2014/main" id="{9D0BEEBE-8A2D-502B-DE42-F51158D3ACBA}"/>
                </a:ext>
              </a:extLst>
            </p:cNvPr>
            <p:cNvCxnSpPr/>
            <p:nvPr/>
          </p:nvCxnSpPr>
          <p:spPr>
            <a:xfrm flipV="1">
              <a:off x="1642069" y="4620575"/>
              <a:ext cx="145739" cy="1684"/>
            </a:xfrm>
            <a:prstGeom prst="line">
              <a:avLst/>
            </a:prstGeom>
            <a:noFill/>
            <a:ln w="22225" algn="ctr">
              <a:solidFill>
                <a:schemeClr val="tx1">
                  <a:lumMod val="50000"/>
                  <a:lumOff val="50000"/>
                </a:schemeClr>
              </a:solidFill>
              <a:prstDash val="sysDot"/>
              <a:miter lim="800000"/>
              <a:headEnd/>
              <a:tailEnd/>
            </a:ln>
          </p:spPr>
        </p:cxnSp>
        <p:grpSp>
          <p:nvGrpSpPr>
            <p:cNvPr id="20" name="Group 19">
              <a:extLst>
                <a:ext uri="{FF2B5EF4-FFF2-40B4-BE49-F238E27FC236}">
                  <a16:creationId xmlns:a16="http://schemas.microsoft.com/office/drawing/2014/main" id="{FAA69856-9F4A-495D-6C3D-E8352F1C23D4}"/>
                </a:ext>
              </a:extLst>
            </p:cNvPr>
            <p:cNvGrpSpPr/>
            <p:nvPr/>
          </p:nvGrpSpPr>
          <p:grpSpPr>
            <a:xfrm>
              <a:off x="1538790" y="4350226"/>
              <a:ext cx="9799138" cy="837069"/>
              <a:chOff x="3401568" y="3261423"/>
              <a:chExt cx="14236802" cy="1212010"/>
            </a:xfrm>
          </p:grpSpPr>
          <p:sp>
            <p:nvSpPr>
              <p:cNvPr id="31" name="Oval 30">
                <a:extLst>
                  <a:ext uri="{FF2B5EF4-FFF2-40B4-BE49-F238E27FC236}">
                    <a16:creationId xmlns:a16="http://schemas.microsoft.com/office/drawing/2014/main" id="{DD740188-329E-748D-BD92-6291F4713AD8}"/>
                  </a:ext>
                </a:extLst>
              </p:cNvPr>
              <p:cNvSpPr/>
              <p:nvPr/>
            </p:nvSpPr>
            <p:spPr bwMode="gray">
              <a:xfrm>
                <a:off x="3794761" y="3261423"/>
                <a:ext cx="787161" cy="787162"/>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9" name="Rectangle 28">
                <a:extLst>
                  <a:ext uri="{FF2B5EF4-FFF2-40B4-BE49-F238E27FC236}">
                    <a16:creationId xmlns:a16="http://schemas.microsoft.com/office/drawing/2014/main" id="{ABB138D9-1358-7354-D15A-106BF44F23B3}"/>
                  </a:ext>
                </a:extLst>
              </p:cNvPr>
              <p:cNvSpPr/>
              <p:nvPr/>
            </p:nvSpPr>
            <p:spPr>
              <a:xfrm>
                <a:off x="4912637" y="3270215"/>
                <a:ext cx="12725733" cy="120321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Light"/>
                    <a:ea typeface="+mn-ea"/>
                    <a:cs typeface="+mn-cs"/>
                  </a:rPr>
                  <a:t>Theme 3 Infrastructure: </a:t>
                </a:r>
                <a:r>
                  <a:rPr kumimoji="0" lang="en-US" sz="1600" b="0" i="0" u="none" strike="noStrike" kern="1200" cap="none" spc="0" normalizeH="0" baseline="0" noProof="0" dirty="0">
                    <a:ln>
                      <a:noFill/>
                    </a:ln>
                    <a:solidFill>
                      <a:prstClr val="black"/>
                    </a:solidFill>
                    <a:effectLst/>
                    <a:uLnTx/>
                    <a:uFillTx/>
                    <a:latin typeface="Lato Light"/>
                    <a:ea typeface="+mn-ea"/>
                    <a:cs typeface="+mn-cs"/>
                  </a:rPr>
                  <a:t>CBOs are often in need of additional staff, care coordinators, financing, workflows to handle referrals, technical assistance, and technology platforms with data transparency. </a:t>
                </a:r>
              </a:p>
            </p:txBody>
          </p:sp>
          <p:sp>
            <p:nvSpPr>
              <p:cNvPr id="30" name="Oval 29">
                <a:extLst>
                  <a:ext uri="{FF2B5EF4-FFF2-40B4-BE49-F238E27FC236}">
                    <a16:creationId xmlns:a16="http://schemas.microsoft.com/office/drawing/2014/main" id="{FDFE55FA-5356-152A-61DD-10C1F9F134AF}"/>
                  </a:ext>
                </a:extLst>
              </p:cNvPr>
              <p:cNvSpPr/>
              <p:nvPr/>
            </p:nvSpPr>
            <p:spPr bwMode="gray">
              <a:xfrm>
                <a:off x="3401568" y="3560001"/>
                <a:ext cx="184815" cy="184815"/>
              </a:xfrm>
              <a:prstGeom prst="ellipse">
                <a:avLst/>
              </a:prstGeom>
              <a:solidFill>
                <a:schemeClr val="bg1"/>
              </a:solidFill>
              <a:ln w="34925" algn="ctr">
                <a:solidFill>
                  <a:srgbClr val="012169"/>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grpSp>
        <p:cxnSp>
          <p:nvCxnSpPr>
            <p:cNvPr id="21" name="Straight Connector 20">
              <a:extLst>
                <a:ext uri="{FF2B5EF4-FFF2-40B4-BE49-F238E27FC236}">
                  <a16:creationId xmlns:a16="http://schemas.microsoft.com/office/drawing/2014/main" id="{E05B4920-75F0-C6FE-012D-7CC1EA479EC4}"/>
                </a:ext>
              </a:extLst>
            </p:cNvPr>
            <p:cNvCxnSpPr/>
            <p:nvPr/>
          </p:nvCxnSpPr>
          <p:spPr>
            <a:xfrm>
              <a:off x="949891" y="5560996"/>
              <a:ext cx="859532" cy="0"/>
            </a:xfrm>
            <a:prstGeom prst="line">
              <a:avLst/>
            </a:prstGeom>
            <a:noFill/>
            <a:ln w="22225" algn="ctr">
              <a:solidFill>
                <a:schemeClr val="tx1">
                  <a:lumMod val="50000"/>
                  <a:lumOff val="50000"/>
                </a:schemeClr>
              </a:solidFill>
              <a:prstDash val="sysDot"/>
              <a:miter lim="800000"/>
              <a:headEnd/>
              <a:tailEnd/>
            </a:ln>
          </p:spPr>
        </p:cxnSp>
        <p:sp>
          <p:nvSpPr>
            <p:cNvPr id="22" name="Oval 21">
              <a:extLst>
                <a:ext uri="{FF2B5EF4-FFF2-40B4-BE49-F238E27FC236}">
                  <a16:creationId xmlns:a16="http://schemas.microsoft.com/office/drawing/2014/main" id="{2C85F53A-51B1-7949-3BBC-F3B018450E70}"/>
                </a:ext>
              </a:extLst>
            </p:cNvPr>
            <p:cNvSpPr/>
            <p:nvPr/>
          </p:nvSpPr>
          <p:spPr bwMode="gray">
            <a:xfrm>
              <a:off x="900638" y="5501110"/>
              <a:ext cx="127207" cy="127641"/>
            </a:xfrm>
            <a:prstGeom prst="ellipse">
              <a:avLst/>
            </a:prstGeom>
            <a:solidFill>
              <a:schemeClr val="bg1"/>
            </a:solidFill>
            <a:ln w="34925" algn="ctr">
              <a:solidFill>
                <a:srgbClr val="2C5234"/>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grpSp>
          <p:nvGrpSpPr>
            <p:cNvPr id="23" name="Group 22">
              <a:extLst>
                <a:ext uri="{FF2B5EF4-FFF2-40B4-BE49-F238E27FC236}">
                  <a16:creationId xmlns:a16="http://schemas.microsoft.com/office/drawing/2014/main" id="{4F6BE8BE-C054-CBE7-7303-D1CE7045706E}"/>
                </a:ext>
              </a:extLst>
            </p:cNvPr>
            <p:cNvGrpSpPr/>
            <p:nvPr/>
          </p:nvGrpSpPr>
          <p:grpSpPr>
            <a:xfrm>
              <a:off x="1812095" y="5262695"/>
              <a:ext cx="9892218" cy="1292662"/>
              <a:chOff x="3798644" y="5016999"/>
              <a:chExt cx="14372058" cy="1871677"/>
            </a:xfrm>
          </p:grpSpPr>
          <p:sp>
            <p:nvSpPr>
              <p:cNvPr id="26" name="Oval 25">
                <a:extLst>
                  <a:ext uri="{FF2B5EF4-FFF2-40B4-BE49-F238E27FC236}">
                    <a16:creationId xmlns:a16="http://schemas.microsoft.com/office/drawing/2014/main" id="{54300652-40E2-112C-535A-ED4C200D1C22}"/>
                  </a:ext>
                </a:extLst>
              </p:cNvPr>
              <p:cNvSpPr/>
              <p:nvPr/>
            </p:nvSpPr>
            <p:spPr bwMode="gray">
              <a:xfrm>
                <a:off x="3798644" y="5056109"/>
                <a:ext cx="789051" cy="789052"/>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5" name="Rectangle 24">
                <a:extLst>
                  <a:ext uri="{FF2B5EF4-FFF2-40B4-BE49-F238E27FC236}">
                    <a16:creationId xmlns:a16="http://schemas.microsoft.com/office/drawing/2014/main" id="{B0D5C9EE-7635-093B-14CF-EB7B753A63BF}"/>
                  </a:ext>
                </a:extLst>
              </p:cNvPr>
              <p:cNvSpPr/>
              <p:nvPr/>
            </p:nvSpPr>
            <p:spPr>
              <a:xfrm>
                <a:off x="4946906" y="5016999"/>
                <a:ext cx="13223796" cy="187167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Light"/>
                    <a:ea typeface="+mn-ea"/>
                    <a:cs typeface="+mn-cs"/>
                  </a:rPr>
                  <a:t>Theme 4 Funding</a:t>
                </a:r>
                <a:r>
                  <a:rPr lang="en-US" sz="1600" b="1" dirty="0">
                    <a:solidFill>
                      <a:prstClr val="black"/>
                    </a:solidFill>
                    <a:latin typeface="Lato Light"/>
                  </a:rPr>
                  <a:t>:</a:t>
                </a:r>
                <a:r>
                  <a:rPr kumimoji="0" lang="en-US" sz="1600" b="1" i="0" u="none" strike="noStrike" kern="1200" cap="none" spc="0" normalizeH="0" baseline="0" noProof="0" dirty="0">
                    <a:ln>
                      <a:noFill/>
                    </a:ln>
                    <a:solidFill>
                      <a:prstClr val="black"/>
                    </a:solidFill>
                    <a:effectLst/>
                    <a:uLnTx/>
                    <a:uFillTx/>
                    <a:latin typeface="Lato Light"/>
                    <a:ea typeface="+mn-ea"/>
                    <a:cs typeface="+mn-cs"/>
                  </a:rPr>
                  <a:t> </a:t>
                </a:r>
                <a:r>
                  <a:rPr kumimoji="0" lang="en-US" sz="1600" b="0" i="0" u="none" strike="noStrike" kern="1200" cap="none" spc="0" normalizeH="0" baseline="0" noProof="0" dirty="0">
                    <a:ln>
                      <a:noFill/>
                    </a:ln>
                    <a:solidFill>
                      <a:prstClr val="black"/>
                    </a:solidFill>
                    <a:effectLst/>
                    <a:uLnTx/>
                    <a:uFillTx/>
                    <a:latin typeface="Lato Light"/>
                    <a:ea typeface="+mn-ea"/>
                    <a:cs typeface="+mn-cs"/>
                  </a:rPr>
                  <a:t>Funding mechanisms are seldom developed with input from social needs service providers like CBOs or from community members. As a result, sometimes the available resources and payment rates for CBOs do not reflect the true costs of addressing social needs or providing the services desired by the community.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Light"/>
                    <a:ea typeface="+mn-ea"/>
                    <a:cs typeface="+mn-cs"/>
                  </a:rPr>
                  <a:t> </a:t>
                </a:r>
              </a:p>
            </p:txBody>
          </p:sp>
        </p:grpSp>
        <p:sp>
          <p:nvSpPr>
            <p:cNvPr id="6" name="Arc 5">
              <a:extLst>
                <a:ext uri="{FF2B5EF4-FFF2-40B4-BE49-F238E27FC236}">
                  <a16:creationId xmlns:a16="http://schemas.microsoft.com/office/drawing/2014/main" id="{AD85FA14-838C-336C-8007-74BE80DA1FFC}"/>
                </a:ext>
              </a:extLst>
            </p:cNvPr>
            <p:cNvSpPr/>
            <p:nvPr/>
          </p:nvSpPr>
          <p:spPr>
            <a:xfrm>
              <a:off x="-1771340" y="2455164"/>
              <a:ext cx="3353132" cy="3503053"/>
            </a:xfrm>
            <a:prstGeom prst="arc">
              <a:avLst>
                <a:gd name="adj1" fmla="val 16326464"/>
                <a:gd name="adj2" fmla="val 5526807"/>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9" name="Freeform 375">
              <a:extLst>
                <a:ext uri="{FF2B5EF4-FFF2-40B4-BE49-F238E27FC236}">
                  <a16:creationId xmlns:a16="http://schemas.microsoft.com/office/drawing/2014/main" id="{0E34B25D-E460-8BF4-2329-BEC2F4FB0640}"/>
                </a:ext>
              </a:extLst>
            </p:cNvPr>
            <p:cNvSpPr>
              <a:spLocks/>
            </p:cNvSpPr>
            <p:nvPr/>
          </p:nvSpPr>
          <p:spPr bwMode="auto">
            <a:xfrm>
              <a:off x="2031370" y="5457860"/>
              <a:ext cx="38346" cy="92558"/>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0" name="Freeform 376">
              <a:extLst>
                <a:ext uri="{FF2B5EF4-FFF2-40B4-BE49-F238E27FC236}">
                  <a16:creationId xmlns:a16="http://schemas.microsoft.com/office/drawing/2014/main" id="{BA5DC18B-C7F7-0E20-2E07-ED80BB859929}"/>
                </a:ext>
              </a:extLst>
            </p:cNvPr>
            <p:cNvSpPr>
              <a:spLocks/>
            </p:cNvSpPr>
            <p:nvPr/>
          </p:nvSpPr>
          <p:spPr bwMode="auto">
            <a:xfrm>
              <a:off x="2088228" y="5570251"/>
              <a:ext cx="37024" cy="92558"/>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1" name="Freeform 377">
              <a:extLst>
                <a:ext uri="{FF2B5EF4-FFF2-40B4-BE49-F238E27FC236}">
                  <a16:creationId xmlns:a16="http://schemas.microsoft.com/office/drawing/2014/main" id="{8B72773E-B597-1DFB-EEBB-467354C2EA63}"/>
                </a:ext>
              </a:extLst>
            </p:cNvPr>
            <p:cNvSpPr>
              <a:spLocks noEditPoints="1"/>
            </p:cNvSpPr>
            <p:nvPr/>
          </p:nvSpPr>
          <p:spPr bwMode="auto">
            <a:xfrm>
              <a:off x="1854186" y="5336212"/>
              <a:ext cx="449572" cy="44956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3" name="Freeform 337">
              <a:extLst>
                <a:ext uri="{FF2B5EF4-FFF2-40B4-BE49-F238E27FC236}">
                  <a16:creationId xmlns:a16="http://schemas.microsoft.com/office/drawing/2014/main" id="{5C9E54CF-9F79-1ECC-9FFA-AAEB995C3F76}"/>
                </a:ext>
              </a:extLst>
            </p:cNvPr>
            <p:cNvSpPr>
              <a:spLocks noChangeAspect="1" noEditPoints="1"/>
            </p:cNvSpPr>
            <p:nvPr/>
          </p:nvSpPr>
          <p:spPr bwMode="auto">
            <a:xfrm>
              <a:off x="1838312" y="3450840"/>
              <a:ext cx="483207" cy="48320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5" name="Rectangle 5">
              <a:extLst>
                <a:ext uri="{FF2B5EF4-FFF2-40B4-BE49-F238E27FC236}">
                  <a16:creationId xmlns:a16="http://schemas.microsoft.com/office/drawing/2014/main" id="{94E31098-9599-21B6-949D-7171A65B05B0}"/>
                </a:ext>
              </a:extLst>
            </p:cNvPr>
            <p:cNvSpPr>
              <a:spLocks noChangeArrowheads="1"/>
            </p:cNvSpPr>
            <p:nvPr/>
          </p:nvSpPr>
          <p:spPr bwMode="auto">
            <a:xfrm>
              <a:off x="1969476" y="2696314"/>
              <a:ext cx="38211" cy="5708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6" name="Oval 6">
              <a:extLst>
                <a:ext uri="{FF2B5EF4-FFF2-40B4-BE49-F238E27FC236}">
                  <a16:creationId xmlns:a16="http://schemas.microsoft.com/office/drawing/2014/main" id="{69492619-9481-96D1-289E-78011D100A63}"/>
                </a:ext>
              </a:extLst>
            </p:cNvPr>
            <p:cNvSpPr>
              <a:spLocks noChangeArrowheads="1"/>
            </p:cNvSpPr>
            <p:nvPr/>
          </p:nvSpPr>
          <p:spPr bwMode="auto">
            <a:xfrm>
              <a:off x="1979144" y="2620352"/>
              <a:ext cx="18875"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7" name="Rectangle 7">
              <a:extLst>
                <a:ext uri="{FF2B5EF4-FFF2-40B4-BE49-F238E27FC236}">
                  <a16:creationId xmlns:a16="http://schemas.microsoft.com/office/drawing/2014/main" id="{8B883C55-BF9B-F812-1CB2-A8ACA6F2AE1F}"/>
                </a:ext>
              </a:extLst>
            </p:cNvPr>
            <p:cNvSpPr>
              <a:spLocks noChangeArrowheads="1"/>
            </p:cNvSpPr>
            <p:nvPr/>
          </p:nvSpPr>
          <p:spPr bwMode="auto">
            <a:xfrm>
              <a:off x="2064774" y="2696314"/>
              <a:ext cx="38211" cy="5708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8" name="Oval 8">
              <a:extLst>
                <a:ext uri="{FF2B5EF4-FFF2-40B4-BE49-F238E27FC236}">
                  <a16:creationId xmlns:a16="http://schemas.microsoft.com/office/drawing/2014/main" id="{B80DA47F-652F-E8DB-328D-12E65D3EF38A}"/>
                </a:ext>
              </a:extLst>
            </p:cNvPr>
            <p:cNvSpPr>
              <a:spLocks noChangeArrowheads="1"/>
            </p:cNvSpPr>
            <p:nvPr/>
          </p:nvSpPr>
          <p:spPr bwMode="auto">
            <a:xfrm>
              <a:off x="2074442" y="2620352"/>
              <a:ext cx="18875"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9" name="Oval 9">
              <a:extLst>
                <a:ext uri="{FF2B5EF4-FFF2-40B4-BE49-F238E27FC236}">
                  <a16:creationId xmlns:a16="http://schemas.microsoft.com/office/drawing/2014/main" id="{6965805D-C9C6-BCB5-AB1F-6361433A5B39}"/>
                </a:ext>
              </a:extLst>
            </p:cNvPr>
            <p:cNvSpPr>
              <a:spLocks noChangeArrowheads="1"/>
            </p:cNvSpPr>
            <p:nvPr/>
          </p:nvSpPr>
          <p:spPr bwMode="auto">
            <a:xfrm>
              <a:off x="2169741" y="2620352"/>
              <a:ext cx="19336"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0" name="Freeform 10">
              <a:extLst>
                <a:ext uri="{FF2B5EF4-FFF2-40B4-BE49-F238E27FC236}">
                  <a16:creationId xmlns:a16="http://schemas.microsoft.com/office/drawing/2014/main" id="{0C657BD6-1BA7-E4FA-668C-9C51C2258DF4}"/>
                </a:ext>
              </a:extLst>
            </p:cNvPr>
            <p:cNvSpPr>
              <a:spLocks noEditPoints="1"/>
            </p:cNvSpPr>
            <p:nvPr/>
          </p:nvSpPr>
          <p:spPr bwMode="auto">
            <a:xfrm>
              <a:off x="1854842" y="2515846"/>
              <a:ext cx="458076" cy="455774"/>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1" name="Freeform 11">
              <a:extLst>
                <a:ext uri="{FF2B5EF4-FFF2-40B4-BE49-F238E27FC236}">
                  <a16:creationId xmlns:a16="http://schemas.microsoft.com/office/drawing/2014/main" id="{17EBC4E0-3761-2699-9903-907616DEB9AD}"/>
                </a:ext>
              </a:extLst>
            </p:cNvPr>
            <p:cNvSpPr>
              <a:spLocks/>
            </p:cNvSpPr>
            <p:nvPr/>
          </p:nvSpPr>
          <p:spPr bwMode="auto">
            <a:xfrm>
              <a:off x="2161454" y="2696314"/>
              <a:ext cx="34528" cy="75962"/>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3" name="Freeform 332">
              <a:extLst>
                <a:ext uri="{FF2B5EF4-FFF2-40B4-BE49-F238E27FC236}">
                  <a16:creationId xmlns:a16="http://schemas.microsoft.com/office/drawing/2014/main" id="{566FF996-233F-6FDD-26B3-8C8CE0013242}"/>
                </a:ext>
              </a:extLst>
            </p:cNvPr>
            <p:cNvSpPr>
              <a:spLocks noEditPoints="1"/>
            </p:cNvSpPr>
            <p:nvPr/>
          </p:nvSpPr>
          <p:spPr bwMode="auto">
            <a:xfrm>
              <a:off x="1853108" y="4392775"/>
              <a:ext cx="466810" cy="46681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4" name="Freeform 333">
              <a:extLst>
                <a:ext uri="{FF2B5EF4-FFF2-40B4-BE49-F238E27FC236}">
                  <a16:creationId xmlns:a16="http://schemas.microsoft.com/office/drawing/2014/main" id="{9A0567A8-B24C-4005-80CD-0FF49381F5AE}"/>
                </a:ext>
              </a:extLst>
            </p:cNvPr>
            <p:cNvSpPr>
              <a:spLocks noEditPoints="1"/>
            </p:cNvSpPr>
            <p:nvPr/>
          </p:nvSpPr>
          <p:spPr bwMode="auto">
            <a:xfrm>
              <a:off x="1853108" y="4392775"/>
              <a:ext cx="466810" cy="46681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195088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a:xfrm>
            <a:off x="382779" y="258740"/>
            <a:ext cx="9544992" cy="1325563"/>
          </a:xfrm>
        </p:spPr>
        <p:txBody>
          <a:bodyPr>
            <a:normAutofit/>
          </a:bodyPr>
          <a:lstStyle/>
          <a:p>
            <a:r>
              <a:rPr lang="en-US" sz="2800" b="0" dirty="0">
                <a:effectLst/>
                <a:latin typeface="+mj-lt"/>
                <a:ea typeface="Calibri" panose="020F0502020204030204" pitchFamily="34" charset="0"/>
                <a:cs typeface="Arial" panose="020B0604020202020204" pitchFamily="34" charset="0"/>
              </a:rPr>
              <a:t>Collaborative Governance Grounded in Mutual Respect &amp; Shared Decision-Making</a:t>
            </a:r>
            <a:br>
              <a:rPr lang="en-US" sz="2800" b="0" dirty="0">
                <a:effectLst/>
                <a:latin typeface="+mj-lt"/>
                <a:ea typeface="Calibri" panose="020F0502020204030204" pitchFamily="34" charset="0"/>
                <a:cs typeface="Arial" panose="020B0604020202020204" pitchFamily="34" charset="0"/>
              </a:rPr>
            </a:br>
            <a:endParaRPr lang="en-US" sz="2800" b="0" dirty="0">
              <a:latin typeface="+mj-lt"/>
            </a:endParaRP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a:xfrm>
            <a:off x="11286927" y="784733"/>
            <a:ext cx="437237" cy="4348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smtClean="0">
                <a:ln>
                  <a:noFill/>
                </a:ln>
                <a:solidFill>
                  <a:srgbClr val="113E67"/>
                </a:solidFill>
                <a:effectLst/>
                <a:uLnTx/>
                <a:uFillTx/>
                <a:latin typeface="La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113E67"/>
              </a:solidFill>
              <a:effectLst/>
              <a:uLnTx/>
              <a:uFillTx/>
              <a:latin typeface="Lato"/>
              <a:ea typeface="+mn-ea"/>
              <a:cs typeface="+mn-cs"/>
            </a:endParaRPr>
          </a:p>
        </p:txBody>
      </p:sp>
      <p:sp>
        <p:nvSpPr>
          <p:cNvPr id="37" name="TextBox 36">
            <a:extLst>
              <a:ext uri="{FF2B5EF4-FFF2-40B4-BE49-F238E27FC236}">
                <a16:creationId xmlns:a16="http://schemas.microsoft.com/office/drawing/2014/main" id="{E9C678E6-5500-795C-4459-360A756DA5FB}"/>
              </a:ext>
            </a:extLst>
          </p:cNvPr>
          <p:cNvSpPr txBox="1"/>
          <p:nvPr/>
        </p:nvSpPr>
        <p:spPr>
          <a:xfrm>
            <a:off x="629937" y="1625839"/>
            <a:ext cx="1101199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Lato Light"/>
              <a:ea typeface="+mn-ea"/>
              <a:cs typeface="+mn-cs"/>
            </a:endParaRPr>
          </a:p>
        </p:txBody>
      </p:sp>
      <p:grpSp>
        <p:nvGrpSpPr>
          <p:cNvPr id="55" name="Group 54">
            <a:extLst>
              <a:ext uri="{FF2B5EF4-FFF2-40B4-BE49-F238E27FC236}">
                <a16:creationId xmlns:a16="http://schemas.microsoft.com/office/drawing/2014/main" id="{F485EE80-CCC4-98C4-485F-956CDF76D325}"/>
              </a:ext>
            </a:extLst>
          </p:cNvPr>
          <p:cNvGrpSpPr/>
          <p:nvPr/>
        </p:nvGrpSpPr>
        <p:grpSpPr>
          <a:xfrm>
            <a:off x="-1743684" y="1928001"/>
            <a:ext cx="13466314" cy="3785652"/>
            <a:chOff x="-1771340" y="2437655"/>
            <a:chExt cx="13101544" cy="3785652"/>
          </a:xfrm>
        </p:grpSpPr>
        <p:sp>
          <p:nvSpPr>
            <p:cNvPr id="10" name="Rectangle 9">
              <a:extLst>
                <a:ext uri="{FF2B5EF4-FFF2-40B4-BE49-F238E27FC236}">
                  <a16:creationId xmlns:a16="http://schemas.microsoft.com/office/drawing/2014/main" id="{84360118-45BB-82D0-439A-234B206A94BD}"/>
                </a:ext>
              </a:extLst>
            </p:cNvPr>
            <p:cNvSpPr/>
            <p:nvPr/>
          </p:nvSpPr>
          <p:spPr>
            <a:xfrm>
              <a:off x="15342" y="3851409"/>
              <a:ext cx="2106985" cy="41549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Lato Light"/>
                  <a:ea typeface="+mn-ea"/>
                  <a:cs typeface="+mn-cs"/>
                </a:rPr>
                <a:t>Theme 1</a:t>
              </a:r>
              <a:endParaRPr kumimoji="0" lang="en-US" sz="1350" b="1" i="0" u="none" strike="noStrike" kern="1200" cap="none" spc="0" normalizeH="0" baseline="0" noProof="0" dirty="0">
                <a:ln>
                  <a:noFill/>
                </a:ln>
                <a:solidFill>
                  <a:srgbClr val="000000"/>
                </a:solidFill>
                <a:effectLst/>
                <a:uLnTx/>
                <a:uFillTx/>
                <a:latin typeface="Lato Light"/>
                <a:ea typeface="+mn-ea"/>
                <a:cs typeface="+mn-cs"/>
              </a:endParaRPr>
            </a:p>
          </p:txBody>
        </p:sp>
        <p:sp>
          <p:nvSpPr>
            <p:cNvPr id="36" name="Oval 35">
              <a:extLst>
                <a:ext uri="{FF2B5EF4-FFF2-40B4-BE49-F238E27FC236}">
                  <a16:creationId xmlns:a16="http://schemas.microsoft.com/office/drawing/2014/main" id="{9863F8C4-7820-A376-3DEE-024D63F0FE14}"/>
                </a:ext>
              </a:extLst>
            </p:cNvPr>
            <p:cNvSpPr/>
            <p:nvPr/>
          </p:nvSpPr>
          <p:spPr bwMode="gray">
            <a:xfrm>
              <a:off x="1811138" y="2472248"/>
              <a:ext cx="538951" cy="540791"/>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12" name="Straight Connector 11">
              <a:extLst>
                <a:ext uri="{FF2B5EF4-FFF2-40B4-BE49-F238E27FC236}">
                  <a16:creationId xmlns:a16="http://schemas.microsoft.com/office/drawing/2014/main" id="{5D008B1C-F7B8-21E0-F6F1-B8FEE1B29310}"/>
                </a:ext>
              </a:extLst>
            </p:cNvPr>
            <p:cNvCxnSpPr>
              <a:cxnSpLocks/>
              <a:stCxn id="13" idx="6"/>
            </p:cNvCxnSpPr>
            <p:nvPr/>
          </p:nvCxnSpPr>
          <p:spPr>
            <a:xfrm>
              <a:off x="888050" y="2744374"/>
              <a:ext cx="923088" cy="0"/>
            </a:xfrm>
            <a:prstGeom prst="line">
              <a:avLst/>
            </a:prstGeom>
            <a:noFill/>
            <a:ln w="22225" algn="ctr">
              <a:solidFill>
                <a:schemeClr val="tx1">
                  <a:lumMod val="50000"/>
                  <a:lumOff val="50000"/>
                </a:schemeClr>
              </a:solidFill>
              <a:prstDash val="sysDot"/>
              <a:miter lim="800000"/>
              <a:headEnd/>
              <a:tailEnd/>
            </a:ln>
          </p:spPr>
        </p:cxnSp>
        <p:sp>
          <p:nvSpPr>
            <p:cNvPr id="13" name="Oval 12">
              <a:extLst>
                <a:ext uri="{FF2B5EF4-FFF2-40B4-BE49-F238E27FC236}">
                  <a16:creationId xmlns:a16="http://schemas.microsoft.com/office/drawing/2014/main" id="{A8F11500-000B-9A2C-E614-8F0DF376A912}"/>
                </a:ext>
              </a:extLst>
            </p:cNvPr>
            <p:cNvSpPr/>
            <p:nvPr/>
          </p:nvSpPr>
          <p:spPr bwMode="gray">
            <a:xfrm>
              <a:off x="760843" y="2680553"/>
              <a:ext cx="127207" cy="127641"/>
            </a:xfrm>
            <a:prstGeom prst="ellipse">
              <a:avLst/>
            </a:prstGeom>
            <a:solidFill>
              <a:schemeClr val="bg1"/>
            </a:solidFill>
            <a:ln w="34925" algn="ctr">
              <a:solidFill>
                <a:srgbClr val="004F59"/>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Rectangle 13">
              <a:extLst>
                <a:ext uri="{FF2B5EF4-FFF2-40B4-BE49-F238E27FC236}">
                  <a16:creationId xmlns:a16="http://schemas.microsoft.com/office/drawing/2014/main" id="{521D9DB4-7C63-DC75-7113-BAF8AB70FAE2}"/>
                </a:ext>
              </a:extLst>
            </p:cNvPr>
            <p:cNvSpPr/>
            <p:nvPr/>
          </p:nvSpPr>
          <p:spPr>
            <a:xfrm>
              <a:off x="2502594" y="2437655"/>
              <a:ext cx="8827610" cy="3785652"/>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with equal support from CBOs, consumer advocates, and community members—should </a:t>
              </a:r>
              <a:r>
                <a:rPr lang="en-US" sz="2000" b="1" dirty="0">
                  <a:effectLst/>
                  <a:latin typeface="+mj-lt"/>
                  <a:ea typeface="Calibri" panose="020F0502020204030204" pitchFamily="34" charset="0"/>
                  <a:cs typeface="Arial" panose="020B0604020202020204" pitchFamily="34" charset="0"/>
                </a:rPr>
                <a:t>collaborate to appoint an organizing body </a:t>
              </a:r>
              <a:r>
                <a:rPr lang="en-US" sz="2000" dirty="0">
                  <a:effectLst/>
                  <a:latin typeface="+mj-lt"/>
                  <a:ea typeface="Calibri" panose="020F0502020204030204" pitchFamily="34" charset="0"/>
                  <a:cs typeface="Arial" panose="020B0604020202020204" pitchFamily="34" charset="0"/>
                </a:rPr>
                <a:t>(e.g., a taskforce) that is rooted in the community to serve as a conduit for multi-directional engagement. </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should </a:t>
              </a:r>
              <a:r>
                <a:rPr lang="en-US" sz="2000" b="1" dirty="0">
                  <a:effectLst/>
                  <a:latin typeface="+mj-lt"/>
                  <a:ea typeface="Calibri" panose="020F0502020204030204" pitchFamily="34" charset="0"/>
                  <a:cs typeface="Arial" panose="020B0604020202020204" pitchFamily="34" charset="0"/>
                </a:rPr>
                <a:t>develop processes (e.g., advisory groups) for formalized decision-making </a:t>
              </a:r>
              <a:r>
                <a:rPr lang="en-US" sz="2000" dirty="0">
                  <a:effectLst/>
                  <a:latin typeface="+mj-lt"/>
                  <a:ea typeface="Calibri" panose="020F0502020204030204" pitchFamily="34" charset="0"/>
                  <a:cs typeface="Arial" panose="020B0604020202020204" pitchFamily="34" charset="0"/>
                </a:rPr>
                <a:t>that incorporate the voices of community members at all stages of programming, from conceptualization to implementation and evaluation. </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plans should ensure that individuals hired for leadership positions (e.g., chief health equity officers) have </a:t>
              </a:r>
              <a:r>
                <a:rPr lang="en-US" sz="2000" b="1" dirty="0">
                  <a:effectLst/>
                  <a:latin typeface="+mj-lt"/>
                  <a:ea typeface="Calibri" panose="020F0502020204030204" pitchFamily="34" charset="0"/>
                  <a:cs typeface="Arial" panose="020B0604020202020204" pitchFamily="34" charset="0"/>
                </a:rPr>
                <a:t>previous experience working with CBOs.</a:t>
              </a:r>
            </a:p>
          </p:txBody>
        </p:sp>
        <p:sp>
          <p:nvSpPr>
            <p:cNvPr id="6" name="Arc 5">
              <a:extLst>
                <a:ext uri="{FF2B5EF4-FFF2-40B4-BE49-F238E27FC236}">
                  <a16:creationId xmlns:a16="http://schemas.microsoft.com/office/drawing/2014/main" id="{AD85FA14-838C-336C-8007-74BE80DA1FFC}"/>
                </a:ext>
              </a:extLst>
            </p:cNvPr>
            <p:cNvSpPr/>
            <p:nvPr/>
          </p:nvSpPr>
          <p:spPr>
            <a:xfrm>
              <a:off x="-1771340" y="2455164"/>
              <a:ext cx="3353132" cy="3503053"/>
            </a:xfrm>
            <a:prstGeom prst="arc">
              <a:avLst>
                <a:gd name="adj1" fmla="val 16326464"/>
                <a:gd name="adj2" fmla="val 5526807"/>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5" name="Rectangle 5">
              <a:extLst>
                <a:ext uri="{FF2B5EF4-FFF2-40B4-BE49-F238E27FC236}">
                  <a16:creationId xmlns:a16="http://schemas.microsoft.com/office/drawing/2014/main" id="{94E31098-9599-21B6-949D-7171A65B05B0}"/>
                </a:ext>
              </a:extLst>
            </p:cNvPr>
            <p:cNvSpPr>
              <a:spLocks noChangeArrowheads="1"/>
            </p:cNvSpPr>
            <p:nvPr/>
          </p:nvSpPr>
          <p:spPr bwMode="auto">
            <a:xfrm>
              <a:off x="1969476" y="2696314"/>
              <a:ext cx="38211" cy="5708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6" name="Oval 6">
              <a:extLst>
                <a:ext uri="{FF2B5EF4-FFF2-40B4-BE49-F238E27FC236}">
                  <a16:creationId xmlns:a16="http://schemas.microsoft.com/office/drawing/2014/main" id="{69492619-9481-96D1-289E-78011D100A63}"/>
                </a:ext>
              </a:extLst>
            </p:cNvPr>
            <p:cNvSpPr>
              <a:spLocks noChangeArrowheads="1"/>
            </p:cNvSpPr>
            <p:nvPr/>
          </p:nvSpPr>
          <p:spPr bwMode="auto">
            <a:xfrm>
              <a:off x="1979144" y="2620352"/>
              <a:ext cx="18875"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7" name="Rectangle 7">
              <a:extLst>
                <a:ext uri="{FF2B5EF4-FFF2-40B4-BE49-F238E27FC236}">
                  <a16:creationId xmlns:a16="http://schemas.microsoft.com/office/drawing/2014/main" id="{8B883C55-BF9B-F812-1CB2-A8ACA6F2AE1F}"/>
                </a:ext>
              </a:extLst>
            </p:cNvPr>
            <p:cNvSpPr>
              <a:spLocks noChangeArrowheads="1"/>
            </p:cNvSpPr>
            <p:nvPr/>
          </p:nvSpPr>
          <p:spPr bwMode="auto">
            <a:xfrm>
              <a:off x="2064774" y="2696314"/>
              <a:ext cx="38211" cy="5708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8" name="Oval 8">
              <a:extLst>
                <a:ext uri="{FF2B5EF4-FFF2-40B4-BE49-F238E27FC236}">
                  <a16:creationId xmlns:a16="http://schemas.microsoft.com/office/drawing/2014/main" id="{B80DA47F-652F-E8DB-328D-12E65D3EF38A}"/>
                </a:ext>
              </a:extLst>
            </p:cNvPr>
            <p:cNvSpPr>
              <a:spLocks noChangeArrowheads="1"/>
            </p:cNvSpPr>
            <p:nvPr/>
          </p:nvSpPr>
          <p:spPr bwMode="auto">
            <a:xfrm>
              <a:off x="2074442" y="2620352"/>
              <a:ext cx="18875"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9" name="Oval 9">
              <a:extLst>
                <a:ext uri="{FF2B5EF4-FFF2-40B4-BE49-F238E27FC236}">
                  <a16:creationId xmlns:a16="http://schemas.microsoft.com/office/drawing/2014/main" id="{6965805D-C9C6-BCB5-AB1F-6361433A5B39}"/>
                </a:ext>
              </a:extLst>
            </p:cNvPr>
            <p:cNvSpPr>
              <a:spLocks noChangeArrowheads="1"/>
            </p:cNvSpPr>
            <p:nvPr/>
          </p:nvSpPr>
          <p:spPr bwMode="auto">
            <a:xfrm>
              <a:off x="2169741" y="2620352"/>
              <a:ext cx="19336" cy="1887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0" name="Freeform 10">
              <a:extLst>
                <a:ext uri="{FF2B5EF4-FFF2-40B4-BE49-F238E27FC236}">
                  <a16:creationId xmlns:a16="http://schemas.microsoft.com/office/drawing/2014/main" id="{0C657BD6-1BA7-E4FA-668C-9C51C2258DF4}"/>
                </a:ext>
              </a:extLst>
            </p:cNvPr>
            <p:cNvSpPr>
              <a:spLocks noEditPoints="1"/>
            </p:cNvSpPr>
            <p:nvPr/>
          </p:nvSpPr>
          <p:spPr bwMode="auto">
            <a:xfrm>
              <a:off x="1854842" y="2515846"/>
              <a:ext cx="458076" cy="455774"/>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1" name="Freeform 11">
              <a:extLst>
                <a:ext uri="{FF2B5EF4-FFF2-40B4-BE49-F238E27FC236}">
                  <a16:creationId xmlns:a16="http://schemas.microsoft.com/office/drawing/2014/main" id="{17EBC4E0-3761-2699-9903-907616DEB9AD}"/>
                </a:ext>
              </a:extLst>
            </p:cNvPr>
            <p:cNvSpPr>
              <a:spLocks/>
            </p:cNvSpPr>
            <p:nvPr/>
          </p:nvSpPr>
          <p:spPr bwMode="auto">
            <a:xfrm>
              <a:off x="2161454" y="2696314"/>
              <a:ext cx="34528" cy="75962"/>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10748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a:xfrm>
            <a:off x="578265" y="123404"/>
            <a:ext cx="11523351" cy="1325563"/>
          </a:xfrm>
        </p:spPr>
        <p:txBody>
          <a:bodyPr>
            <a:normAutofit/>
          </a:bodyPr>
          <a:lstStyle/>
          <a:p>
            <a:r>
              <a:rPr lang="en-US" sz="2800" b="0" spc="0" dirty="0">
                <a:solidFill>
                  <a:prstClr val="black"/>
                </a:solidFill>
                <a:latin typeface="+mj-lt"/>
                <a:ea typeface="+mn-ea"/>
                <a:cs typeface="+mn-cs"/>
              </a:rPr>
              <a:t>Hubs and Neutral Conveners as Potential Conduits for Partnership </a:t>
            </a:r>
            <a:br>
              <a:rPr lang="en-US" sz="2800" b="1" dirty="0">
                <a:effectLst/>
                <a:latin typeface="Calibri" panose="020F0502020204030204" pitchFamily="34" charset="0"/>
                <a:ea typeface="Calibri" panose="020F0502020204030204" pitchFamily="34" charset="0"/>
                <a:cs typeface="Arial" panose="020B0604020202020204" pitchFamily="34" charset="0"/>
              </a:rPr>
            </a:br>
            <a:endParaRPr lang="en-US" sz="2800" b="0" dirty="0">
              <a:latin typeface="+mj-lt"/>
            </a:endParaRP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a:xfrm>
            <a:off x="11295890" y="869314"/>
            <a:ext cx="437237" cy="4348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smtClean="0">
                <a:ln>
                  <a:noFill/>
                </a:ln>
                <a:solidFill>
                  <a:srgbClr val="113E67"/>
                </a:solidFill>
                <a:effectLst/>
                <a:uLnTx/>
                <a:uFillTx/>
                <a:latin typeface="La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113E67"/>
              </a:solidFill>
              <a:effectLst/>
              <a:uLnTx/>
              <a:uFillTx/>
              <a:latin typeface="Lato"/>
              <a:ea typeface="+mn-ea"/>
              <a:cs typeface="+mn-cs"/>
            </a:endParaRPr>
          </a:p>
        </p:txBody>
      </p:sp>
      <p:grpSp>
        <p:nvGrpSpPr>
          <p:cNvPr id="55" name="Group 54">
            <a:extLst>
              <a:ext uri="{FF2B5EF4-FFF2-40B4-BE49-F238E27FC236}">
                <a16:creationId xmlns:a16="http://schemas.microsoft.com/office/drawing/2014/main" id="{F485EE80-CCC4-98C4-485F-956CDF76D325}"/>
              </a:ext>
            </a:extLst>
          </p:cNvPr>
          <p:cNvGrpSpPr/>
          <p:nvPr/>
        </p:nvGrpSpPr>
        <p:grpSpPr>
          <a:xfrm>
            <a:off x="-1771340" y="1907044"/>
            <a:ext cx="13195327" cy="3556107"/>
            <a:chOff x="-1771340" y="2402110"/>
            <a:chExt cx="13195327" cy="3556107"/>
          </a:xfrm>
        </p:grpSpPr>
        <p:sp>
          <p:nvSpPr>
            <p:cNvPr id="10" name="Rectangle 9">
              <a:extLst>
                <a:ext uri="{FF2B5EF4-FFF2-40B4-BE49-F238E27FC236}">
                  <a16:creationId xmlns:a16="http://schemas.microsoft.com/office/drawing/2014/main" id="{84360118-45BB-82D0-439A-234B206A94BD}"/>
                </a:ext>
              </a:extLst>
            </p:cNvPr>
            <p:cNvSpPr/>
            <p:nvPr/>
          </p:nvSpPr>
          <p:spPr>
            <a:xfrm>
              <a:off x="15342" y="3851409"/>
              <a:ext cx="2106985" cy="70019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mj-lt"/>
                  <a:ea typeface="+mn-ea"/>
                  <a:cs typeface="+mn-cs"/>
                </a:rPr>
                <a:t>Guidance</a:t>
              </a:r>
            </a:p>
            <a:p>
              <a:pPr marL="0" marR="0" lvl="0" indent="0" algn="l" defTabSz="685800" rtl="0" eaLnBrk="1" fontAlgn="auto" latinLnBrk="0" hangingPunct="1">
                <a:lnSpc>
                  <a:spcPct val="100000"/>
                </a:lnSpc>
                <a:spcBef>
                  <a:spcPts val="0"/>
                </a:spcBef>
                <a:spcAft>
                  <a:spcPts val="6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mj-lt"/>
                <a:ea typeface="+mn-ea"/>
                <a:cs typeface="+mn-cs"/>
              </a:endParaRPr>
            </a:p>
          </p:txBody>
        </p:sp>
        <p:cxnSp>
          <p:nvCxnSpPr>
            <p:cNvPr id="15" name="Straight Connector 14">
              <a:extLst>
                <a:ext uri="{FF2B5EF4-FFF2-40B4-BE49-F238E27FC236}">
                  <a16:creationId xmlns:a16="http://schemas.microsoft.com/office/drawing/2014/main" id="{D2EB0DD5-A109-AD84-CCEF-D5D0FBC13F02}"/>
                </a:ext>
              </a:extLst>
            </p:cNvPr>
            <p:cNvCxnSpPr>
              <a:cxnSpLocks/>
              <a:stCxn id="16" idx="6"/>
            </p:cNvCxnSpPr>
            <p:nvPr/>
          </p:nvCxnSpPr>
          <p:spPr>
            <a:xfrm>
              <a:off x="895220" y="2753789"/>
              <a:ext cx="575771" cy="9696"/>
            </a:xfrm>
            <a:prstGeom prst="line">
              <a:avLst/>
            </a:prstGeom>
            <a:noFill/>
            <a:ln w="22225" algn="ctr">
              <a:solidFill>
                <a:schemeClr val="tx1">
                  <a:lumMod val="50000"/>
                  <a:lumOff val="50000"/>
                </a:schemeClr>
              </a:solidFill>
              <a:prstDash val="sysDot"/>
              <a:miter lim="800000"/>
              <a:headEnd/>
              <a:tailEnd/>
            </a:ln>
          </p:spPr>
        </p:cxnSp>
        <p:sp>
          <p:nvSpPr>
            <p:cNvPr id="16" name="Oval 15">
              <a:extLst>
                <a:ext uri="{FF2B5EF4-FFF2-40B4-BE49-F238E27FC236}">
                  <a16:creationId xmlns:a16="http://schemas.microsoft.com/office/drawing/2014/main" id="{8D2EBFF9-81B2-33F7-E2D7-F6BEAFA4BF69}"/>
                </a:ext>
              </a:extLst>
            </p:cNvPr>
            <p:cNvSpPr/>
            <p:nvPr/>
          </p:nvSpPr>
          <p:spPr bwMode="gray">
            <a:xfrm>
              <a:off x="768013" y="2689968"/>
              <a:ext cx="127207" cy="127641"/>
            </a:xfrm>
            <a:prstGeom prst="ellipse">
              <a:avLst/>
            </a:prstGeom>
            <a:solidFill>
              <a:schemeClr val="bg1"/>
            </a:solidFill>
            <a:ln w="34925" algn="ctr">
              <a:solidFill>
                <a:srgbClr val="046A38"/>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j-lt"/>
                <a:ea typeface="+mn-ea"/>
                <a:cs typeface="+mn-cs"/>
              </a:endParaRPr>
            </a:p>
          </p:txBody>
        </p:sp>
        <p:sp>
          <p:nvSpPr>
            <p:cNvPr id="33" name="Oval 32">
              <a:extLst>
                <a:ext uri="{FF2B5EF4-FFF2-40B4-BE49-F238E27FC236}">
                  <a16:creationId xmlns:a16="http://schemas.microsoft.com/office/drawing/2014/main" id="{0630F51B-8587-645E-9937-E7BACFDD2680}"/>
                </a:ext>
              </a:extLst>
            </p:cNvPr>
            <p:cNvSpPr/>
            <p:nvPr/>
          </p:nvSpPr>
          <p:spPr bwMode="gray">
            <a:xfrm>
              <a:off x="1380316" y="2478356"/>
              <a:ext cx="543671" cy="545527"/>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B5C54524-4B13-963C-97F2-E8B1FE26FE47}"/>
                </a:ext>
              </a:extLst>
            </p:cNvPr>
            <p:cNvSpPr/>
            <p:nvPr/>
          </p:nvSpPr>
          <p:spPr>
            <a:xfrm>
              <a:off x="2045236" y="2402110"/>
              <a:ext cx="9378751" cy="3170099"/>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should consider </a:t>
              </a:r>
              <a:r>
                <a:rPr lang="en-US" sz="2000" b="1" dirty="0">
                  <a:effectLst/>
                  <a:latin typeface="+mj-lt"/>
                  <a:ea typeface="Calibri" panose="020F0502020204030204" pitchFamily="34" charset="0"/>
                  <a:cs typeface="Arial" panose="020B0604020202020204" pitchFamily="34" charset="0"/>
                </a:rPr>
                <a:t>partnering with an organization that takes on the role of an aggregator, convenor, or facilitator</a:t>
              </a:r>
              <a:r>
                <a:rPr lang="en-US" sz="2000" dirty="0">
                  <a:effectLst/>
                  <a:latin typeface="+mj-lt"/>
                  <a:ea typeface="Calibri" panose="020F0502020204030204" pitchFamily="34" charset="0"/>
                  <a:cs typeface="Arial" panose="020B0604020202020204" pitchFamily="34" charset="0"/>
                </a:rPr>
                <a:t> for a network of CBOs that authentically represents the diverse communities the CBOs serve. </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should </a:t>
              </a:r>
              <a:r>
                <a:rPr lang="en-US" sz="2000" b="1" dirty="0">
                  <a:effectLst/>
                  <a:latin typeface="+mj-lt"/>
                  <a:ea typeface="Calibri" panose="020F0502020204030204" pitchFamily="34" charset="0"/>
                  <a:cs typeface="Arial" panose="020B0604020202020204" pitchFamily="34" charset="0"/>
                </a:rPr>
                <a:t>involve and compensate </a:t>
              </a:r>
              <a:r>
                <a:rPr lang="en-US" sz="2000" dirty="0">
                  <a:effectLst/>
                  <a:latin typeface="+mj-lt"/>
                  <a:ea typeface="Calibri" panose="020F0502020204030204" pitchFamily="34" charset="0"/>
                  <a:cs typeface="Arial" panose="020B0604020202020204" pitchFamily="34" charset="0"/>
                </a:rPr>
                <a:t>CBOs, convening organizations, consumer advocates, and community members in the co-design and implementation of APMs.</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should gain buy-in from CBO conveners (including hubs), by </a:t>
              </a:r>
              <a:r>
                <a:rPr lang="en-US" sz="2000" b="1" dirty="0">
                  <a:effectLst/>
                  <a:latin typeface="+mj-lt"/>
                  <a:ea typeface="Calibri" panose="020F0502020204030204" pitchFamily="34" charset="0"/>
                  <a:cs typeface="Arial" panose="020B0604020202020204" pitchFamily="34" charset="0"/>
                </a:rPr>
                <a:t>collaborating with them on community events that increase visibility and brand recognition.</a:t>
              </a:r>
            </a:p>
          </p:txBody>
        </p:sp>
        <p:sp>
          <p:nvSpPr>
            <p:cNvPr id="6" name="Arc 5">
              <a:extLst>
                <a:ext uri="{FF2B5EF4-FFF2-40B4-BE49-F238E27FC236}">
                  <a16:creationId xmlns:a16="http://schemas.microsoft.com/office/drawing/2014/main" id="{AD85FA14-838C-336C-8007-74BE80DA1FFC}"/>
                </a:ext>
              </a:extLst>
            </p:cNvPr>
            <p:cNvSpPr/>
            <p:nvPr/>
          </p:nvSpPr>
          <p:spPr>
            <a:xfrm>
              <a:off x="-1771340" y="2455164"/>
              <a:ext cx="3353132" cy="3503053"/>
            </a:xfrm>
            <a:prstGeom prst="arc">
              <a:avLst>
                <a:gd name="adj1" fmla="val 16326464"/>
                <a:gd name="adj2" fmla="val 5526807"/>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3" name="Freeform 337">
              <a:extLst>
                <a:ext uri="{FF2B5EF4-FFF2-40B4-BE49-F238E27FC236}">
                  <a16:creationId xmlns:a16="http://schemas.microsoft.com/office/drawing/2014/main" id="{5C9E54CF-9F79-1ECC-9FFA-AAEB995C3F76}"/>
                </a:ext>
              </a:extLst>
            </p:cNvPr>
            <p:cNvSpPr>
              <a:spLocks noChangeAspect="1" noEditPoints="1"/>
            </p:cNvSpPr>
            <p:nvPr/>
          </p:nvSpPr>
          <p:spPr bwMode="auto">
            <a:xfrm>
              <a:off x="1410549" y="2512184"/>
              <a:ext cx="483207" cy="48320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j-lt"/>
                <a:ea typeface="+mn-ea"/>
                <a:cs typeface="+mn-cs"/>
              </a:endParaRPr>
            </a:p>
          </p:txBody>
        </p:sp>
      </p:grpSp>
    </p:spTree>
    <p:extLst>
      <p:ext uri="{BB962C8B-B14F-4D97-AF65-F5344CB8AC3E}">
        <p14:creationId xmlns:p14="http://schemas.microsoft.com/office/powerpoint/2010/main" val="220817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a:xfrm>
            <a:off x="527622" y="249436"/>
            <a:ext cx="11136756" cy="1325563"/>
          </a:xfrm>
        </p:spPr>
        <p:txBody>
          <a:bodyPr>
            <a:normAutofit/>
          </a:bodyPr>
          <a:lstStyle/>
          <a:p>
            <a:r>
              <a:rPr lang="en-US" sz="2800" b="0" spc="0" dirty="0">
                <a:solidFill>
                  <a:prstClr val="black"/>
                </a:solidFill>
                <a:latin typeface="+mj-lt"/>
                <a:ea typeface="+mn-ea"/>
                <a:cs typeface="+mn-cs"/>
              </a:rPr>
              <a:t>Building CBO Capacity and Infrastructure through Multi-Sector Partnership</a:t>
            </a:r>
            <a:br>
              <a:rPr lang="en-US" sz="2800" b="1" dirty="0">
                <a:effectLst/>
                <a:latin typeface="Calibri" panose="020F0502020204030204" pitchFamily="34" charset="0"/>
                <a:ea typeface="Calibri" panose="020F0502020204030204" pitchFamily="34" charset="0"/>
                <a:cs typeface="Arial" panose="020B0604020202020204" pitchFamily="34" charset="0"/>
              </a:rPr>
            </a:br>
            <a:endParaRPr lang="en-US" sz="2800" b="0" dirty="0">
              <a:latin typeface="+mj-lt"/>
            </a:endParaRP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a:xfrm>
            <a:off x="11445759" y="694812"/>
            <a:ext cx="437237" cy="4348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smtClean="0">
                <a:ln>
                  <a:noFill/>
                </a:ln>
                <a:solidFill>
                  <a:srgbClr val="113E67"/>
                </a:solidFill>
                <a:effectLst/>
                <a:uLnTx/>
                <a:uFillTx/>
                <a:latin typeface="La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113E67"/>
              </a:solidFill>
              <a:effectLst/>
              <a:uLnTx/>
              <a:uFillTx/>
              <a:latin typeface="Lato"/>
              <a:ea typeface="+mn-ea"/>
              <a:cs typeface="+mn-cs"/>
            </a:endParaRPr>
          </a:p>
        </p:txBody>
      </p:sp>
      <p:grpSp>
        <p:nvGrpSpPr>
          <p:cNvPr id="55" name="Group 54">
            <a:extLst>
              <a:ext uri="{FF2B5EF4-FFF2-40B4-BE49-F238E27FC236}">
                <a16:creationId xmlns:a16="http://schemas.microsoft.com/office/drawing/2014/main" id="{F485EE80-CCC4-98C4-485F-956CDF76D325}"/>
              </a:ext>
            </a:extLst>
          </p:cNvPr>
          <p:cNvGrpSpPr/>
          <p:nvPr/>
        </p:nvGrpSpPr>
        <p:grpSpPr>
          <a:xfrm>
            <a:off x="-1771340" y="1804861"/>
            <a:ext cx="13202498" cy="3908762"/>
            <a:chOff x="-1771340" y="2392695"/>
            <a:chExt cx="13202498" cy="3908762"/>
          </a:xfrm>
        </p:grpSpPr>
        <p:sp>
          <p:nvSpPr>
            <p:cNvPr id="10" name="Rectangle 9">
              <a:extLst>
                <a:ext uri="{FF2B5EF4-FFF2-40B4-BE49-F238E27FC236}">
                  <a16:creationId xmlns:a16="http://schemas.microsoft.com/office/drawing/2014/main" id="{84360118-45BB-82D0-439A-234B206A94BD}"/>
                </a:ext>
              </a:extLst>
            </p:cNvPr>
            <p:cNvSpPr/>
            <p:nvPr/>
          </p:nvSpPr>
          <p:spPr>
            <a:xfrm>
              <a:off x="15342" y="3851409"/>
              <a:ext cx="2106985" cy="62324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Lato Light"/>
                  <a:ea typeface="+mn-ea"/>
                  <a:cs typeface="+mn-cs"/>
                </a:rPr>
                <a:t>Theme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Lato Light"/>
                <a:ea typeface="+mn-ea"/>
                <a:cs typeface="+mn-cs"/>
              </a:endParaRPr>
            </a:p>
          </p:txBody>
        </p:sp>
        <p:sp>
          <p:nvSpPr>
            <p:cNvPr id="13" name="Oval 12">
              <a:extLst>
                <a:ext uri="{FF2B5EF4-FFF2-40B4-BE49-F238E27FC236}">
                  <a16:creationId xmlns:a16="http://schemas.microsoft.com/office/drawing/2014/main" id="{A8F11500-000B-9A2C-E614-8F0DF376A912}"/>
                </a:ext>
              </a:extLst>
            </p:cNvPr>
            <p:cNvSpPr/>
            <p:nvPr/>
          </p:nvSpPr>
          <p:spPr bwMode="gray">
            <a:xfrm>
              <a:off x="760843" y="2680553"/>
              <a:ext cx="127207" cy="127641"/>
            </a:xfrm>
            <a:prstGeom prst="ellipse">
              <a:avLst/>
            </a:prstGeom>
            <a:solidFill>
              <a:schemeClr val="bg1"/>
            </a:solidFill>
            <a:ln w="34925" algn="ctr">
              <a:solidFill>
                <a:srgbClr val="004F59"/>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19" name="Straight Connector 18">
              <a:extLst>
                <a:ext uri="{FF2B5EF4-FFF2-40B4-BE49-F238E27FC236}">
                  <a16:creationId xmlns:a16="http://schemas.microsoft.com/office/drawing/2014/main" id="{9D0BEEBE-8A2D-502B-DE42-F51158D3ACBA}"/>
                </a:ext>
              </a:extLst>
            </p:cNvPr>
            <p:cNvCxnSpPr>
              <a:cxnSpLocks/>
            </p:cNvCxnSpPr>
            <p:nvPr/>
          </p:nvCxnSpPr>
          <p:spPr>
            <a:xfrm>
              <a:off x="900638" y="2774641"/>
              <a:ext cx="473122" cy="0"/>
            </a:xfrm>
            <a:prstGeom prst="line">
              <a:avLst/>
            </a:prstGeom>
            <a:noFill/>
            <a:ln w="22225" algn="ctr">
              <a:solidFill>
                <a:schemeClr val="tx1">
                  <a:lumMod val="50000"/>
                  <a:lumOff val="50000"/>
                </a:schemeClr>
              </a:solidFill>
              <a:prstDash val="sysDot"/>
              <a:miter lim="800000"/>
              <a:headEnd/>
              <a:tailEnd/>
            </a:ln>
          </p:spPr>
        </p:cxnSp>
        <p:grpSp>
          <p:nvGrpSpPr>
            <p:cNvPr id="20" name="Group 19">
              <a:extLst>
                <a:ext uri="{FF2B5EF4-FFF2-40B4-BE49-F238E27FC236}">
                  <a16:creationId xmlns:a16="http://schemas.microsoft.com/office/drawing/2014/main" id="{FAA69856-9F4A-495D-6C3D-E8352F1C23D4}"/>
                </a:ext>
              </a:extLst>
            </p:cNvPr>
            <p:cNvGrpSpPr/>
            <p:nvPr/>
          </p:nvGrpSpPr>
          <p:grpSpPr>
            <a:xfrm>
              <a:off x="1444038" y="2392695"/>
              <a:ext cx="9987120" cy="3908762"/>
              <a:chOff x="3263906" y="427072"/>
              <a:chExt cx="14509913" cy="5659580"/>
            </a:xfrm>
          </p:grpSpPr>
          <p:sp>
            <p:nvSpPr>
              <p:cNvPr id="31" name="Oval 30">
                <a:extLst>
                  <a:ext uri="{FF2B5EF4-FFF2-40B4-BE49-F238E27FC236}">
                    <a16:creationId xmlns:a16="http://schemas.microsoft.com/office/drawing/2014/main" id="{DD740188-329E-748D-BD92-6291F4713AD8}"/>
                  </a:ext>
                </a:extLst>
              </p:cNvPr>
              <p:cNvSpPr/>
              <p:nvPr/>
            </p:nvSpPr>
            <p:spPr bwMode="gray">
              <a:xfrm>
                <a:off x="3263906" y="529488"/>
                <a:ext cx="787161" cy="787162"/>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9" name="Rectangle 28">
                <a:extLst>
                  <a:ext uri="{FF2B5EF4-FFF2-40B4-BE49-F238E27FC236}">
                    <a16:creationId xmlns:a16="http://schemas.microsoft.com/office/drawing/2014/main" id="{ABB138D9-1358-7354-D15A-106BF44F23B3}"/>
                  </a:ext>
                </a:extLst>
              </p:cNvPr>
              <p:cNvSpPr/>
              <p:nvPr/>
            </p:nvSpPr>
            <p:spPr>
              <a:xfrm>
                <a:off x="4351551" y="427072"/>
                <a:ext cx="13422268" cy="5659580"/>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Calibri" panose="020F0502020204030204" pitchFamily="34" charset="0"/>
                  </a:rPr>
                  <a:t>Health care entities should offer </a:t>
                </a:r>
                <a:r>
                  <a:rPr lang="en-US" sz="2000" b="1" dirty="0">
                    <a:effectLst/>
                    <a:latin typeface="+mj-lt"/>
                    <a:ea typeface="Calibri" panose="020F0502020204030204" pitchFamily="34" charset="0"/>
                    <a:cs typeface="Calibri" panose="020F0502020204030204" pitchFamily="34" charset="0"/>
                  </a:rPr>
                  <a:t>technical assistance (TA) and resources for CBOs to develop the infrastructure </a:t>
                </a:r>
                <a:r>
                  <a:rPr lang="en-US" sz="2000" dirty="0">
                    <a:effectLst/>
                    <a:latin typeface="+mj-lt"/>
                    <a:ea typeface="Calibri" panose="020F0502020204030204" pitchFamily="34" charset="0"/>
                    <a:cs typeface="Calibri" panose="020F0502020204030204" pitchFamily="34" charset="0"/>
                  </a:rPr>
                  <a:t>needed to participate in APMs. Hubs, conveners, and larger CBOs play a critical role in providing TA and resources for CBOs and can offer these services at different levels depending on the existing capabilities of an individual CBO.</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Calibri" panose="020F0502020204030204" pitchFamily="34" charset="0"/>
                  </a:rPr>
                  <a:t>Health care entities should provide CBOs and conveners with </a:t>
                </a:r>
                <a:r>
                  <a:rPr lang="en-US" sz="2000" b="1" dirty="0">
                    <a:effectLst/>
                    <a:latin typeface="+mj-lt"/>
                    <a:ea typeface="Calibri" panose="020F0502020204030204" pitchFamily="34" charset="0"/>
                    <a:cs typeface="Calibri" panose="020F0502020204030204" pitchFamily="34" charset="0"/>
                  </a:rPr>
                  <a:t>technology and access to relevant data (including social needs data), </a:t>
                </a:r>
                <a:r>
                  <a:rPr lang="en-US" sz="2000" dirty="0">
                    <a:effectLst/>
                    <a:latin typeface="+mj-lt"/>
                    <a:ea typeface="Calibri" panose="020F0502020204030204" pitchFamily="34" charset="0"/>
                    <a:cs typeface="Calibri" panose="020F0502020204030204" pitchFamily="34" charset="0"/>
                  </a:rPr>
                  <a:t>and support CBOs in utilizing data effectively for baseline and longitudinal performance measures. </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Calibri" panose="020F0502020204030204" pitchFamily="34" charset="0"/>
                  </a:rPr>
                  <a:t>Health care entities should provide </a:t>
                </a:r>
                <a:r>
                  <a:rPr lang="en-US" sz="2000" b="1" dirty="0">
                    <a:effectLst/>
                    <a:latin typeface="+mj-lt"/>
                    <a:ea typeface="Calibri" panose="020F0502020204030204" pitchFamily="34" charset="0"/>
                    <a:cs typeface="Calibri" panose="020F0502020204030204" pitchFamily="34" charset="0"/>
                  </a:rPr>
                  <a:t>upfront funding </a:t>
                </a:r>
                <a:r>
                  <a:rPr lang="en-US" sz="2000" dirty="0">
                    <a:effectLst/>
                    <a:latin typeface="+mj-lt"/>
                    <a:ea typeface="Calibri" panose="020F0502020204030204" pitchFamily="34" charset="0"/>
                    <a:cs typeface="Calibri" panose="020F0502020204030204" pitchFamily="34" charset="0"/>
                  </a:rPr>
                  <a:t>to support technical assistance and resources.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6" name="Arc 5">
              <a:extLst>
                <a:ext uri="{FF2B5EF4-FFF2-40B4-BE49-F238E27FC236}">
                  <a16:creationId xmlns:a16="http://schemas.microsoft.com/office/drawing/2014/main" id="{AD85FA14-838C-336C-8007-74BE80DA1FFC}"/>
                </a:ext>
              </a:extLst>
            </p:cNvPr>
            <p:cNvSpPr/>
            <p:nvPr/>
          </p:nvSpPr>
          <p:spPr>
            <a:xfrm>
              <a:off x="-1771340" y="2455164"/>
              <a:ext cx="3353132" cy="3503053"/>
            </a:xfrm>
            <a:prstGeom prst="arc">
              <a:avLst>
                <a:gd name="adj1" fmla="val 16326464"/>
                <a:gd name="adj2" fmla="val 5526807"/>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54" name="Freeform 333">
              <a:extLst>
                <a:ext uri="{FF2B5EF4-FFF2-40B4-BE49-F238E27FC236}">
                  <a16:creationId xmlns:a16="http://schemas.microsoft.com/office/drawing/2014/main" id="{9A0567A8-B24C-4005-80CD-0FF49381F5AE}"/>
                </a:ext>
              </a:extLst>
            </p:cNvPr>
            <p:cNvSpPr>
              <a:spLocks noEditPoints="1"/>
            </p:cNvSpPr>
            <p:nvPr/>
          </p:nvSpPr>
          <p:spPr bwMode="auto">
            <a:xfrm>
              <a:off x="1481533" y="2510968"/>
              <a:ext cx="466810" cy="46681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210145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ACC-D4ED-4711-6198-34106FC00860}"/>
              </a:ext>
            </a:extLst>
          </p:cNvPr>
          <p:cNvSpPr>
            <a:spLocks noGrp="1"/>
          </p:cNvSpPr>
          <p:nvPr>
            <p:ph type="title"/>
          </p:nvPr>
        </p:nvSpPr>
        <p:spPr>
          <a:xfrm>
            <a:off x="527622" y="299655"/>
            <a:ext cx="11136756" cy="1325563"/>
          </a:xfrm>
        </p:spPr>
        <p:txBody>
          <a:bodyPr>
            <a:normAutofit/>
          </a:bodyPr>
          <a:lstStyle/>
          <a:p>
            <a:r>
              <a:rPr lang="en-US" sz="2800" b="0" spc="0" dirty="0">
                <a:solidFill>
                  <a:prstClr val="black"/>
                </a:solidFill>
                <a:latin typeface="+mj-lt"/>
                <a:ea typeface="+mn-ea"/>
                <a:cs typeface="+mn-cs"/>
              </a:rPr>
              <a:t>Funding and Financing to Support Cross-Sectoral Collaboration to Address Social Needs</a:t>
            </a:r>
            <a:br>
              <a:rPr kumimoji="0" lang="en-US" sz="1100" b="1" u="none" strike="noStrike" kern="1200" cap="none" spc="0" normalizeH="0" baseline="0" noProof="0" dirty="0">
                <a:ln>
                  <a:noFill/>
                </a:ln>
                <a:solidFill>
                  <a:prstClr val="black"/>
                </a:solidFill>
                <a:uLnTx/>
                <a:uFillTx/>
                <a:latin typeface="Calibri" panose="020F0502020204030204" pitchFamily="34" charset="0"/>
                <a:cs typeface="Arial" panose="020B0604020202020204" pitchFamily="34" charset="0"/>
              </a:rPr>
            </a:br>
            <a:endParaRPr lang="en-US" sz="2800" b="0" dirty="0">
              <a:latin typeface="+mj-lt"/>
            </a:endParaRPr>
          </a:p>
        </p:txBody>
      </p:sp>
      <p:sp>
        <p:nvSpPr>
          <p:cNvPr id="4" name="Slide Number Placeholder 3">
            <a:extLst>
              <a:ext uri="{FF2B5EF4-FFF2-40B4-BE49-F238E27FC236}">
                <a16:creationId xmlns:a16="http://schemas.microsoft.com/office/drawing/2014/main" id="{84FF83FC-CC96-F32A-B0A6-E1DE7B401C7D}"/>
              </a:ext>
            </a:extLst>
          </p:cNvPr>
          <p:cNvSpPr>
            <a:spLocks noGrp="1"/>
          </p:cNvSpPr>
          <p:nvPr>
            <p:ph type="sldNum" sz="quarter" idx="12"/>
          </p:nvPr>
        </p:nvSpPr>
        <p:spPr>
          <a:xfrm>
            <a:off x="11504554" y="731519"/>
            <a:ext cx="437237" cy="4348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smtClean="0">
                <a:ln>
                  <a:noFill/>
                </a:ln>
                <a:solidFill>
                  <a:srgbClr val="113E67"/>
                </a:solidFill>
                <a:effectLst/>
                <a:uLnTx/>
                <a:uFillTx/>
                <a:latin typeface="La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113E67"/>
              </a:solidFill>
              <a:effectLst/>
              <a:uLnTx/>
              <a:uFillTx/>
              <a:latin typeface="Lato"/>
              <a:ea typeface="+mn-ea"/>
              <a:cs typeface="+mn-cs"/>
            </a:endParaRPr>
          </a:p>
        </p:txBody>
      </p:sp>
      <p:grpSp>
        <p:nvGrpSpPr>
          <p:cNvPr id="55" name="Group 54">
            <a:extLst>
              <a:ext uri="{FF2B5EF4-FFF2-40B4-BE49-F238E27FC236}">
                <a16:creationId xmlns:a16="http://schemas.microsoft.com/office/drawing/2014/main" id="{F485EE80-CCC4-98C4-485F-956CDF76D325}"/>
              </a:ext>
            </a:extLst>
          </p:cNvPr>
          <p:cNvGrpSpPr/>
          <p:nvPr/>
        </p:nvGrpSpPr>
        <p:grpSpPr>
          <a:xfrm>
            <a:off x="-1771340" y="1786319"/>
            <a:ext cx="13713131" cy="4924425"/>
            <a:chOff x="-1771340" y="2374154"/>
            <a:chExt cx="13713131" cy="4924425"/>
          </a:xfrm>
        </p:grpSpPr>
        <p:sp>
          <p:nvSpPr>
            <p:cNvPr id="10" name="Rectangle 9">
              <a:extLst>
                <a:ext uri="{FF2B5EF4-FFF2-40B4-BE49-F238E27FC236}">
                  <a16:creationId xmlns:a16="http://schemas.microsoft.com/office/drawing/2014/main" id="{84360118-45BB-82D0-439A-234B206A94BD}"/>
                </a:ext>
              </a:extLst>
            </p:cNvPr>
            <p:cNvSpPr/>
            <p:nvPr/>
          </p:nvSpPr>
          <p:spPr>
            <a:xfrm>
              <a:off x="15342" y="3851409"/>
              <a:ext cx="2106985" cy="62324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b="1" dirty="0">
                  <a:solidFill>
                    <a:srgbClr val="000000"/>
                  </a:solidFill>
                  <a:latin typeface="Lato Light"/>
                </a:rPr>
                <a:t>Theme 4</a:t>
              </a:r>
              <a:endParaRPr kumimoji="0" lang="en-US" sz="2100" b="1"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Lato Light"/>
                <a:ea typeface="+mn-ea"/>
                <a:cs typeface="+mn-cs"/>
              </a:endParaRPr>
            </a:p>
          </p:txBody>
        </p:sp>
        <p:sp>
          <p:nvSpPr>
            <p:cNvPr id="13" name="Oval 12">
              <a:extLst>
                <a:ext uri="{FF2B5EF4-FFF2-40B4-BE49-F238E27FC236}">
                  <a16:creationId xmlns:a16="http://schemas.microsoft.com/office/drawing/2014/main" id="{A8F11500-000B-9A2C-E614-8F0DF376A912}"/>
                </a:ext>
              </a:extLst>
            </p:cNvPr>
            <p:cNvSpPr/>
            <p:nvPr/>
          </p:nvSpPr>
          <p:spPr bwMode="gray">
            <a:xfrm>
              <a:off x="760843" y="2680553"/>
              <a:ext cx="127207" cy="127641"/>
            </a:xfrm>
            <a:prstGeom prst="ellipse">
              <a:avLst/>
            </a:prstGeom>
            <a:solidFill>
              <a:schemeClr val="bg1"/>
            </a:solidFill>
            <a:ln w="34925" algn="ctr">
              <a:solidFill>
                <a:srgbClr val="004F59"/>
              </a:solidFill>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21" name="Straight Connector 20">
              <a:extLst>
                <a:ext uri="{FF2B5EF4-FFF2-40B4-BE49-F238E27FC236}">
                  <a16:creationId xmlns:a16="http://schemas.microsoft.com/office/drawing/2014/main" id="{E05B4920-75F0-C6FE-012D-7CC1EA479EC4}"/>
                </a:ext>
              </a:extLst>
            </p:cNvPr>
            <p:cNvCxnSpPr/>
            <p:nvPr/>
          </p:nvCxnSpPr>
          <p:spPr>
            <a:xfrm>
              <a:off x="900638" y="2733561"/>
              <a:ext cx="859532" cy="0"/>
            </a:xfrm>
            <a:prstGeom prst="line">
              <a:avLst/>
            </a:prstGeom>
            <a:noFill/>
            <a:ln w="22225" algn="ctr">
              <a:solidFill>
                <a:schemeClr val="tx1">
                  <a:lumMod val="50000"/>
                  <a:lumOff val="50000"/>
                </a:schemeClr>
              </a:solidFill>
              <a:prstDash val="sysDot"/>
              <a:miter lim="800000"/>
              <a:headEnd/>
              <a:tailEnd/>
            </a:ln>
          </p:spPr>
        </p:cxnSp>
        <p:grpSp>
          <p:nvGrpSpPr>
            <p:cNvPr id="23" name="Group 22">
              <a:extLst>
                <a:ext uri="{FF2B5EF4-FFF2-40B4-BE49-F238E27FC236}">
                  <a16:creationId xmlns:a16="http://schemas.microsoft.com/office/drawing/2014/main" id="{4F6BE8BE-C054-CBE7-7303-D1CE7045706E}"/>
                </a:ext>
              </a:extLst>
            </p:cNvPr>
            <p:cNvGrpSpPr/>
            <p:nvPr/>
          </p:nvGrpSpPr>
          <p:grpSpPr>
            <a:xfrm>
              <a:off x="1713406" y="2374154"/>
              <a:ext cx="10228385" cy="4924425"/>
              <a:chOff x="3655262" y="834614"/>
              <a:chExt cx="14860463" cy="7130198"/>
            </a:xfrm>
          </p:grpSpPr>
          <p:sp>
            <p:nvSpPr>
              <p:cNvPr id="26" name="Oval 25">
                <a:extLst>
                  <a:ext uri="{FF2B5EF4-FFF2-40B4-BE49-F238E27FC236}">
                    <a16:creationId xmlns:a16="http://schemas.microsoft.com/office/drawing/2014/main" id="{54300652-40E2-112C-535A-ED4C200D1C22}"/>
                  </a:ext>
                </a:extLst>
              </p:cNvPr>
              <p:cNvSpPr/>
              <p:nvPr/>
            </p:nvSpPr>
            <p:spPr bwMode="gray">
              <a:xfrm>
                <a:off x="3655262" y="976132"/>
                <a:ext cx="789051" cy="789052"/>
              </a:xfrm>
              <a:prstGeom prst="ellipse">
                <a:avLst/>
              </a:prstGeom>
              <a:noFill/>
              <a:ln w="22225" algn="ctr">
                <a:solidFill>
                  <a:schemeClr val="tx1">
                    <a:lumMod val="50000"/>
                    <a:lumOff val="50000"/>
                  </a:schemeClr>
                </a:solidFill>
                <a:prstDash val="sysDot"/>
                <a:miter lim="800000"/>
                <a:headEnd/>
                <a:tailEnd/>
              </a:ln>
            </p:spPr>
            <p:txBody>
              <a:bodyPr wrap="square" lIns="66675" tIns="66675" rIns="66675" bIns="66675" rtlCol="0" anchor="ctr"/>
              <a:lstStyle/>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5" name="Rectangle 24">
                <a:extLst>
                  <a:ext uri="{FF2B5EF4-FFF2-40B4-BE49-F238E27FC236}">
                    <a16:creationId xmlns:a16="http://schemas.microsoft.com/office/drawing/2014/main" id="{B0D5C9EE-7635-093B-14CF-EB7B753A63BF}"/>
                  </a:ext>
                </a:extLst>
              </p:cNvPr>
              <p:cNvSpPr/>
              <p:nvPr/>
            </p:nvSpPr>
            <p:spPr>
              <a:xfrm>
                <a:off x="4530398" y="834614"/>
                <a:ext cx="13985327" cy="7130198"/>
              </a:xfrm>
              <a:prstGeom prst="rect">
                <a:avLst/>
              </a:prstGeom>
            </p:spPr>
            <p:txBody>
              <a:bodyPr wrap="square">
                <a:spAutoFit/>
              </a:bodyPr>
              <a:lstStyle/>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Payers and health plans should advocate for and help organize CBOs, CBO conveners, consumer advocates, and community members to </a:t>
                </a:r>
                <a:r>
                  <a:rPr lang="en-US" sz="2000" b="1" dirty="0">
                    <a:effectLst/>
                    <a:latin typeface="+mj-lt"/>
                    <a:ea typeface="Calibri" panose="020F0502020204030204" pitchFamily="34" charset="0"/>
                    <a:cs typeface="Arial" panose="020B0604020202020204" pitchFamily="34" charset="0"/>
                  </a:rPr>
                  <a:t>influence state Medicaid waiver development </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should provide </a:t>
                </a:r>
                <a:r>
                  <a:rPr lang="en-US" sz="2000" b="1" dirty="0">
                    <a:effectLst/>
                    <a:latin typeface="+mj-lt"/>
                    <a:ea typeface="Calibri" panose="020F0502020204030204" pitchFamily="34" charset="0"/>
                    <a:cs typeface="Arial" panose="020B0604020202020204" pitchFamily="34" charset="0"/>
                  </a:rPr>
                  <a:t>pre-funding support or infrastructure grants</a:t>
                </a:r>
                <a:r>
                  <a:rPr lang="en-US" sz="2000" dirty="0">
                    <a:effectLst/>
                    <a:latin typeface="+mj-lt"/>
                    <a:ea typeface="Calibri" panose="020F0502020204030204" pitchFamily="34" charset="0"/>
                    <a:cs typeface="Arial" panose="020B0604020202020204" pitchFamily="34" charset="0"/>
                  </a:rPr>
                  <a:t> to help CBOs meet the necessary startup and operational needs to partner with the health system on providing social needs services</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Payers and health plans should </a:t>
                </a:r>
                <a:r>
                  <a:rPr lang="en-US" sz="2000" b="1" dirty="0">
                    <a:effectLst/>
                    <a:latin typeface="+mj-lt"/>
                    <a:ea typeface="Calibri" panose="020F0502020204030204" pitchFamily="34" charset="0"/>
                    <a:cs typeface="Arial" panose="020B0604020202020204" pitchFamily="34" charset="0"/>
                  </a:rPr>
                  <a:t>incorporate feedback from local health care purchasers and CBOs </a:t>
                </a:r>
                <a:r>
                  <a:rPr lang="en-US" sz="2000" dirty="0">
                    <a:effectLst/>
                    <a:latin typeface="+mj-lt"/>
                    <a:ea typeface="Calibri" panose="020F0502020204030204" pitchFamily="34" charset="0"/>
                    <a:cs typeface="Arial" panose="020B0604020202020204" pitchFamily="34" charset="0"/>
                  </a:rPr>
                  <a:t>when developing plans for how to price and define CBO and CBO convener services in their state within existing in-lieu-of service (ILOS) authority.</a:t>
                </a:r>
              </a:p>
              <a:p>
                <a:pPr marL="342900" marR="0" lvl="0" indent="-342900">
                  <a:spcBef>
                    <a:spcPts val="0"/>
                  </a:spcBef>
                  <a:spcAft>
                    <a:spcPts val="1200"/>
                  </a:spcAft>
                  <a:buFont typeface="Wingdings" panose="05000000000000000000" pitchFamily="2" charset="2"/>
                  <a:buChar char=""/>
                </a:pPr>
                <a:r>
                  <a:rPr lang="en-US" sz="2000" dirty="0">
                    <a:effectLst/>
                    <a:latin typeface="+mj-lt"/>
                    <a:ea typeface="Calibri" panose="020F0502020204030204" pitchFamily="34" charset="0"/>
                    <a:cs typeface="Arial" panose="020B0604020202020204" pitchFamily="34" charset="0"/>
                  </a:rPr>
                  <a:t>Health care entities involved in value-based programs should require portions of </a:t>
                </a:r>
                <a:r>
                  <a:rPr lang="en-US" sz="2000" b="1" dirty="0">
                    <a:effectLst/>
                    <a:latin typeface="+mj-lt"/>
                    <a:ea typeface="Calibri" panose="020F0502020204030204" pitchFamily="34" charset="0"/>
                    <a:cs typeface="Arial" panose="020B0604020202020204" pitchFamily="34" charset="0"/>
                  </a:rPr>
                  <a:t>bonuses, budgets, or budget surpluses </a:t>
                </a:r>
                <a:r>
                  <a:rPr lang="en-US" sz="2000" dirty="0">
                    <a:effectLst/>
                    <a:latin typeface="+mj-lt"/>
                    <a:ea typeface="Calibri" panose="020F0502020204030204" pitchFamily="34" charset="0"/>
                    <a:cs typeface="Arial" panose="020B0604020202020204" pitchFamily="34" charset="0"/>
                  </a:rPr>
                  <a:t>be spent on social needs services or equity, in collaboration with the community and CBOs.</a:t>
                </a:r>
              </a:p>
              <a:p>
                <a:pPr marL="0" marR="0" lvl="0" indent="0" algn="l" defTabSz="6858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 </a:t>
                </a:r>
              </a:p>
            </p:txBody>
          </p:sp>
        </p:grpSp>
        <p:sp>
          <p:nvSpPr>
            <p:cNvPr id="6" name="Arc 5">
              <a:extLst>
                <a:ext uri="{FF2B5EF4-FFF2-40B4-BE49-F238E27FC236}">
                  <a16:creationId xmlns:a16="http://schemas.microsoft.com/office/drawing/2014/main" id="{AD85FA14-838C-336C-8007-74BE80DA1FFC}"/>
                </a:ext>
              </a:extLst>
            </p:cNvPr>
            <p:cNvSpPr/>
            <p:nvPr/>
          </p:nvSpPr>
          <p:spPr>
            <a:xfrm>
              <a:off x="-1771340" y="2455164"/>
              <a:ext cx="3353132" cy="3503053"/>
            </a:xfrm>
            <a:prstGeom prst="arc">
              <a:avLst>
                <a:gd name="adj1" fmla="val 16326464"/>
                <a:gd name="adj2" fmla="val 5526807"/>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Light"/>
                <a:ea typeface="+mn-ea"/>
                <a:cs typeface="+mn-cs"/>
              </a:endParaRPr>
            </a:p>
          </p:txBody>
        </p:sp>
      </p:grpSp>
      <p:grpSp>
        <p:nvGrpSpPr>
          <p:cNvPr id="5" name="Group 374">
            <a:extLst>
              <a:ext uri="{FF2B5EF4-FFF2-40B4-BE49-F238E27FC236}">
                <a16:creationId xmlns:a16="http://schemas.microsoft.com/office/drawing/2014/main" id="{FCDC79F8-B605-9664-A936-6A7D8CAE8A9B}"/>
              </a:ext>
            </a:extLst>
          </p:cNvPr>
          <p:cNvGrpSpPr>
            <a:grpSpLocks noChangeAspect="1"/>
          </p:cNvGrpSpPr>
          <p:nvPr/>
        </p:nvGrpSpPr>
        <p:grpSpPr bwMode="auto">
          <a:xfrm>
            <a:off x="1746918" y="1924063"/>
            <a:ext cx="467109" cy="467104"/>
            <a:chOff x="6996" y="1195"/>
            <a:chExt cx="340" cy="340"/>
          </a:xfrm>
          <a:solidFill>
            <a:schemeClr val="accent5"/>
          </a:solidFill>
        </p:grpSpPr>
        <p:sp>
          <p:nvSpPr>
            <p:cNvPr id="7" name="Freeform 375">
              <a:extLst>
                <a:ext uri="{FF2B5EF4-FFF2-40B4-BE49-F238E27FC236}">
                  <a16:creationId xmlns:a16="http://schemas.microsoft.com/office/drawing/2014/main" id="{BE314355-5A5E-51FE-3DED-F511A1A6ED81}"/>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76">
              <a:extLst>
                <a:ext uri="{FF2B5EF4-FFF2-40B4-BE49-F238E27FC236}">
                  <a16:creationId xmlns:a16="http://schemas.microsoft.com/office/drawing/2014/main" id="{4291AE72-1606-56AA-FCB6-CA374D590E60}"/>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77">
              <a:extLst>
                <a:ext uri="{FF2B5EF4-FFF2-40B4-BE49-F238E27FC236}">
                  <a16:creationId xmlns:a16="http://schemas.microsoft.com/office/drawing/2014/main" id="{A17675E6-3E00-3D62-6D4D-34C65A26C186}"/>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618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CCE-4511-4287-BE97-C98B804A557A}"/>
              </a:ext>
            </a:extLst>
          </p:cNvPr>
          <p:cNvSpPr>
            <a:spLocks noGrp="1"/>
          </p:cNvSpPr>
          <p:nvPr>
            <p:ph type="title"/>
          </p:nvPr>
        </p:nvSpPr>
        <p:spPr/>
        <p:txBody>
          <a:bodyPr>
            <a:normAutofit/>
          </a:bodyPr>
          <a:lstStyle/>
          <a:p>
            <a:r>
              <a:rPr lang="en-US" sz="4000" b="1" dirty="0">
                <a:cs typeface="Arial" panose="020B0604020202020204" pitchFamily="34" charset="0"/>
              </a:rPr>
              <a:t>Questions?</a:t>
            </a:r>
          </a:p>
        </p:txBody>
      </p:sp>
    </p:spTree>
    <p:extLst>
      <p:ext uri="{BB962C8B-B14F-4D97-AF65-F5344CB8AC3E}">
        <p14:creationId xmlns:p14="http://schemas.microsoft.com/office/powerpoint/2010/main" val="209517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0086-044A-41D7-A740-CC6595E9CA92}"/>
              </a:ext>
            </a:extLst>
          </p:cNvPr>
          <p:cNvSpPr>
            <a:spLocks noGrp="1"/>
          </p:cNvSpPr>
          <p:nvPr>
            <p:ph type="title"/>
          </p:nvPr>
        </p:nvSpPr>
        <p:spPr>
          <a:xfrm>
            <a:off x="838200" y="136525"/>
            <a:ext cx="10515600" cy="1280160"/>
          </a:xfrm>
        </p:spPr>
        <p:txBody>
          <a:bodyPr>
            <a:normAutofit/>
          </a:bodyPr>
          <a:lstStyle/>
          <a:p>
            <a:r>
              <a:rPr lang="en-US" sz="2800" b="0" dirty="0">
                <a:latin typeface="+mj-lt"/>
                <a:ea typeface="Lato" panose="020F0502020204030203" pitchFamily="34" charset="0"/>
                <a:cs typeface="Arial" panose="020B0604020202020204" pitchFamily="34" charset="0"/>
              </a:rPr>
              <a:t>Agenda</a:t>
            </a:r>
          </a:p>
        </p:txBody>
      </p:sp>
      <p:sp>
        <p:nvSpPr>
          <p:cNvPr id="4" name="Slide Number Placeholder 3">
            <a:extLst>
              <a:ext uri="{FF2B5EF4-FFF2-40B4-BE49-F238E27FC236}">
                <a16:creationId xmlns:a16="http://schemas.microsoft.com/office/drawing/2014/main" id="{CAC42CD4-D1C5-4B2C-A7E7-1DC7CFB56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201AFF1B-FE48-45F5-A8E8-D6D2DEE050BD}"/>
              </a:ext>
            </a:extLst>
          </p:cNvPr>
          <p:cNvSpPr txBox="1">
            <a:spLocks/>
          </p:cNvSpPr>
          <p:nvPr/>
        </p:nvSpPr>
        <p:spPr>
          <a:xfrm>
            <a:off x="11361501" y="479272"/>
            <a:ext cx="437237" cy="434809"/>
          </a:xfrm>
          <a:prstGeom prst="ellipse">
            <a:avLst/>
          </a:prstGeom>
          <a:solidFill>
            <a:schemeClr val="bg1"/>
          </a:solidFill>
        </p:spPr>
        <p:txBody>
          <a:bodyPr vert="horz" lIns="0" tIns="0" rIns="0" bIns="0" rtlCol="0" anchor="ctr"/>
          <a:lstStyle>
            <a:defPPr>
              <a:defRPr lang="en-US"/>
            </a:defPPr>
            <a:lvl1pPr algn="ctr">
              <a:defRPr sz="1400">
                <a:solidFill>
                  <a:srgbClr val="113E67"/>
                </a:solidFill>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8A09CA4-A495-43E9-832B-EFFC235411C8}" type="slidenum">
              <a:rPr kumimoji="0" lang="en-US" sz="1400" b="0" i="0" u="none" strike="noStrike" kern="1200" cap="none" spc="0" normalizeH="0" baseline="0" noProof="0">
                <a:ln>
                  <a:noFill/>
                </a:ln>
                <a:solidFill>
                  <a:srgbClr val="113E67"/>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113E67"/>
              </a:solidFill>
              <a:effectLst/>
              <a:uLnTx/>
              <a:uFillTx/>
              <a:latin typeface="Calibri Light" panose="020F0302020204030204"/>
              <a:ea typeface="+mn-ea"/>
              <a:cs typeface="+mn-cs"/>
            </a:endParaRPr>
          </a:p>
        </p:txBody>
      </p:sp>
      <p:graphicFrame>
        <p:nvGraphicFramePr>
          <p:cNvPr id="7" name="Table 6">
            <a:extLst>
              <a:ext uri="{FF2B5EF4-FFF2-40B4-BE49-F238E27FC236}">
                <a16:creationId xmlns:a16="http://schemas.microsoft.com/office/drawing/2014/main" id="{4D170DC4-5459-4D6D-9775-9CE07CE9DAB0}"/>
              </a:ext>
            </a:extLst>
          </p:cNvPr>
          <p:cNvGraphicFramePr>
            <a:graphicFrameLocks/>
          </p:cNvGraphicFramePr>
          <p:nvPr>
            <p:extLst>
              <p:ext uri="{D42A27DB-BD31-4B8C-83A1-F6EECF244321}">
                <p14:modId xmlns:p14="http://schemas.microsoft.com/office/powerpoint/2010/main" val="3957169577"/>
              </p:ext>
            </p:extLst>
          </p:nvPr>
        </p:nvGraphicFramePr>
        <p:xfrm>
          <a:off x="1600776" y="1743888"/>
          <a:ext cx="8990448" cy="3370224"/>
        </p:xfrm>
        <a:graphic>
          <a:graphicData uri="http://schemas.openxmlformats.org/drawingml/2006/table">
            <a:tbl>
              <a:tblPr firstRow="1" bandRow="1">
                <a:tableStyleId>{C083E6E3-FA7D-4D7B-A595-EF9225AFEA82}</a:tableStyleId>
              </a:tblPr>
              <a:tblGrid>
                <a:gridCol w="8990448">
                  <a:extLst>
                    <a:ext uri="{9D8B030D-6E8A-4147-A177-3AD203B41FA5}">
                      <a16:colId xmlns:a16="http://schemas.microsoft.com/office/drawing/2014/main" val="1370916602"/>
                    </a:ext>
                  </a:extLst>
                </a:gridCol>
              </a:tblGrid>
              <a:tr h="842556">
                <a:tc>
                  <a:txBody>
                    <a:bodyPr/>
                    <a:lstStyle/>
                    <a:p>
                      <a:r>
                        <a:rPr lang="en-US" sz="2000" b="0" dirty="0">
                          <a:latin typeface="+mj-lt"/>
                          <a:ea typeface="Lato" panose="020F0502020204030203" pitchFamily="34" charset="0"/>
                          <a:cs typeface="Arial" panose="020B0604020202020204" pitchFamily="34" charset="0"/>
                        </a:rPr>
                        <a:t>Welcome and Introductions</a:t>
                      </a:r>
                      <a:endParaRPr lang="en-US" sz="2000" b="0" i="1" dirty="0">
                        <a:latin typeface="+mj-lt"/>
                        <a:ea typeface="Lato" panose="020F0502020204030203" pitchFamily="34" charset="0"/>
                        <a:cs typeface="Arial" panose="020B0604020202020204" pitchFamily="34" charset="0"/>
                      </a:endParaRPr>
                    </a:p>
                  </a:txBody>
                  <a:tcPr marL="68580" marR="68580" marT="34290" marB="34290" anchor="ctr">
                    <a:lnB w="12700" cap="flat" cmpd="sng" algn="ctr">
                      <a:noFill/>
                      <a:prstDash val="solid"/>
                      <a:round/>
                      <a:headEnd type="none" w="med" len="med"/>
                      <a:tailEnd type="none" w="med" len="med"/>
                    </a:lnB>
                  </a:tcPr>
                </a:tc>
                <a:extLst>
                  <a:ext uri="{0D108BD9-81ED-4DB2-BD59-A6C34878D82A}">
                    <a16:rowId xmlns:a16="http://schemas.microsoft.com/office/drawing/2014/main" val="1470180203"/>
                  </a:ext>
                </a:extLst>
              </a:tr>
              <a:tr h="8425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mj-lt"/>
                          <a:ea typeface="Lato" panose="020F0502020204030203" pitchFamily="34" charset="0"/>
                          <a:cs typeface="Arial" panose="020B0604020202020204" pitchFamily="34" charset="0"/>
                        </a:rPr>
                        <a:t>HEAT Overview</a:t>
                      </a:r>
                    </a:p>
                  </a:txBody>
                  <a:tcPr marL="68580" marR="68580" marT="34290" marB="34290" anchor="ctr">
                    <a:lnT w="12700" cap="flat" cmpd="sng" algn="ctr">
                      <a:noFill/>
                      <a:prstDash val="solid"/>
                      <a:round/>
                      <a:headEnd type="none" w="med" len="med"/>
                      <a:tailEnd type="none" w="med" len="med"/>
                    </a:lnT>
                  </a:tcPr>
                </a:tc>
                <a:extLst>
                  <a:ext uri="{0D108BD9-81ED-4DB2-BD59-A6C34878D82A}">
                    <a16:rowId xmlns:a16="http://schemas.microsoft.com/office/drawing/2014/main" val="175838761"/>
                  </a:ext>
                </a:extLst>
              </a:tr>
              <a:tr h="8425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tx1"/>
                          </a:solidFill>
                          <a:latin typeface="+mj-lt"/>
                          <a:ea typeface="Lato" panose="020F0502020204030203" pitchFamily="34" charset="0"/>
                          <a:cs typeface="Arial" panose="020B0604020202020204" pitchFamily="34" charset="0"/>
                        </a:rPr>
                        <a:t>HEAT 2023 Guidance Document</a:t>
                      </a:r>
                    </a:p>
                  </a:txBody>
                  <a:tcPr marL="68580" marR="68580" marT="34290" marB="34290" anchor="ctr"/>
                </a:tc>
                <a:extLst>
                  <a:ext uri="{0D108BD9-81ED-4DB2-BD59-A6C34878D82A}">
                    <a16:rowId xmlns:a16="http://schemas.microsoft.com/office/drawing/2014/main" val="3769693823"/>
                  </a:ext>
                </a:extLst>
              </a:tr>
              <a:tr h="8425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mj-lt"/>
                          <a:ea typeface="Lato" panose="020F0502020204030203" pitchFamily="34" charset="0"/>
                          <a:cs typeface="Arial" panose="020B0604020202020204" pitchFamily="34" charset="0"/>
                        </a:rPr>
                        <a:t>Discussion and Questions</a:t>
                      </a:r>
                    </a:p>
                  </a:txBody>
                  <a:tcPr marL="68580" marR="68580" marT="34290" marB="34290" anchor="ctr"/>
                </a:tc>
                <a:extLst>
                  <a:ext uri="{0D108BD9-81ED-4DB2-BD59-A6C34878D82A}">
                    <a16:rowId xmlns:a16="http://schemas.microsoft.com/office/drawing/2014/main" val="2910283324"/>
                  </a:ext>
                </a:extLst>
              </a:tr>
            </a:tbl>
          </a:graphicData>
        </a:graphic>
      </p:graphicFrame>
    </p:spTree>
    <p:extLst>
      <p:ext uri="{BB962C8B-B14F-4D97-AF65-F5344CB8AC3E}">
        <p14:creationId xmlns:p14="http://schemas.microsoft.com/office/powerpoint/2010/main" val="359235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CCE-4511-4287-BE97-C98B804A557A}"/>
              </a:ext>
            </a:extLst>
          </p:cNvPr>
          <p:cNvSpPr>
            <a:spLocks noGrp="1"/>
          </p:cNvSpPr>
          <p:nvPr>
            <p:ph type="title"/>
          </p:nvPr>
        </p:nvSpPr>
        <p:spPr/>
        <p:txBody>
          <a:bodyPr>
            <a:normAutofit/>
          </a:bodyPr>
          <a:lstStyle/>
          <a:p>
            <a:r>
              <a:rPr lang="en-US" sz="4000" b="1" dirty="0">
                <a:cs typeface="Arial" panose="020B0604020202020204" pitchFamily="34" charset="0"/>
              </a:rPr>
              <a:t>Health Equity Advisory Team (HEAT) Overview</a:t>
            </a:r>
          </a:p>
        </p:txBody>
      </p:sp>
    </p:spTree>
    <p:extLst>
      <p:ext uri="{BB962C8B-B14F-4D97-AF65-F5344CB8AC3E}">
        <p14:creationId xmlns:p14="http://schemas.microsoft.com/office/powerpoint/2010/main" val="198038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07273" y="175207"/>
            <a:ext cx="7456982" cy="1163951"/>
          </a:xfrm>
        </p:spPr>
        <p:txBody>
          <a:bodyPr>
            <a:normAutofit/>
          </a:bodyPr>
          <a:lstStyle/>
          <a:p>
            <a:r>
              <a:rPr lang="en-US" sz="2800" b="0" dirty="0">
                <a:latin typeface="+mj-lt"/>
                <a:cs typeface="Arial" panose="020B0604020202020204" pitchFamily="34" charset="0"/>
              </a:rPr>
              <a:t>Health Equity Advisory Team </a:t>
            </a:r>
          </a:p>
        </p:txBody>
      </p:sp>
      <p:sp>
        <p:nvSpPr>
          <p:cNvPr id="12" name="Content Placeholder 2">
            <a:extLst>
              <a:ext uri="{FF2B5EF4-FFF2-40B4-BE49-F238E27FC236}">
                <a16:creationId xmlns:a16="http://schemas.microsoft.com/office/drawing/2014/main" id="{5B424258-0EA3-4BF7-A086-40625EAC20B7}"/>
              </a:ext>
            </a:extLst>
          </p:cNvPr>
          <p:cNvSpPr>
            <a:spLocks noGrp="1"/>
          </p:cNvSpPr>
          <p:nvPr>
            <p:ph idx="1"/>
          </p:nvPr>
        </p:nvSpPr>
        <p:spPr>
          <a:xfrm>
            <a:off x="721957" y="1847460"/>
            <a:ext cx="7375213" cy="3855271"/>
          </a:xfrm>
        </p:spPr>
        <p:txBody>
          <a:bodyPr>
            <a:noAutofit/>
          </a:bodyPr>
          <a:lstStyle/>
          <a:p>
            <a:pPr marL="0" indent="0">
              <a:lnSpc>
                <a:spcPct val="100000"/>
              </a:lnSpc>
              <a:spcAft>
                <a:spcPts val="600"/>
              </a:spcAft>
              <a:buNone/>
            </a:pPr>
            <a:r>
              <a:rPr lang="en-US" sz="2400" b="1" dirty="0">
                <a:latin typeface="+mn-lt"/>
                <a:cs typeface="Arial" panose="020B0604020202020204" pitchFamily="34" charset="0"/>
              </a:rPr>
              <a:t>Overview</a:t>
            </a:r>
            <a:r>
              <a:rPr lang="en-US" sz="2400" b="0" i="0" dirty="0">
                <a:solidFill>
                  <a:srgbClr val="000000"/>
                </a:solidFill>
                <a:effectLst/>
                <a:latin typeface="+mn-lt"/>
                <a:cs typeface="Arial" panose="020B0604020202020204" pitchFamily="34" charset="0"/>
              </a:rPr>
              <a:t> </a:t>
            </a:r>
          </a:p>
          <a:p>
            <a:pPr marL="0" indent="0">
              <a:lnSpc>
                <a:spcPct val="100000"/>
              </a:lnSpc>
              <a:spcBef>
                <a:spcPts val="600"/>
              </a:spcBef>
              <a:spcAft>
                <a:spcPts val="600"/>
              </a:spcAft>
              <a:buNone/>
            </a:pPr>
            <a:r>
              <a:rPr lang="en-US" sz="2000" b="0" i="0" dirty="0">
                <a:solidFill>
                  <a:srgbClr val="222222"/>
                </a:solidFill>
                <a:effectLst/>
                <a:latin typeface="+mn-lt"/>
                <a:cs typeface="Arial" panose="020B0604020202020204" pitchFamily="34" charset="0"/>
              </a:rPr>
              <a:t>The LAN established the HEAT to help identify and prioritize opportunities to advance health equity through APMs, to influence design </a:t>
            </a:r>
            <a:r>
              <a:rPr lang="en-US" sz="2000" b="0" i="0" dirty="0">
                <a:effectLst/>
                <a:latin typeface="+mn-lt"/>
                <a:cs typeface="Arial" panose="020B0604020202020204" pitchFamily="34" charset="0"/>
              </a:rPr>
              <a:t>principles, and </a:t>
            </a:r>
            <a:r>
              <a:rPr lang="en-US" sz="2000" b="0" i="0" dirty="0">
                <a:solidFill>
                  <a:srgbClr val="222222"/>
                </a:solidFill>
                <a:effectLst/>
                <a:latin typeface="+mn-lt"/>
                <a:cs typeface="Arial" panose="020B0604020202020204" pitchFamily="34" charset="0"/>
              </a:rPr>
              <a:t>to inform LAN priorities and initiatives. </a:t>
            </a:r>
            <a:endParaRPr lang="en-US" sz="2000" dirty="0">
              <a:solidFill>
                <a:srgbClr val="000000"/>
              </a:solidFill>
              <a:latin typeface="+mn-lt"/>
              <a:cs typeface="Arial" panose="020B0604020202020204" pitchFamily="34" charset="0"/>
            </a:endParaRPr>
          </a:p>
          <a:p>
            <a:pPr marL="0" indent="0">
              <a:lnSpc>
                <a:spcPct val="100000"/>
              </a:lnSpc>
              <a:spcBef>
                <a:spcPts val="1800"/>
              </a:spcBef>
              <a:spcAft>
                <a:spcPts val="600"/>
              </a:spcAft>
              <a:buNone/>
            </a:pPr>
            <a:r>
              <a:rPr lang="en-US" sz="2400" b="1" dirty="0">
                <a:latin typeface="+mn-lt"/>
                <a:cs typeface="Arial" panose="020B0604020202020204" pitchFamily="34" charset="0"/>
              </a:rPr>
              <a:t>Goal</a:t>
            </a:r>
          </a:p>
          <a:p>
            <a:pPr marL="0" indent="0">
              <a:lnSpc>
                <a:spcPct val="100000"/>
              </a:lnSpc>
              <a:spcBef>
                <a:spcPts val="600"/>
              </a:spcBef>
              <a:spcAft>
                <a:spcPts val="600"/>
              </a:spcAft>
              <a:buNone/>
            </a:pPr>
            <a:r>
              <a:rPr lang="en-US" sz="2000" b="0" i="0" u="none" strike="noStrike" dirty="0">
                <a:solidFill>
                  <a:srgbClr val="000000"/>
                </a:solidFill>
                <a:effectLst/>
                <a:latin typeface="+mn-lt"/>
                <a:cs typeface="Arial" panose="020B0604020202020204" pitchFamily="34" charset="0"/>
              </a:rPr>
              <a:t>The HEAT’s goal is to keep the person at the center—leveraging APMs to help make needed care more accessible, drive better patient outcomes, and reduce disparities.</a:t>
            </a:r>
            <a:endParaRPr lang="en-US" sz="2400" b="1" dirty="0">
              <a:latin typeface="+mn-lt"/>
              <a:ea typeface="Lato" panose="020F0502020204030203" pitchFamily="34" charset="0"/>
              <a:cs typeface="Arial" panose="020B0604020202020204" pitchFamily="34" charset="0"/>
            </a:endParaRPr>
          </a:p>
        </p:txBody>
      </p:sp>
      <p:sp>
        <p:nvSpPr>
          <p:cNvPr id="10" name="Rectangle 9">
            <a:extLst>
              <a:ext uri="{FF2B5EF4-FFF2-40B4-BE49-F238E27FC236}">
                <a16:creationId xmlns:a16="http://schemas.microsoft.com/office/drawing/2014/main" id="{CF518E77-BDB7-4554-AF4C-AA95AF150BC3}"/>
              </a:ext>
            </a:extLst>
          </p:cNvPr>
          <p:cNvSpPr/>
          <p:nvPr/>
        </p:nvSpPr>
        <p:spPr>
          <a:xfrm>
            <a:off x="8412480" y="1691942"/>
            <a:ext cx="3779520" cy="4010789"/>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2">
            <a:extLst>
              <a:ext uri="{FF2B5EF4-FFF2-40B4-BE49-F238E27FC236}">
                <a16:creationId xmlns:a16="http://schemas.microsoft.com/office/drawing/2014/main" id="{D8416BD4-C4B2-444D-9C4D-7AEE8D3A29F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12995" y="190924"/>
            <a:ext cx="2859037" cy="95982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3">
            <a:extLst>
              <a:ext uri="{FF2B5EF4-FFF2-40B4-BE49-F238E27FC236}">
                <a16:creationId xmlns:a16="http://schemas.microsoft.com/office/drawing/2014/main" id="{16A719B9-7A12-477D-BCA8-7D66E9E4BDF7}"/>
              </a:ext>
            </a:extLst>
          </p:cNvPr>
          <p:cNvSpPr txBox="1">
            <a:spLocks/>
          </p:cNvSpPr>
          <p:nvPr/>
        </p:nvSpPr>
        <p:spPr>
          <a:xfrm>
            <a:off x="8563781" y="3015817"/>
            <a:ext cx="3745517" cy="2467856"/>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base" latinLnBrk="0" hangingPunct="1">
              <a:lnSpc>
                <a:spcPct val="160000"/>
              </a:lnSpc>
              <a:spcBef>
                <a:spcPts val="1000"/>
              </a:spcBef>
              <a:spcAft>
                <a:spcPts val="0"/>
              </a:spcAft>
              <a:buClr>
                <a:srgbClr val="ACD36C"/>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Patient Experiences</a:t>
            </a: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589" marR="0" lvl="0" indent="-228589" algn="l" defTabSz="914354" rtl="0" eaLnBrk="1" fontAlgn="base" latinLnBrk="0" hangingPunct="1">
              <a:lnSpc>
                <a:spcPct val="160000"/>
              </a:lnSpc>
              <a:spcBef>
                <a:spcPts val="1000"/>
              </a:spcBef>
              <a:spcAft>
                <a:spcPts val="0"/>
              </a:spcAft>
              <a:buClr>
                <a:srgbClr val="ACD36C"/>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Patient Priorities </a:t>
            </a: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589" marR="0" lvl="0" indent="-228589" algn="l" defTabSz="914354" rtl="0" eaLnBrk="1" fontAlgn="base" latinLnBrk="0" hangingPunct="1">
              <a:lnSpc>
                <a:spcPct val="160000"/>
              </a:lnSpc>
              <a:spcBef>
                <a:spcPts val="1000"/>
              </a:spcBef>
              <a:spcAft>
                <a:spcPts val="0"/>
              </a:spcAft>
              <a:buClr>
                <a:srgbClr val="ACD36C"/>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Patient Perceptions</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Content Placeholder 3">
            <a:extLst>
              <a:ext uri="{FF2B5EF4-FFF2-40B4-BE49-F238E27FC236}">
                <a16:creationId xmlns:a16="http://schemas.microsoft.com/office/drawing/2014/main" id="{67505713-289B-460C-AD3F-39D92445ABD0}"/>
              </a:ext>
            </a:extLst>
          </p:cNvPr>
          <p:cNvSpPr txBox="1">
            <a:spLocks/>
          </p:cNvSpPr>
          <p:nvPr/>
        </p:nvSpPr>
        <p:spPr>
          <a:xfrm>
            <a:off x="8563781" y="1887552"/>
            <a:ext cx="3394320" cy="1179167"/>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Crucial elements the HEAT explores</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4" name="Straight Connector 3">
            <a:extLst>
              <a:ext uri="{FF2B5EF4-FFF2-40B4-BE49-F238E27FC236}">
                <a16:creationId xmlns:a16="http://schemas.microsoft.com/office/drawing/2014/main" id="{60BDE1A2-1D25-4D91-A618-63C7945F7B3A}"/>
              </a:ext>
            </a:extLst>
          </p:cNvPr>
          <p:cNvCxnSpPr/>
          <p:nvPr/>
        </p:nvCxnSpPr>
        <p:spPr>
          <a:xfrm>
            <a:off x="9215149" y="2893239"/>
            <a:ext cx="2056883" cy="0"/>
          </a:xfrm>
          <a:prstGeom prst="line">
            <a:avLst/>
          </a:prstGeom>
          <a:ln w="28575" cap="rnd">
            <a:solidFill>
              <a:srgbClr val="00A1E0"/>
            </a:solidFill>
          </a:ln>
        </p:spPr>
        <p:style>
          <a:lnRef idx="1">
            <a:schemeClr val="accent1"/>
          </a:lnRef>
          <a:fillRef idx="0">
            <a:schemeClr val="accent1"/>
          </a:fillRef>
          <a:effectRef idx="0">
            <a:schemeClr val="accent1"/>
          </a:effectRef>
          <a:fontRef idx="minor">
            <a:schemeClr val="tx1"/>
          </a:fontRef>
        </p:style>
      </p:cxnSp>
      <p:sp>
        <p:nvSpPr>
          <p:cNvPr id="15" name="Slide Number Placeholder 6">
            <a:extLst>
              <a:ext uri="{FF2B5EF4-FFF2-40B4-BE49-F238E27FC236}">
                <a16:creationId xmlns:a16="http://schemas.microsoft.com/office/drawing/2014/main" id="{7299BCC7-041E-4FEA-A9D0-2A01CB6D770B}"/>
              </a:ext>
            </a:extLst>
          </p:cNvPr>
          <p:cNvSpPr txBox="1">
            <a:spLocks/>
          </p:cNvSpPr>
          <p:nvPr/>
        </p:nvSpPr>
        <p:spPr>
          <a:xfrm>
            <a:off x="11520864" y="539779"/>
            <a:ext cx="437237" cy="434809"/>
          </a:xfrm>
          <a:prstGeom prst="ellipse">
            <a:avLst/>
          </a:prstGeom>
          <a:solidFill>
            <a:schemeClr val="bg1"/>
          </a:solidFill>
          <a:ln>
            <a:solidFill>
              <a:schemeClr val="bg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6CF5DC8-784E-4EFF-81E0-3A9C5D340445}" type="slidenum">
              <a:rPr lang="en-US" sz="1400" smtClean="0">
                <a:solidFill>
                  <a:srgbClr val="113E67"/>
                </a:solidFill>
                <a:latin typeface="Lato"/>
              </a:rPr>
              <a:pPr algn="ctr">
                <a:defRPr/>
              </a:pPr>
              <a:t>4</a:t>
            </a:fld>
            <a:endParaRPr lang="en-US" sz="1400" dirty="0">
              <a:solidFill>
                <a:srgbClr val="113E67"/>
              </a:solidFill>
              <a:latin typeface="Lato"/>
            </a:endParaRPr>
          </a:p>
        </p:txBody>
      </p:sp>
    </p:spTree>
    <p:custDataLst>
      <p:tags r:id="rId1"/>
    </p:custDataLst>
    <p:extLst>
      <p:ext uri="{BB962C8B-B14F-4D97-AF65-F5344CB8AC3E}">
        <p14:creationId xmlns:p14="http://schemas.microsoft.com/office/powerpoint/2010/main" val="28718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5033A2-105E-4995-9A26-408C7E89E524}"/>
              </a:ext>
            </a:extLst>
          </p:cNvPr>
          <p:cNvSpPr/>
          <p:nvPr/>
        </p:nvSpPr>
        <p:spPr>
          <a:xfrm>
            <a:off x="10386035" y="6092456"/>
            <a:ext cx="1692551" cy="69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2ED23559-5E3C-4A64-B6CA-B513452B38DE}"/>
              </a:ext>
            </a:extLst>
          </p:cNvPr>
          <p:cNvSpPr>
            <a:spLocks noGrp="1"/>
          </p:cNvSpPr>
          <p:nvPr>
            <p:ph type="title"/>
          </p:nvPr>
        </p:nvSpPr>
        <p:spPr/>
        <p:txBody>
          <a:bodyPr>
            <a:normAutofit/>
          </a:bodyPr>
          <a:lstStyle/>
          <a:p>
            <a:r>
              <a:rPr lang="en-US" sz="2800" b="0" dirty="0">
                <a:latin typeface="+mj-lt"/>
                <a:cs typeface="Arial" panose="020B0604020202020204" pitchFamily="34" charset="0"/>
              </a:rPr>
              <a:t>HEAT Membership</a:t>
            </a:r>
          </a:p>
        </p:txBody>
      </p:sp>
      <p:sp>
        <p:nvSpPr>
          <p:cNvPr id="7" name="Slide Number Placeholder 6">
            <a:extLst>
              <a:ext uri="{FF2B5EF4-FFF2-40B4-BE49-F238E27FC236}">
                <a16:creationId xmlns:a16="http://schemas.microsoft.com/office/drawing/2014/main" id="{9A8EC4FD-1CD6-4127-A628-D529B79DC04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F5DC8-784E-4EFF-81E0-3A9C5D340445}" type="slidenum">
              <a:rPr kumimoji="0" lang="en-US" sz="1400" b="0" i="0" u="none" strike="noStrike" kern="1200" cap="none" spc="0" normalizeH="0" baseline="0" noProof="0" smtClean="0">
                <a:ln>
                  <a:noFill/>
                </a:ln>
                <a:solidFill>
                  <a:srgbClr val="113E6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113E67"/>
              </a:solidFill>
              <a:effectLst/>
              <a:uLnTx/>
              <a:uFillTx/>
              <a:latin typeface="Arial"/>
              <a:ea typeface="+mn-ea"/>
              <a:cs typeface="+mn-cs"/>
            </a:endParaRPr>
          </a:p>
        </p:txBody>
      </p:sp>
      <p:graphicFrame>
        <p:nvGraphicFramePr>
          <p:cNvPr id="10" name="Table 10">
            <a:extLst>
              <a:ext uri="{FF2B5EF4-FFF2-40B4-BE49-F238E27FC236}">
                <a16:creationId xmlns:a16="http://schemas.microsoft.com/office/drawing/2014/main" id="{5DCD7776-5395-BEDE-04D9-76A88A7F57A4}"/>
              </a:ext>
            </a:extLst>
          </p:cNvPr>
          <p:cNvGraphicFramePr>
            <a:graphicFrameLocks noGrp="1"/>
          </p:cNvGraphicFramePr>
          <p:nvPr>
            <p:extLst>
              <p:ext uri="{D42A27DB-BD31-4B8C-83A1-F6EECF244321}">
                <p14:modId xmlns:p14="http://schemas.microsoft.com/office/powerpoint/2010/main" val="1154515936"/>
              </p:ext>
            </p:extLst>
          </p:nvPr>
        </p:nvGraphicFramePr>
        <p:xfrm>
          <a:off x="4904509" y="1581339"/>
          <a:ext cx="7159045" cy="5069493"/>
        </p:xfrm>
        <a:graphic>
          <a:graphicData uri="http://schemas.openxmlformats.org/drawingml/2006/table">
            <a:tbl>
              <a:tblPr firstRow="1" bandRow="1">
                <a:tableStyleId>{EB344D84-9AFB-497E-A393-DC336BA19D2E}</a:tableStyleId>
              </a:tblPr>
              <a:tblGrid>
                <a:gridCol w="1432005">
                  <a:extLst>
                    <a:ext uri="{9D8B030D-6E8A-4147-A177-3AD203B41FA5}">
                      <a16:colId xmlns:a16="http://schemas.microsoft.com/office/drawing/2014/main" val="3570614516"/>
                    </a:ext>
                  </a:extLst>
                </a:gridCol>
                <a:gridCol w="1620116">
                  <a:extLst>
                    <a:ext uri="{9D8B030D-6E8A-4147-A177-3AD203B41FA5}">
                      <a16:colId xmlns:a16="http://schemas.microsoft.com/office/drawing/2014/main" val="3279368905"/>
                    </a:ext>
                  </a:extLst>
                </a:gridCol>
                <a:gridCol w="1243306">
                  <a:extLst>
                    <a:ext uri="{9D8B030D-6E8A-4147-A177-3AD203B41FA5}">
                      <a16:colId xmlns:a16="http://schemas.microsoft.com/office/drawing/2014/main" val="2312706126"/>
                    </a:ext>
                  </a:extLst>
                </a:gridCol>
                <a:gridCol w="1431809">
                  <a:extLst>
                    <a:ext uri="{9D8B030D-6E8A-4147-A177-3AD203B41FA5}">
                      <a16:colId xmlns:a16="http://schemas.microsoft.com/office/drawing/2014/main" val="4144348481"/>
                    </a:ext>
                  </a:extLst>
                </a:gridCol>
                <a:gridCol w="1431809">
                  <a:extLst>
                    <a:ext uri="{9D8B030D-6E8A-4147-A177-3AD203B41FA5}">
                      <a16:colId xmlns:a16="http://schemas.microsoft.com/office/drawing/2014/main" val="3409844713"/>
                    </a:ext>
                  </a:extLst>
                </a:gridCol>
              </a:tblGrid>
              <a:tr h="318531">
                <a:tc gridSpan="5">
                  <a:txBody>
                    <a:bodyPr/>
                    <a:lstStyle/>
                    <a:p>
                      <a:pPr algn="ctr"/>
                      <a:r>
                        <a:rPr lang="en-US" sz="1100" dirty="0">
                          <a:solidFill>
                            <a:schemeClr val="bg1"/>
                          </a:solidFill>
                        </a:rPr>
                        <a:t>HEAT Membership 2023</a:t>
                      </a:r>
                    </a:p>
                  </a:txBody>
                  <a:tcPr/>
                </a:tc>
                <a:tc hMerge="1">
                  <a:txBody>
                    <a:bodyPr/>
                    <a:lstStyle/>
                    <a:p>
                      <a:endParaRPr lang="en-US" dirty="0"/>
                    </a:p>
                  </a:txBody>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tc hMerge="1">
                  <a:txBody>
                    <a:bodyPr/>
                    <a:lstStyle/>
                    <a:p>
                      <a:pPr algn="ctr"/>
                      <a:endParaRPr lang="en-US" sz="1100" dirty="0">
                        <a:solidFill>
                          <a:schemeClr val="bg1"/>
                        </a:solidFill>
                      </a:endParaRPr>
                    </a:p>
                  </a:txBody>
                  <a:tcPr/>
                </a:tc>
                <a:extLst>
                  <a:ext uri="{0D108BD9-81ED-4DB2-BD59-A6C34878D82A}">
                    <a16:rowId xmlns:a16="http://schemas.microsoft.com/office/drawing/2014/main" val="1432527673"/>
                  </a:ext>
                </a:extLst>
              </a:tr>
              <a:tr h="897410">
                <a:tc>
                  <a:txBody>
                    <a:bodyPr/>
                    <a:lstStyle/>
                    <a:p>
                      <a:pPr algn="ctr"/>
                      <a:r>
                        <a:rPr lang="en-US" sz="1100" b="1" kern="1200" dirty="0" err="1">
                          <a:solidFill>
                            <a:schemeClr val="dk1"/>
                          </a:solidFill>
                          <a:effectLst/>
                          <a:latin typeface="+mn-lt"/>
                          <a:ea typeface="+mn-ea"/>
                          <a:cs typeface="+mn-cs"/>
                        </a:rPr>
                        <a:t>Morenike</a:t>
                      </a:r>
                      <a:r>
                        <a:rPr lang="en-US" sz="1100" b="1" kern="1200" dirty="0">
                          <a:solidFill>
                            <a:schemeClr val="dk1"/>
                          </a:solidFill>
                          <a:effectLst/>
                          <a:latin typeface="+mn-lt"/>
                          <a:ea typeface="+mn-ea"/>
                          <a:cs typeface="+mn-cs"/>
                        </a:rPr>
                        <a:t> Ayo Vaughn</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The Commonwealth Fund</a:t>
                      </a:r>
                    </a:p>
                  </a:txBody>
                  <a:tcPr/>
                </a:tc>
                <a:tc>
                  <a:txBody>
                    <a:bodyPr/>
                    <a:lstStyle/>
                    <a:p>
                      <a:pPr algn="ctr"/>
                      <a:r>
                        <a:rPr lang="en-US" sz="1100" b="1" kern="1200" dirty="0">
                          <a:solidFill>
                            <a:schemeClr val="dk1"/>
                          </a:solidFill>
                          <a:effectLst/>
                          <a:latin typeface="+mn-lt"/>
                          <a:ea typeface="+mn-ea"/>
                          <a:cs typeface="+mn-cs"/>
                        </a:rPr>
                        <a:t>Dr. Craig Jones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Capitol Health Associates</a:t>
                      </a:r>
                    </a:p>
                  </a:txBody>
                  <a:tcPr/>
                </a:tc>
                <a:tc>
                  <a:txBody>
                    <a:bodyPr/>
                    <a:lstStyle/>
                    <a:p>
                      <a:pPr algn="ctr"/>
                      <a:r>
                        <a:rPr lang="en-US" sz="1100" b="1" kern="1200" dirty="0">
                          <a:solidFill>
                            <a:schemeClr val="dk1"/>
                          </a:solidFill>
                          <a:effectLst/>
                          <a:latin typeface="+mn-lt"/>
                          <a:ea typeface="+mn-ea"/>
                          <a:cs typeface="+mn-cs"/>
                        </a:rPr>
                        <a:t>Kate Davidson</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CMS</a:t>
                      </a:r>
                    </a:p>
                  </a:txBody>
                  <a:tcPr/>
                </a:tc>
                <a:tc>
                  <a:txBody>
                    <a:bodyPr/>
                    <a:lstStyle/>
                    <a:p>
                      <a:pPr algn="ctr"/>
                      <a:r>
                        <a:rPr lang="en-US" sz="1100" b="1" kern="1200" dirty="0">
                          <a:solidFill>
                            <a:schemeClr val="dk1"/>
                          </a:solidFill>
                          <a:effectLst/>
                          <a:latin typeface="+mn-lt"/>
                          <a:ea typeface="+mn-ea"/>
                          <a:cs typeface="+mn-cs"/>
                        </a:rPr>
                        <a:t>Sinsi Hernández-Cancio</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National Partnership for Women &amp; Families</a:t>
                      </a:r>
                    </a:p>
                  </a:txBody>
                  <a:tcPr/>
                </a:tc>
                <a:tc>
                  <a:txBody>
                    <a:bodyPr/>
                    <a:lstStyle/>
                    <a:p>
                      <a:pPr algn="ctr"/>
                      <a:r>
                        <a:rPr lang="en-US" sz="1100" b="1" kern="1200" dirty="0">
                          <a:solidFill>
                            <a:schemeClr val="dk1"/>
                          </a:solidFill>
                          <a:effectLst/>
                          <a:latin typeface="+mn-lt"/>
                          <a:ea typeface="+mn-ea"/>
                          <a:cs typeface="+mn-cs"/>
                        </a:rPr>
                        <a:t>Dr. Jorge Petit</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Services for the Underserved</a:t>
                      </a:r>
                    </a:p>
                  </a:txBody>
                  <a:tcPr/>
                </a:tc>
                <a:extLst>
                  <a:ext uri="{0D108BD9-81ED-4DB2-BD59-A6C34878D82A}">
                    <a16:rowId xmlns:a16="http://schemas.microsoft.com/office/drawing/2014/main" val="160814721"/>
                  </a:ext>
                </a:extLst>
              </a:tr>
              <a:tr h="713454">
                <a:tc>
                  <a:txBody>
                    <a:bodyPr/>
                    <a:lstStyle/>
                    <a:p>
                      <a:pPr algn="ctr"/>
                      <a:r>
                        <a:rPr lang="en-US" sz="1100" b="1" kern="1200" dirty="0">
                          <a:solidFill>
                            <a:schemeClr val="dk1"/>
                          </a:solidFill>
                          <a:effectLst/>
                          <a:latin typeface="+mn-lt"/>
                          <a:ea typeface="+mn-ea"/>
                          <a:cs typeface="+mn-cs"/>
                        </a:rPr>
                        <a:t>U. Michael Currie</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UnitedHealth Group</a:t>
                      </a:r>
                    </a:p>
                  </a:txBody>
                  <a:tcPr/>
                </a:tc>
                <a:tc>
                  <a:txBody>
                    <a:bodyPr/>
                    <a:lstStyle/>
                    <a:p>
                      <a:pPr algn="ctr"/>
                      <a:r>
                        <a:rPr lang="en-US" sz="1100" b="1" kern="1200" dirty="0">
                          <a:solidFill>
                            <a:schemeClr val="dk1"/>
                          </a:solidFill>
                          <a:effectLst/>
                          <a:latin typeface="+mn-lt"/>
                          <a:ea typeface="+mn-ea"/>
                          <a:cs typeface="+mn-cs"/>
                        </a:rPr>
                        <a:t>Jennifer Kons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United Way of Greater Cleveland</a:t>
                      </a:r>
                    </a:p>
                  </a:txBody>
                  <a:tcPr/>
                </a:tc>
                <a:tc>
                  <a:txBody>
                    <a:bodyPr/>
                    <a:lstStyle/>
                    <a:p>
                      <a:pPr algn="ctr"/>
                      <a:r>
                        <a:rPr lang="en-US" sz="1100" b="1" kern="1200" dirty="0">
                          <a:solidFill>
                            <a:schemeClr val="dk1"/>
                          </a:solidFill>
                          <a:effectLst/>
                          <a:latin typeface="+mn-lt"/>
                          <a:ea typeface="+mn-ea"/>
                          <a:cs typeface="+mn-cs"/>
                        </a:rPr>
                        <a:t>Chris DeMars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Oregon Health Authority</a:t>
                      </a:r>
                    </a:p>
                  </a:txBody>
                  <a:tcPr/>
                </a:tc>
                <a:tc>
                  <a:txBody>
                    <a:bodyPr/>
                    <a:lstStyle/>
                    <a:p>
                      <a:pPr algn="ctr"/>
                      <a:r>
                        <a:rPr lang="en-US" sz="1100" b="1" kern="1200" dirty="0">
                          <a:solidFill>
                            <a:schemeClr val="dk1"/>
                          </a:solidFill>
                          <a:effectLst/>
                          <a:latin typeface="+mn-lt"/>
                          <a:ea typeface="+mn-ea"/>
                          <a:cs typeface="+mn-cs"/>
                        </a:rPr>
                        <a:t>Dr. Jennifer Moore</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Institute for Medicaid Innovation</a:t>
                      </a:r>
                    </a:p>
                  </a:txBody>
                  <a:tcPr/>
                </a:tc>
                <a:tc>
                  <a:txBody>
                    <a:bodyPr/>
                    <a:lstStyle/>
                    <a:p>
                      <a:pPr algn="ctr"/>
                      <a:r>
                        <a:rPr lang="en-US" sz="1100" b="1" kern="1200" dirty="0" err="1">
                          <a:solidFill>
                            <a:schemeClr val="dk1"/>
                          </a:solidFill>
                          <a:effectLst/>
                          <a:latin typeface="+mn-lt"/>
                          <a:ea typeface="+mn-ea"/>
                          <a:cs typeface="+mn-cs"/>
                        </a:rPr>
                        <a:t>Aswita</a:t>
                      </a:r>
                      <a:r>
                        <a:rPr lang="en-US" sz="1100" b="1" kern="1200" dirty="0">
                          <a:solidFill>
                            <a:schemeClr val="dk1"/>
                          </a:solidFill>
                          <a:effectLst/>
                          <a:latin typeface="+mn-lt"/>
                          <a:ea typeface="+mn-ea"/>
                          <a:cs typeface="+mn-cs"/>
                        </a:rPr>
                        <a:t> Tan-McGrory</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Massachusetts General Hospital</a:t>
                      </a:r>
                    </a:p>
                  </a:txBody>
                  <a:tcPr/>
                </a:tc>
                <a:extLst>
                  <a:ext uri="{0D108BD9-81ED-4DB2-BD59-A6C34878D82A}">
                    <a16:rowId xmlns:a16="http://schemas.microsoft.com/office/drawing/2014/main" val="3915651765"/>
                  </a:ext>
                </a:extLst>
              </a:tr>
              <a:tr h="897410">
                <a:tc>
                  <a:txBody>
                    <a:bodyPr/>
                    <a:lstStyle/>
                    <a:p>
                      <a:pPr algn="ctr"/>
                      <a:r>
                        <a:rPr lang="en-US" sz="1100" b="1" kern="1200" dirty="0">
                          <a:solidFill>
                            <a:schemeClr val="dk1"/>
                          </a:solidFill>
                          <a:effectLst/>
                          <a:latin typeface="+mn-lt"/>
                          <a:ea typeface="+mn-ea"/>
                          <a:cs typeface="+mn-cs"/>
                        </a:rPr>
                        <a:t>Dr. Damon Francis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Almeda Health Systems</a:t>
                      </a:r>
                    </a:p>
                  </a:txBody>
                  <a:tcPr/>
                </a:tc>
                <a:tc>
                  <a:txBody>
                    <a:bodyPr/>
                    <a:lstStyle/>
                    <a:p>
                      <a:pPr algn="ctr"/>
                      <a:r>
                        <a:rPr lang="en-US" sz="1100" b="1" kern="1200" dirty="0">
                          <a:solidFill>
                            <a:schemeClr val="dk1"/>
                          </a:solidFill>
                          <a:effectLst/>
                          <a:latin typeface="+mn-lt"/>
                          <a:ea typeface="+mn-ea"/>
                          <a:cs typeface="+mn-cs"/>
                        </a:rPr>
                        <a:t>Dr. Jody Levison Johnson</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Social Current</a:t>
                      </a:r>
                    </a:p>
                  </a:txBody>
                  <a:tcPr/>
                </a:tc>
                <a:tc>
                  <a:txBody>
                    <a:bodyPr/>
                    <a:lstStyle/>
                    <a:p>
                      <a:pPr algn="ctr"/>
                      <a:r>
                        <a:rPr lang="en-US" sz="1100" b="1" kern="1200" dirty="0">
                          <a:solidFill>
                            <a:schemeClr val="dk1"/>
                          </a:solidFill>
                          <a:effectLst/>
                          <a:latin typeface="+mn-lt"/>
                          <a:ea typeface="+mn-ea"/>
                          <a:cs typeface="+mn-cs"/>
                        </a:rPr>
                        <a:t>Dr. David Nerenz</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Henry Ford Health System</a:t>
                      </a:r>
                    </a:p>
                  </a:txBody>
                  <a:tcPr/>
                </a:tc>
                <a:tc>
                  <a:txBody>
                    <a:bodyPr/>
                    <a:lstStyle/>
                    <a:p>
                      <a:pPr algn="ctr"/>
                      <a:r>
                        <a:rPr lang="en-US" sz="1100" b="1" kern="1200" dirty="0">
                          <a:solidFill>
                            <a:schemeClr val="dk1"/>
                          </a:solidFill>
                          <a:effectLst/>
                          <a:latin typeface="+mn-lt"/>
                          <a:ea typeface="+mn-ea"/>
                          <a:cs typeface="+mn-cs"/>
                        </a:rPr>
                        <a:t>Dr. Pamela Riley</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California Department of Health Care Services</a:t>
                      </a:r>
                    </a:p>
                  </a:txBody>
                  <a:tcPr/>
                </a:tc>
                <a:tc>
                  <a:txBody>
                    <a:bodyPr/>
                    <a:lstStyle/>
                    <a:p>
                      <a:pPr algn="ctr"/>
                      <a:r>
                        <a:rPr lang="en-US" sz="1100" b="1" kern="1200" dirty="0">
                          <a:solidFill>
                            <a:schemeClr val="dk1"/>
                          </a:solidFill>
                          <a:effectLst/>
                          <a:latin typeface="+mn-lt"/>
                          <a:ea typeface="+mn-ea"/>
                          <a:cs typeface="+mn-cs"/>
                        </a:rPr>
                        <a:t>Mark Friedberg</a:t>
                      </a:r>
                    </a:p>
                    <a:p>
                      <a:pPr algn="ctr"/>
                      <a:r>
                        <a:rPr lang="en-US" sz="1100" b="0" kern="1200" dirty="0">
                          <a:solidFill>
                            <a:schemeClr val="dk1"/>
                          </a:solidFill>
                          <a:effectLst/>
                          <a:latin typeface="+mn-lt"/>
                          <a:ea typeface="+mn-ea"/>
                          <a:cs typeface="+mn-cs"/>
                        </a:rPr>
                        <a:t>Blue Cross Blue Shield of Massachusetts </a:t>
                      </a:r>
                    </a:p>
                    <a:p>
                      <a:pPr algn="ctr"/>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1053650425"/>
                  </a:ext>
                </a:extLst>
              </a:tr>
              <a:tr h="870414">
                <a:tc>
                  <a:txBody>
                    <a:bodyPr/>
                    <a:lstStyle/>
                    <a:p>
                      <a:pPr algn="ctr"/>
                      <a:r>
                        <a:rPr lang="en-US" sz="1100" b="1" kern="1200" dirty="0">
                          <a:solidFill>
                            <a:schemeClr val="dk1"/>
                          </a:solidFill>
                          <a:effectLst/>
                          <a:latin typeface="+mn-lt"/>
                          <a:ea typeface="+mn-ea"/>
                          <a:cs typeface="+mn-cs"/>
                        </a:rPr>
                        <a:t>Dr. Romana Hasnain-Wynia</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Denver Health</a:t>
                      </a:r>
                    </a:p>
                  </a:txBody>
                  <a:tcPr/>
                </a:tc>
                <a:tc>
                  <a:txBody>
                    <a:bodyPr/>
                    <a:lstStyle/>
                    <a:p>
                      <a:pPr algn="ctr"/>
                      <a:r>
                        <a:rPr lang="en-US" sz="1100" b="1" kern="1200" dirty="0">
                          <a:solidFill>
                            <a:schemeClr val="dk1"/>
                          </a:solidFill>
                          <a:effectLst/>
                          <a:latin typeface="+mn-lt"/>
                          <a:ea typeface="+mn-ea"/>
                          <a:cs typeface="+mn-cs"/>
                        </a:rPr>
                        <a:t>Dr. Lenny Lopez</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University of California San Francisco</a:t>
                      </a:r>
                    </a:p>
                  </a:txBody>
                  <a:tcPr/>
                </a:tc>
                <a:tc>
                  <a:txBody>
                    <a:bodyPr/>
                    <a:lstStyle/>
                    <a:p>
                      <a:pPr algn="ctr"/>
                      <a:r>
                        <a:rPr lang="en-US" sz="1100" b="1" kern="1200" dirty="0">
                          <a:solidFill>
                            <a:schemeClr val="dk1"/>
                          </a:solidFill>
                          <a:effectLst/>
                          <a:latin typeface="+mn-lt"/>
                          <a:ea typeface="+mn-ea"/>
                          <a:cs typeface="+mn-cs"/>
                        </a:rPr>
                        <a:t>Dr. Jose Peña*</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Rio Grande Valley ACO</a:t>
                      </a:r>
                    </a:p>
                  </a:txBody>
                  <a:tcPr/>
                </a:tc>
                <a:tc>
                  <a:txBody>
                    <a:bodyPr/>
                    <a:lstStyle/>
                    <a:p>
                      <a:pPr algn="ctr"/>
                      <a:r>
                        <a:rPr lang="en-US" sz="1100" b="1" kern="1200" dirty="0">
                          <a:solidFill>
                            <a:schemeClr val="dk1"/>
                          </a:solidFill>
                          <a:effectLst/>
                          <a:latin typeface="+mn-lt"/>
                          <a:ea typeface="+mn-ea"/>
                          <a:cs typeface="+mn-cs"/>
                        </a:rPr>
                        <a:t>Cary Sanders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California Pan-Ethnic Health Network</a:t>
                      </a:r>
                    </a:p>
                  </a:txBody>
                  <a:tcPr/>
                </a:tc>
                <a:tc>
                  <a:txBody>
                    <a:bodyPr/>
                    <a:lstStyle/>
                    <a:p>
                      <a:pPr algn="ctr"/>
                      <a:r>
                        <a:rPr lang="en-US" sz="1100" b="1" kern="1200" dirty="0" err="1">
                          <a:solidFill>
                            <a:schemeClr val="dk1"/>
                          </a:solidFill>
                          <a:effectLst/>
                          <a:latin typeface="+mn-lt"/>
                          <a:ea typeface="+mn-ea"/>
                          <a:cs typeface="+mn-cs"/>
                        </a:rPr>
                        <a:t>Bukata</a:t>
                      </a:r>
                      <a:r>
                        <a:rPr lang="en-US" sz="1100" b="1" kern="1200" dirty="0">
                          <a:solidFill>
                            <a:schemeClr val="dk1"/>
                          </a:solidFill>
                          <a:effectLst/>
                          <a:latin typeface="+mn-lt"/>
                          <a:ea typeface="+mn-ea"/>
                          <a:cs typeface="+mn-cs"/>
                        </a:rPr>
                        <a:t> Hayes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Blue Cross Blue Shield of Minnesota</a:t>
                      </a:r>
                    </a:p>
                    <a:p>
                      <a:pPr algn="ctr"/>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3187828459"/>
                  </a:ext>
                </a:extLst>
              </a:tr>
              <a:tr h="573754">
                <a:tc>
                  <a:txBody>
                    <a:bodyPr/>
                    <a:lstStyle/>
                    <a:p>
                      <a:pPr algn="ctr"/>
                      <a:r>
                        <a:rPr lang="en-US" sz="1100" b="1" kern="1200" dirty="0">
                          <a:solidFill>
                            <a:schemeClr val="dk1"/>
                          </a:solidFill>
                          <a:effectLst/>
                          <a:latin typeface="+mn-lt"/>
                          <a:ea typeface="+mn-ea"/>
                          <a:cs typeface="+mn-cs"/>
                        </a:rPr>
                        <a:t>Purva Rawal</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CMS</a:t>
                      </a:r>
                    </a:p>
                  </a:txBody>
                  <a:tcPr/>
                </a:tc>
                <a:tc>
                  <a:txBody>
                    <a:bodyPr/>
                    <a:lstStyle/>
                    <a:p>
                      <a:pPr algn="ctr"/>
                      <a:r>
                        <a:rPr lang="en-US" sz="1100" b="1" kern="1200" dirty="0">
                          <a:solidFill>
                            <a:schemeClr val="dk1"/>
                          </a:solidFill>
                          <a:effectLst/>
                          <a:latin typeface="+mn-lt"/>
                          <a:ea typeface="+mn-ea"/>
                          <a:cs typeface="+mn-cs"/>
                        </a:rPr>
                        <a:t>Jean Moody-Williams</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CMS</a:t>
                      </a:r>
                    </a:p>
                  </a:txBody>
                  <a:tcPr/>
                </a:tc>
                <a:tc>
                  <a:txBody>
                    <a:bodyPr/>
                    <a:lstStyle/>
                    <a:p>
                      <a:pPr algn="ctr"/>
                      <a:r>
                        <a:rPr lang="en-US" sz="1100" b="1" kern="1200" dirty="0">
                          <a:solidFill>
                            <a:schemeClr val="dk1"/>
                          </a:solidFill>
                          <a:effectLst/>
                          <a:latin typeface="+mn-lt"/>
                          <a:ea typeface="+mn-ea"/>
                          <a:cs typeface="+mn-cs"/>
                        </a:rPr>
                        <a:t>Jerry Peterson</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SOGIE Consulting</a:t>
                      </a:r>
                    </a:p>
                  </a:txBody>
                  <a:tcPr/>
                </a:tc>
                <a:tc>
                  <a:txBody>
                    <a:bodyPr/>
                    <a:lstStyle/>
                    <a:p>
                      <a:pPr algn="ctr"/>
                      <a:r>
                        <a:rPr lang="en-US" sz="1100" b="1" kern="1200" dirty="0">
                          <a:solidFill>
                            <a:schemeClr val="dk1"/>
                          </a:solidFill>
                          <a:effectLst/>
                          <a:latin typeface="+mn-lt"/>
                          <a:ea typeface="+mn-ea"/>
                          <a:cs typeface="+mn-cs"/>
                        </a:rPr>
                        <a:t>Christina Severin</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Community Care Cooperative</a:t>
                      </a:r>
                    </a:p>
                  </a:txBody>
                  <a:tcPr/>
                </a:tc>
                <a:tc>
                  <a:txBody>
                    <a:bodyPr/>
                    <a:lstStyle/>
                    <a:p>
                      <a:pPr algn="ctr"/>
                      <a:r>
                        <a:rPr lang="en-US" sz="1100" b="1" kern="1200" dirty="0">
                          <a:solidFill>
                            <a:schemeClr val="dk1"/>
                          </a:solidFill>
                          <a:effectLst/>
                          <a:latin typeface="+mn-lt"/>
                          <a:ea typeface="+mn-ea"/>
                          <a:cs typeface="+mn-cs"/>
                        </a:rPr>
                        <a:t>Taylor Priestly</a:t>
                      </a:r>
                      <a:endParaRPr lang="en-US" sz="1100" kern="1200" dirty="0">
                        <a:solidFill>
                          <a:schemeClr val="dk1"/>
                        </a:solidFill>
                        <a:effectLst/>
                        <a:latin typeface="+mn-lt"/>
                        <a:ea typeface="+mn-ea"/>
                        <a:cs typeface="+mn-cs"/>
                      </a:endParaRPr>
                    </a:p>
                    <a:p>
                      <a:pPr algn="ctr"/>
                      <a:r>
                        <a:rPr lang="en-US" sz="1100" kern="1200" dirty="0">
                          <a:solidFill>
                            <a:schemeClr val="dk1"/>
                          </a:solidFill>
                          <a:effectLst/>
                          <a:latin typeface="+mn-lt"/>
                          <a:ea typeface="+mn-ea"/>
                          <a:cs typeface="+mn-cs"/>
                        </a:rPr>
                        <a:t>Covered California</a:t>
                      </a:r>
                    </a:p>
                    <a:p>
                      <a:pPr marL="0" algn="ctr" defTabSz="914354" rtl="0" eaLnBrk="1" latinLnBrk="0" hangingPunct="1"/>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4240744661"/>
                  </a:ext>
                </a:extLst>
              </a:tr>
              <a:tr h="713454">
                <a:tc>
                  <a:txBody>
                    <a:bodyPr/>
                    <a:lstStyle/>
                    <a:p>
                      <a:pPr algn="ctr"/>
                      <a:r>
                        <a:rPr lang="en-US" sz="1100" b="1" kern="1200" dirty="0">
                          <a:solidFill>
                            <a:schemeClr val="dk1"/>
                          </a:solidFill>
                          <a:effectLst/>
                          <a:latin typeface="+mn-lt"/>
                          <a:ea typeface="+mn-ea"/>
                          <a:cs typeface="+mn-cs"/>
                        </a:rPr>
                        <a:t>Vanetta Abdellatif</a:t>
                      </a:r>
                    </a:p>
                    <a:p>
                      <a:pPr algn="ctr"/>
                      <a:r>
                        <a:rPr lang="en-US" sz="1100" b="0" kern="1200" dirty="0" err="1">
                          <a:solidFill>
                            <a:schemeClr val="dk1"/>
                          </a:solidFill>
                          <a:effectLst/>
                          <a:latin typeface="+mn-lt"/>
                          <a:ea typeface="+mn-ea"/>
                          <a:cs typeface="+mn-cs"/>
                        </a:rPr>
                        <a:t>Arcora</a:t>
                      </a:r>
                      <a:r>
                        <a:rPr lang="en-US" sz="1100" b="0" kern="1200" dirty="0">
                          <a:solidFill>
                            <a:schemeClr val="dk1"/>
                          </a:solidFill>
                          <a:effectLst/>
                          <a:latin typeface="+mn-lt"/>
                          <a:ea typeface="+mn-ea"/>
                          <a:cs typeface="+mn-cs"/>
                        </a:rPr>
                        <a:t> Foundation</a:t>
                      </a:r>
                    </a:p>
                  </a:txBody>
                  <a:tcPr/>
                </a:tc>
                <a:tc>
                  <a:txBody>
                    <a:bodyPr/>
                    <a:lstStyle/>
                    <a:p>
                      <a:pPr marL="0" algn="ctr" defTabSz="914354" rtl="0" eaLnBrk="1" latinLnBrk="0" hangingPunct="1"/>
                      <a:r>
                        <a:rPr lang="en-US" sz="1100" b="1" kern="1200" dirty="0">
                          <a:solidFill>
                            <a:schemeClr val="dk1"/>
                          </a:solidFill>
                          <a:effectLst/>
                          <a:latin typeface="+mn-lt"/>
                          <a:ea typeface="+mn-ea"/>
                          <a:cs typeface="+mn-cs"/>
                        </a:rPr>
                        <a:t>Dr. Ellen-Marie Whelan</a:t>
                      </a:r>
                    </a:p>
                    <a:p>
                      <a:pPr marL="0" algn="ctr" defTabSz="914354" rtl="0" eaLnBrk="1" latinLnBrk="0" hangingPunct="1"/>
                      <a:r>
                        <a:rPr lang="en-US" sz="1100" b="0" kern="1200" dirty="0">
                          <a:solidFill>
                            <a:schemeClr val="dk1"/>
                          </a:solidFill>
                          <a:effectLst/>
                          <a:latin typeface="+mn-lt"/>
                          <a:ea typeface="+mn-ea"/>
                          <a:cs typeface="+mn-cs"/>
                        </a:rPr>
                        <a:t>CMS</a:t>
                      </a:r>
                    </a:p>
                  </a:txBody>
                  <a:tcPr/>
                </a:tc>
                <a:tc>
                  <a:txBody>
                    <a:bodyPr/>
                    <a:lstStyle/>
                    <a:p>
                      <a:pPr marL="0" algn="ctr" defTabSz="914354" rtl="0" eaLnBrk="1" latinLnBrk="0" hangingPunct="1"/>
                      <a:endParaRPr lang="en-US" sz="1100" b="0" kern="1200" dirty="0">
                        <a:solidFill>
                          <a:schemeClr val="dk1"/>
                        </a:solidFill>
                        <a:effectLst/>
                        <a:latin typeface="+mn-lt"/>
                        <a:ea typeface="+mn-ea"/>
                        <a:cs typeface="+mn-cs"/>
                      </a:endParaRPr>
                    </a:p>
                  </a:txBody>
                  <a:tcPr/>
                </a:tc>
                <a:tc>
                  <a:txBody>
                    <a:bodyPr/>
                    <a:lstStyle/>
                    <a:p>
                      <a:pPr algn="ctr"/>
                      <a:endParaRPr lang="en-US" sz="1100" kern="1200" dirty="0">
                        <a:solidFill>
                          <a:schemeClr val="dk1"/>
                        </a:solidFill>
                        <a:effectLst/>
                        <a:latin typeface="+mn-lt"/>
                        <a:ea typeface="+mn-ea"/>
                        <a:cs typeface="+mn-cs"/>
                      </a:endParaRPr>
                    </a:p>
                  </a:txBody>
                  <a:tcPr/>
                </a:tc>
                <a:tc>
                  <a:txBody>
                    <a:bodyPr/>
                    <a:lstStyle/>
                    <a:p>
                      <a:pPr marL="0" algn="ctr" defTabSz="914354" rtl="0" eaLnBrk="1" latinLnBrk="0" hangingPunct="1"/>
                      <a:endParaRPr lang="en-US" sz="1100" b="0" kern="1200" dirty="0">
                        <a:solidFill>
                          <a:schemeClr val="dk1"/>
                        </a:solidFill>
                        <a:effectLst/>
                        <a:latin typeface="+mn-lt"/>
                        <a:ea typeface="+mn-ea"/>
                        <a:cs typeface="+mn-cs"/>
                      </a:endParaRPr>
                    </a:p>
                  </a:txBody>
                  <a:tcPr/>
                </a:tc>
                <a:extLst>
                  <a:ext uri="{0D108BD9-81ED-4DB2-BD59-A6C34878D82A}">
                    <a16:rowId xmlns:a16="http://schemas.microsoft.com/office/drawing/2014/main" val="2363403425"/>
                  </a:ext>
                </a:extLst>
              </a:tr>
            </a:tbl>
          </a:graphicData>
        </a:graphic>
      </p:graphicFrame>
      <p:pic>
        <p:nvPicPr>
          <p:cNvPr id="12" name="Picture 11">
            <a:extLst>
              <a:ext uri="{FF2B5EF4-FFF2-40B4-BE49-F238E27FC236}">
                <a16:creationId xmlns:a16="http://schemas.microsoft.com/office/drawing/2014/main" id="{8737D0CA-3246-42B6-AA99-9025C0491B96}"/>
              </a:ext>
            </a:extLst>
          </p:cNvPr>
          <p:cNvPicPr>
            <a:picLocks noChangeAspect="1"/>
          </p:cNvPicPr>
          <p:nvPr/>
        </p:nvPicPr>
        <p:blipFill>
          <a:blip r:embed="rId4"/>
          <a:stretch>
            <a:fillRect/>
          </a:stretch>
        </p:blipFill>
        <p:spPr>
          <a:xfrm>
            <a:off x="487686" y="2582802"/>
            <a:ext cx="1885950" cy="1876425"/>
          </a:xfrm>
          <a:prstGeom prst="rect">
            <a:avLst/>
          </a:prstGeom>
        </p:spPr>
      </p:pic>
      <p:pic>
        <p:nvPicPr>
          <p:cNvPr id="14" name="Picture 13">
            <a:extLst>
              <a:ext uri="{FF2B5EF4-FFF2-40B4-BE49-F238E27FC236}">
                <a16:creationId xmlns:a16="http://schemas.microsoft.com/office/drawing/2014/main" id="{5435253C-D30F-EB53-4DBD-338C66AE8173}"/>
              </a:ext>
            </a:extLst>
          </p:cNvPr>
          <p:cNvPicPr>
            <a:picLocks noChangeAspect="1"/>
          </p:cNvPicPr>
          <p:nvPr/>
        </p:nvPicPr>
        <p:blipFill rotWithShape="1">
          <a:blip r:embed="rId5"/>
          <a:srcRect l="2941"/>
          <a:stretch/>
        </p:blipFill>
        <p:spPr>
          <a:xfrm>
            <a:off x="2883512" y="2582802"/>
            <a:ext cx="1885951" cy="1924050"/>
          </a:xfrm>
          <a:prstGeom prst="rect">
            <a:avLst/>
          </a:prstGeom>
        </p:spPr>
      </p:pic>
      <p:sp>
        <p:nvSpPr>
          <p:cNvPr id="15" name="TextBox 14">
            <a:extLst>
              <a:ext uri="{FF2B5EF4-FFF2-40B4-BE49-F238E27FC236}">
                <a16:creationId xmlns:a16="http://schemas.microsoft.com/office/drawing/2014/main" id="{29D21BBA-7382-1C5E-4630-2A4B9116F750}"/>
              </a:ext>
            </a:extLst>
          </p:cNvPr>
          <p:cNvSpPr txBox="1"/>
          <p:nvPr/>
        </p:nvSpPr>
        <p:spPr>
          <a:xfrm>
            <a:off x="128446" y="4676662"/>
            <a:ext cx="2604430" cy="1015663"/>
          </a:xfrm>
          <a:prstGeom prst="rect">
            <a:avLst/>
          </a:prstGeom>
          <a:noFill/>
        </p:spPr>
        <p:txBody>
          <a:bodyPr wrap="square" rtlCol="0">
            <a:spAutoFit/>
          </a:bodyPr>
          <a:lstStyle/>
          <a:p>
            <a:pPr algn="ctr"/>
            <a:r>
              <a:rPr lang="en-US" sz="1200" b="1" i="0" dirty="0">
                <a:solidFill>
                  <a:srgbClr val="222222"/>
                </a:solidFill>
                <a:effectLst/>
                <a:latin typeface="+mj-lt"/>
              </a:rPr>
              <a:t>Dr. Marshall Chin*</a:t>
            </a:r>
            <a:br>
              <a:rPr lang="en-US" sz="1200" b="0" i="0" dirty="0">
                <a:solidFill>
                  <a:srgbClr val="222222"/>
                </a:solidFill>
                <a:effectLst/>
                <a:latin typeface="+mj-lt"/>
              </a:rPr>
            </a:br>
            <a:r>
              <a:rPr lang="en-US" sz="1200" b="0" i="0" dirty="0">
                <a:solidFill>
                  <a:srgbClr val="222222"/>
                </a:solidFill>
                <a:effectLst/>
                <a:latin typeface="+mj-lt"/>
              </a:rPr>
              <a:t>Richard </a:t>
            </a:r>
            <a:r>
              <a:rPr lang="en-US" sz="1200" b="0" i="0" dirty="0" err="1">
                <a:solidFill>
                  <a:srgbClr val="222222"/>
                </a:solidFill>
                <a:effectLst/>
                <a:latin typeface="+mj-lt"/>
              </a:rPr>
              <a:t>Parrillo</a:t>
            </a:r>
            <a:r>
              <a:rPr lang="en-US" sz="1200" b="0" i="0" dirty="0">
                <a:solidFill>
                  <a:srgbClr val="222222"/>
                </a:solidFill>
                <a:effectLst/>
                <a:latin typeface="+mj-lt"/>
              </a:rPr>
              <a:t> Family</a:t>
            </a:r>
            <a:br>
              <a:rPr lang="en-US" sz="1200" b="0" i="0" dirty="0">
                <a:solidFill>
                  <a:srgbClr val="222222"/>
                </a:solidFill>
                <a:effectLst/>
                <a:latin typeface="+mj-lt"/>
              </a:rPr>
            </a:br>
            <a:r>
              <a:rPr lang="en-US" sz="1200" b="0" i="0" dirty="0">
                <a:solidFill>
                  <a:srgbClr val="222222"/>
                </a:solidFill>
                <a:effectLst/>
                <a:latin typeface="+mj-lt"/>
              </a:rPr>
              <a:t>Professor of Healthcare Ethics</a:t>
            </a:r>
            <a:br>
              <a:rPr lang="en-US" sz="1200" b="0" i="0" dirty="0">
                <a:solidFill>
                  <a:srgbClr val="222222"/>
                </a:solidFill>
                <a:effectLst/>
                <a:latin typeface="+mj-lt"/>
              </a:rPr>
            </a:br>
            <a:r>
              <a:rPr lang="en-US" sz="1200" b="0" i="0" dirty="0">
                <a:solidFill>
                  <a:srgbClr val="222222"/>
                </a:solidFill>
                <a:effectLst/>
                <a:latin typeface="+mj-lt"/>
              </a:rPr>
              <a:t>University of Chicago</a:t>
            </a:r>
          </a:p>
          <a:p>
            <a:pPr algn="ctr"/>
            <a:r>
              <a:rPr lang="en-US" sz="1200" b="0" i="0" u="none" strike="noStrike" dirty="0">
                <a:solidFill>
                  <a:srgbClr val="FFFFFF"/>
                </a:solidFill>
                <a:effectLst/>
                <a:latin typeface="+mj-lt"/>
              </a:rPr>
              <a:t>Bio</a:t>
            </a:r>
            <a:endParaRPr lang="en-US" sz="1200" b="0" i="0" dirty="0">
              <a:solidFill>
                <a:srgbClr val="222222"/>
              </a:solidFill>
              <a:effectLst/>
              <a:latin typeface="+mj-lt"/>
            </a:endParaRPr>
          </a:p>
        </p:txBody>
      </p:sp>
      <p:sp>
        <p:nvSpPr>
          <p:cNvPr id="16" name="TextBox 15">
            <a:extLst>
              <a:ext uri="{FF2B5EF4-FFF2-40B4-BE49-F238E27FC236}">
                <a16:creationId xmlns:a16="http://schemas.microsoft.com/office/drawing/2014/main" id="{E6AE45B6-ACB3-F0D7-082A-0B0A8192C88B}"/>
              </a:ext>
            </a:extLst>
          </p:cNvPr>
          <p:cNvSpPr txBox="1"/>
          <p:nvPr/>
        </p:nvSpPr>
        <p:spPr>
          <a:xfrm>
            <a:off x="2524272" y="4676662"/>
            <a:ext cx="2604430" cy="830997"/>
          </a:xfrm>
          <a:prstGeom prst="rect">
            <a:avLst/>
          </a:prstGeom>
          <a:noFill/>
        </p:spPr>
        <p:txBody>
          <a:bodyPr wrap="square" rtlCol="0">
            <a:spAutoFit/>
          </a:bodyPr>
          <a:lstStyle/>
          <a:p>
            <a:pPr algn="ctr"/>
            <a:r>
              <a:rPr lang="en-US" sz="1200" b="1" i="0" dirty="0">
                <a:solidFill>
                  <a:srgbClr val="222222"/>
                </a:solidFill>
                <a:effectLst/>
                <a:latin typeface="+mj-lt"/>
              </a:rPr>
              <a:t>Karen Dale</a:t>
            </a:r>
            <a:br>
              <a:rPr lang="en-US" sz="1200" dirty="0">
                <a:latin typeface="+mj-lt"/>
              </a:rPr>
            </a:br>
            <a:r>
              <a:rPr lang="en-US" sz="1200" b="0" i="0" dirty="0">
                <a:solidFill>
                  <a:srgbClr val="222222"/>
                </a:solidFill>
                <a:effectLst/>
                <a:latin typeface="+mj-lt"/>
              </a:rPr>
              <a:t>Market President</a:t>
            </a:r>
            <a:br>
              <a:rPr lang="en-US" sz="1200" dirty="0">
                <a:latin typeface="+mj-lt"/>
              </a:rPr>
            </a:br>
            <a:r>
              <a:rPr lang="en-US" sz="1200" b="0" i="0" dirty="0">
                <a:solidFill>
                  <a:srgbClr val="222222"/>
                </a:solidFill>
                <a:effectLst/>
                <a:latin typeface="+mj-lt"/>
              </a:rPr>
              <a:t>AmeriHealth Caritas</a:t>
            </a:r>
            <a:br>
              <a:rPr lang="en-US" sz="1200" b="0" i="0" dirty="0">
                <a:solidFill>
                  <a:srgbClr val="222222"/>
                </a:solidFill>
                <a:effectLst/>
                <a:latin typeface="+mj-lt"/>
              </a:rPr>
            </a:br>
            <a:r>
              <a:rPr lang="en-US" sz="1200" b="0" i="0" dirty="0">
                <a:solidFill>
                  <a:srgbClr val="222222"/>
                </a:solidFill>
                <a:effectLst/>
                <a:latin typeface="+mj-lt"/>
              </a:rPr>
              <a:t>District of Columbia</a:t>
            </a:r>
            <a:endParaRPr lang="en-US" sz="1200" dirty="0">
              <a:latin typeface="+mj-lt"/>
            </a:endParaRPr>
          </a:p>
        </p:txBody>
      </p:sp>
      <p:sp>
        <p:nvSpPr>
          <p:cNvPr id="20" name="TextBox 19">
            <a:extLst>
              <a:ext uri="{FF2B5EF4-FFF2-40B4-BE49-F238E27FC236}">
                <a16:creationId xmlns:a16="http://schemas.microsoft.com/office/drawing/2014/main" id="{4EB7D4B1-DC3D-6939-BA2E-13503C1E25CB}"/>
              </a:ext>
            </a:extLst>
          </p:cNvPr>
          <p:cNvSpPr txBox="1"/>
          <p:nvPr/>
        </p:nvSpPr>
        <p:spPr>
          <a:xfrm>
            <a:off x="1643711" y="2018426"/>
            <a:ext cx="2479602" cy="369332"/>
          </a:xfrm>
          <a:prstGeom prst="rect">
            <a:avLst/>
          </a:prstGeom>
          <a:noFill/>
        </p:spPr>
        <p:txBody>
          <a:bodyPr wrap="square" rtlCol="0">
            <a:spAutoFit/>
          </a:bodyPr>
          <a:lstStyle/>
          <a:p>
            <a:r>
              <a:rPr lang="en-US" b="1" dirty="0"/>
              <a:t>HEAT Co-Chairs</a:t>
            </a:r>
          </a:p>
        </p:txBody>
      </p:sp>
    </p:spTree>
    <p:custDataLst>
      <p:tags r:id="rId1"/>
    </p:custDataLst>
    <p:extLst>
      <p:ext uri="{BB962C8B-B14F-4D97-AF65-F5344CB8AC3E}">
        <p14:creationId xmlns:p14="http://schemas.microsoft.com/office/powerpoint/2010/main" val="175602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CCE-4511-4287-BE97-C98B804A557A}"/>
              </a:ext>
            </a:extLst>
          </p:cNvPr>
          <p:cNvSpPr>
            <a:spLocks noGrp="1"/>
          </p:cNvSpPr>
          <p:nvPr>
            <p:ph type="title"/>
          </p:nvPr>
        </p:nvSpPr>
        <p:spPr/>
        <p:txBody>
          <a:bodyPr>
            <a:normAutofit/>
          </a:bodyPr>
          <a:lstStyle/>
          <a:p>
            <a:r>
              <a:rPr lang="en-US" sz="4000" b="1" dirty="0">
                <a:cs typeface="Arial" panose="020B0604020202020204" pitchFamily="34" charset="0"/>
              </a:rPr>
              <a:t>HEAT Publications and Accomplishments</a:t>
            </a:r>
          </a:p>
        </p:txBody>
      </p:sp>
    </p:spTree>
    <p:extLst>
      <p:ext uri="{BB962C8B-B14F-4D97-AF65-F5344CB8AC3E}">
        <p14:creationId xmlns:p14="http://schemas.microsoft.com/office/powerpoint/2010/main" val="394631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2DF14C-7948-4002-A974-0BDE311C775F}"/>
              </a:ext>
            </a:extLst>
          </p:cNvPr>
          <p:cNvSpPr/>
          <p:nvPr/>
        </p:nvSpPr>
        <p:spPr>
          <a:xfrm>
            <a:off x="0" y="1656937"/>
            <a:ext cx="8874493" cy="1240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 name="Title 1">
            <a:extLst>
              <a:ext uri="{FF2B5EF4-FFF2-40B4-BE49-F238E27FC236}">
                <a16:creationId xmlns:a16="http://schemas.microsoft.com/office/drawing/2014/main" id="{54B53B55-BDAE-4965-8BB5-DDE095A0EDC3}"/>
              </a:ext>
            </a:extLst>
          </p:cNvPr>
          <p:cNvSpPr>
            <a:spLocks noGrp="1"/>
          </p:cNvSpPr>
          <p:nvPr>
            <p:ph type="title"/>
          </p:nvPr>
        </p:nvSpPr>
        <p:spPr>
          <a:xfrm>
            <a:off x="527486" y="180313"/>
            <a:ext cx="11136756" cy="916782"/>
          </a:xfrm>
        </p:spPr>
        <p:txBody>
          <a:bodyPr>
            <a:normAutofit/>
          </a:bodyPr>
          <a:lstStyle/>
          <a:p>
            <a:br>
              <a:rPr lang="en-US" sz="2400" b="0" dirty="0">
                <a:latin typeface="+mj-lt"/>
                <a:cs typeface="Arial" panose="020B0604020202020204" pitchFamily="34" charset="0"/>
              </a:rPr>
            </a:br>
            <a:r>
              <a:rPr lang="en-US" sz="2400" b="0" dirty="0">
                <a:latin typeface="+mj-lt"/>
                <a:cs typeface="Arial" panose="020B0604020202020204" pitchFamily="34" charset="0"/>
              </a:rPr>
              <a:t>Guidance for Equity-Centered Design and Implementation</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8774B651-CD99-4FAD-98FA-E3C3C9E149D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96867">
            <a:off x="8535363" y="1596711"/>
            <a:ext cx="3172676" cy="4105450"/>
          </a:xfrm>
          <a:ln w="3175">
            <a:solidFill>
              <a:schemeClr val="bg1">
                <a:lumMod val="6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B3451F41-A17C-479A-A39E-FFAD4AC7F775}"/>
              </a:ext>
            </a:extLst>
          </p:cNvPr>
          <p:cNvSpPr txBox="1"/>
          <p:nvPr/>
        </p:nvSpPr>
        <p:spPr>
          <a:xfrm>
            <a:off x="567558" y="1859840"/>
            <a:ext cx="75561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22222"/>
                </a:solidFill>
                <a:effectLst/>
                <a:uLnTx/>
                <a:uFillTx/>
                <a:ea typeface="+mn-ea"/>
                <a:cs typeface="Arial" panose="020B0604020202020204" pitchFamily="34" charset="0"/>
              </a:rPr>
              <a:t>Advancing Health Equity through APMs</a:t>
            </a:r>
            <a:r>
              <a:rPr kumimoji="0" lang="en-US" sz="1800" b="0" i="0" u="none" strike="noStrike" kern="1200" cap="none" spc="0" normalizeH="0" baseline="0" noProof="0" dirty="0">
                <a:ln>
                  <a:noFill/>
                </a:ln>
                <a:solidFill>
                  <a:srgbClr val="222222"/>
                </a:solidFill>
                <a:effectLst/>
                <a:uLnTx/>
                <a:uFillTx/>
                <a:ea typeface="+mn-ea"/>
                <a:cs typeface="Arial" panose="020B0604020202020204" pitchFamily="34" charset="0"/>
              </a:rPr>
              <a:t>, is the HEAT’s foundational guidance document supporting APM stakeholders in designing and implementing equity-centered APMs.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ea typeface="+mn-ea"/>
                <a:cs typeface="Arial" panose="020B0604020202020204" pitchFamily="34" charset="0"/>
              </a:rPr>
              <a:t> </a:t>
            </a:r>
          </a:p>
        </p:txBody>
      </p:sp>
      <p:sp>
        <p:nvSpPr>
          <p:cNvPr id="9" name="Content Placeholder 3">
            <a:extLst>
              <a:ext uri="{FF2B5EF4-FFF2-40B4-BE49-F238E27FC236}">
                <a16:creationId xmlns:a16="http://schemas.microsoft.com/office/drawing/2014/main" id="{A3D4D5E2-FA3F-4EF5-952E-01E4002422E4}"/>
              </a:ext>
            </a:extLst>
          </p:cNvPr>
          <p:cNvSpPr txBox="1">
            <a:spLocks/>
          </p:cNvSpPr>
          <p:nvPr/>
        </p:nvSpPr>
        <p:spPr>
          <a:xfrm>
            <a:off x="1609055" y="5865733"/>
            <a:ext cx="8512646" cy="544714"/>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hlinkClick r:id="rId5"/>
              </a:rPr>
              <a:t>http://hcp-lan.org/workproducts/APM-Guidance/Advancing-Health-Equity-Through-APMs.pdf</a:t>
            </a:r>
            <a:endPar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pic>
        <p:nvPicPr>
          <p:cNvPr id="4" name="Picture 3">
            <a:extLst>
              <a:ext uri="{FF2B5EF4-FFF2-40B4-BE49-F238E27FC236}">
                <a16:creationId xmlns:a16="http://schemas.microsoft.com/office/drawing/2014/main" id="{016E2CA6-C5A7-44DF-A37F-0929953D8491}"/>
              </a:ext>
            </a:extLst>
          </p:cNvPr>
          <p:cNvPicPr>
            <a:picLocks noChangeAspect="1"/>
          </p:cNvPicPr>
          <p:nvPr/>
        </p:nvPicPr>
        <p:blipFill>
          <a:blip r:embed="rId6"/>
          <a:stretch>
            <a:fillRect/>
          </a:stretch>
        </p:blipFill>
        <p:spPr>
          <a:xfrm>
            <a:off x="1401392" y="2900924"/>
            <a:ext cx="5888497" cy="2684083"/>
          </a:xfrm>
          <a:prstGeom prst="rect">
            <a:avLst/>
          </a:prstGeom>
        </p:spPr>
      </p:pic>
      <p:sp>
        <p:nvSpPr>
          <p:cNvPr id="10" name="Slide Number Placeholder 2">
            <a:extLst>
              <a:ext uri="{FF2B5EF4-FFF2-40B4-BE49-F238E27FC236}">
                <a16:creationId xmlns:a16="http://schemas.microsoft.com/office/drawing/2014/main" id="{23DAA0DA-655C-41B4-8CA7-3DF6F69D2574}"/>
              </a:ext>
            </a:extLst>
          </p:cNvPr>
          <p:cNvSpPr txBox="1">
            <a:spLocks/>
          </p:cNvSpPr>
          <p:nvPr/>
        </p:nvSpPr>
        <p:spPr>
          <a:xfrm>
            <a:off x="11227277" y="554036"/>
            <a:ext cx="437237" cy="431484"/>
          </a:xfrm>
          <a:prstGeom prst="ellipse">
            <a:avLst/>
          </a:prstGeom>
          <a:solidFill>
            <a:schemeClr val="bg1"/>
          </a:solidFill>
        </p:spPr>
        <p:txBody>
          <a:bodyPr lIns="0" rIns="0"/>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100" b="0" i="0" u="none" strike="noStrike" kern="1200" cap="none" spc="0" normalizeH="0" baseline="0" noProof="0" smtClean="0">
                <a:ln>
                  <a:noFill/>
                </a:ln>
                <a:solidFill>
                  <a:srgbClr val="113E6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113E67"/>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7916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2DF14C-7948-4002-A974-0BDE311C775F}"/>
              </a:ext>
            </a:extLst>
          </p:cNvPr>
          <p:cNvSpPr/>
          <p:nvPr/>
        </p:nvSpPr>
        <p:spPr>
          <a:xfrm>
            <a:off x="0" y="1656937"/>
            <a:ext cx="8874493" cy="1240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 name="Title 1">
            <a:extLst>
              <a:ext uri="{FF2B5EF4-FFF2-40B4-BE49-F238E27FC236}">
                <a16:creationId xmlns:a16="http://schemas.microsoft.com/office/drawing/2014/main" id="{54B53B55-BDAE-4965-8BB5-DDE095A0EDC3}"/>
              </a:ext>
            </a:extLst>
          </p:cNvPr>
          <p:cNvSpPr>
            <a:spLocks noGrp="1"/>
          </p:cNvSpPr>
          <p:nvPr>
            <p:ph type="title"/>
          </p:nvPr>
        </p:nvSpPr>
        <p:spPr/>
        <p:txBody>
          <a:bodyPr>
            <a:normAutofit/>
          </a:bodyPr>
          <a:lstStyle/>
          <a:p>
            <a:r>
              <a:rPr lang="en-US" sz="2800" b="0" dirty="0">
                <a:latin typeface="+mj-lt"/>
                <a:cs typeface="Arial" panose="020B0604020202020204" pitchFamily="34" charset="0"/>
              </a:rPr>
              <a:t>Guidance on Social Risk Adjustment</a:t>
            </a:r>
          </a:p>
        </p:txBody>
      </p:sp>
      <p:pic>
        <p:nvPicPr>
          <p:cNvPr id="5" name="Content Placeholder 4">
            <a:extLst>
              <a:ext uri="{FF2B5EF4-FFF2-40B4-BE49-F238E27FC236}">
                <a16:creationId xmlns:a16="http://schemas.microsoft.com/office/drawing/2014/main" id="{8774B651-CD99-4FAD-98FA-E3C3C9E149D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rot="196867">
            <a:off x="8593241" y="1703502"/>
            <a:ext cx="3172676" cy="3820287"/>
          </a:xfrm>
          <a:ln w="3175">
            <a:solidFill>
              <a:schemeClr val="bg1">
                <a:lumMod val="6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B3451F41-A17C-479A-A39E-FFAD4AC7F775}"/>
              </a:ext>
            </a:extLst>
          </p:cNvPr>
          <p:cNvSpPr txBox="1"/>
          <p:nvPr/>
        </p:nvSpPr>
        <p:spPr>
          <a:xfrm>
            <a:off x="567558" y="1859840"/>
            <a:ext cx="75561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guidance document follows the 2021 release of Advancing Health Equity Through APMs and specifically focuses on how social risk adjustment for payment, a core design element of the Health Equity Advisory Team (HEAT)’s theory of change, and complementary core components can advance health equity.</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p:txBody>
      </p:sp>
      <p:sp>
        <p:nvSpPr>
          <p:cNvPr id="9" name="Content Placeholder 3">
            <a:extLst>
              <a:ext uri="{FF2B5EF4-FFF2-40B4-BE49-F238E27FC236}">
                <a16:creationId xmlns:a16="http://schemas.microsoft.com/office/drawing/2014/main" id="{A3D4D5E2-FA3F-4EF5-952E-01E4002422E4}"/>
              </a:ext>
            </a:extLst>
          </p:cNvPr>
          <p:cNvSpPr txBox="1">
            <a:spLocks/>
          </p:cNvSpPr>
          <p:nvPr/>
        </p:nvSpPr>
        <p:spPr>
          <a:xfrm>
            <a:off x="567558" y="5745707"/>
            <a:ext cx="8512646" cy="544714"/>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lide Number Placeholder 2">
            <a:extLst>
              <a:ext uri="{FF2B5EF4-FFF2-40B4-BE49-F238E27FC236}">
                <a16:creationId xmlns:a16="http://schemas.microsoft.com/office/drawing/2014/main" id="{23DAA0DA-655C-41B4-8CA7-3DF6F69D2574}"/>
              </a:ext>
            </a:extLst>
          </p:cNvPr>
          <p:cNvSpPr txBox="1">
            <a:spLocks/>
          </p:cNvSpPr>
          <p:nvPr/>
        </p:nvSpPr>
        <p:spPr>
          <a:xfrm>
            <a:off x="11227277" y="554036"/>
            <a:ext cx="437237" cy="431484"/>
          </a:xfrm>
          <a:prstGeom prst="ellipse">
            <a:avLst/>
          </a:prstGeom>
          <a:solidFill>
            <a:schemeClr val="bg1"/>
          </a:solidFill>
        </p:spPr>
        <p:txBody>
          <a:bodyPr lIns="0" rIns="0"/>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100" b="0" i="0" u="none" strike="noStrike" kern="1200" cap="none" spc="0" normalizeH="0" baseline="0" noProof="0" smtClean="0">
                <a:ln>
                  <a:noFill/>
                </a:ln>
                <a:solidFill>
                  <a:srgbClr val="113E6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113E67"/>
              </a:solidFill>
              <a:effectLst/>
              <a:uLnTx/>
              <a:uFillTx/>
              <a:latin typeface="Arial"/>
              <a:ea typeface="+mn-ea"/>
              <a:cs typeface="+mn-cs"/>
            </a:endParaRPr>
          </a:p>
        </p:txBody>
      </p:sp>
      <p:sp>
        <p:nvSpPr>
          <p:cNvPr id="12" name="TextBox 11">
            <a:extLst>
              <a:ext uri="{FF2B5EF4-FFF2-40B4-BE49-F238E27FC236}">
                <a16:creationId xmlns:a16="http://schemas.microsoft.com/office/drawing/2014/main" id="{34BF787C-A705-488F-A3AE-A44155532C14}"/>
              </a:ext>
            </a:extLst>
          </p:cNvPr>
          <p:cNvSpPr txBox="1"/>
          <p:nvPr/>
        </p:nvSpPr>
        <p:spPr>
          <a:xfrm>
            <a:off x="602421" y="5734171"/>
            <a:ext cx="11062093" cy="338554"/>
          </a:xfrm>
          <a:prstGeom prst="rect">
            <a:avLst/>
          </a:prstGeom>
          <a:noFill/>
        </p:spPr>
        <p:txBody>
          <a:bodyPr wrap="square">
            <a:spAutoFit/>
          </a:bodyPr>
          <a:lstStyle/>
          <a:p>
            <a:r>
              <a:rPr lang="en-US" sz="1600" b="1" dirty="0">
                <a:hlinkClick r:id="rId5"/>
              </a:rPr>
              <a:t>http://hcp-lan.org/workproducts/APM-Guidance/Advancing-Health-Equity-Through-APMs-Social-Risk-Adjustment.pdf</a:t>
            </a:r>
            <a:endParaRPr lang="en-US" sz="1600" b="1" dirty="0"/>
          </a:p>
        </p:txBody>
      </p:sp>
      <p:grpSp>
        <p:nvGrpSpPr>
          <p:cNvPr id="13" name="Group 12">
            <a:extLst>
              <a:ext uri="{FF2B5EF4-FFF2-40B4-BE49-F238E27FC236}">
                <a16:creationId xmlns:a16="http://schemas.microsoft.com/office/drawing/2014/main" id="{89E10AEE-1442-490F-B7E9-7578B7DD13C1}"/>
              </a:ext>
            </a:extLst>
          </p:cNvPr>
          <p:cNvGrpSpPr/>
          <p:nvPr/>
        </p:nvGrpSpPr>
        <p:grpSpPr>
          <a:xfrm>
            <a:off x="173421" y="3210726"/>
            <a:ext cx="7950302" cy="2071058"/>
            <a:chOff x="0" y="2212069"/>
            <a:chExt cx="12192000" cy="3176023"/>
          </a:xfrm>
        </p:grpSpPr>
        <p:sp>
          <p:nvSpPr>
            <p:cNvPr id="14" name="Rectangle 13">
              <a:extLst>
                <a:ext uri="{FF2B5EF4-FFF2-40B4-BE49-F238E27FC236}">
                  <a16:creationId xmlns:a16="http://schemas.microsoft.com/office/drawing/2014/main" id="{B4A8FE2B-78A4-4E89-ACE6-2431B1A9C771}"/>
                </a:ext>
              </a:extLst>
            </p:cNvPr>
            <p:cNvSpPr/>
            <p:nvPr/>
          </p:nvSpPr>
          <p:spPr>
            <a:xfrm>
              <a:off x="0" y="2212069"/>
              <a:ext cx="12192000" cy="3176023"/>
            </a:xfrm>
            <a:prstGeom prst="rect">
              <a:avLst/>
            </a:prstGeom>
            <a:solidFill>
              <a:srgbClr val="E7E6E6"/>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EA48D9F-F587-44F7-9055-93EA39C8151D}"/>
                </a:ext>
              </a:extLst>
            </p:cNvPr>
            <p:cNvGrpSpPr/>
            <p:nvPr/>
          </p:nvGrpSpPr>
          <p:grpSpPr>
            <a:xfrm>
              <a:off x="216722" y="2453219"/>
              <a:ext cx="11758556" cy="2673156"/>
              <a:chOff x="333170" y="3032789"/>
              <a:chExt cx="11758556" cy="2673156"/>
            </a:xfrm>
          </p:grpSpPr>
          <p:grpSp>
            <p:nvGrpSpPr>
              <p:cNvPr id="16" name="Group 15">
                <a:extLst>
                  <a:ext uri="{FF2B5EF4-FFF2-40B4-BE49-F238E27FC236}">
                    <a16:creationId xmlns:a16="http://schemas.microsoft.com/office/drawing/2014/main" id="{3E777602-4DE0-4D8D-86AE-6A1716A2DA67}"/>
                  </a:ext>
                </a:extLst>
              </p:cNvPr>
              <p:cNvGrpSpPr/>
              <p:nvPr/>
            </p:nvGrpSpPr>
            <p:grpSpPr>
              <a:xfrm>
                <a:off x="333170" y="3032789"/>
                <a:ext cx="11758556" cy="2673156"/>
                <a:chOff x="321139" y="4934053"/>
                <a:chExt cx="11758556" cy="2673156"/>
              </a:xfrm>
            </p:grpSpPr>
            <p:sp>
              <p:nvSpPr>
                <p:cNvPr id="18" name="Rectangle 17">
                  <a:extLst>
                    <a:ext uri="{FF2B5EF4-FFF2-40B4-BE49-F238E27FC236}">
                      <a16:creationId xmlns:a16="http://schemas.microsoft.com/office/drawing/2014/main" id="{947C7FC0-1407-4BDB-8D04-364C497A91B5}"/>
                    </a:ext>
                  </a:extLst>
                </p:cNvPr>
                <p:cNvSpPr/>
                <p:nvPr/>
              </p:nvSpPr>
              <p:spPr>
                <a:xfrm>
                  <a:off x="4824454" y="4934053"/>
                  <a:ext cx="3244313" cy="2673155"/>
                </a:xfrm>
                <a:prstGeom prst="rect">
                  <a:avLst/>
                </a:prstGeom>
                <a:solidFill>
                  <a:srgbClr val="007C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Financial Benchmark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 of care for an average patient)</a:t>
                  </a:r>
                </a:p>
              </p:txBody>
            </p:sp>
            <p:sp>
              <p:nvSpPr>
                <p:cNvPr id="19" name="Rectangle 18">
                  <a:extLst>
                    <a:ext uri="{FF2B5EF4-FFF2-40B4-BE49-F238E27FC236}">
                      <a16:creationId xmlns:a16="http://schemas.microsoft.com/office/drawing/2014/main" id="{84E03386-4E9A-4920-A0C1-58981E7543D0}"/>
                    </a:ext>
                  </a:extLst>
                </p:cNvPr>
                <p:cNvSpPr/>
                <p:nvPr/>
              </p:nvSpPr>
              <p:spPr>
                <a:xfrm>
                  <a:off x="8835383" y="4949760"/>
                  <a:ext cx="3244312" cy="2657448"/>
                </a:xfrm>
                <a:prstGeom prst="rect">
                  <a:avLst/>
                </a:prstGeom>
                <a:solidFill>
                  <a:srgbClr val="007C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Estimated cost of care</a:t>
                  </a:r>
                </a:p>
              </p:txBody>
            </p:sp>
            <p:sp>
              <p:nvSpPr>
                <p:cNvPr id="20" name="Multiplication Sign 19">
                  <a:extLst>
                    <a:ext uri="{FF2B5EF4-FFF2-40B4-BE49-F238E27FC236}">
                      <a16:creationId xmlns:a16="http://schemas.microsoft.com/office/drawing/2014/main" id="{E172B25F-E389-41E0-B28E-0C2C1BD5709D}"/>
                    </a:ext>
                  </a:extLst>
                </p:cNvPr>
                <p:cNvSpPr/>
                <p:nvPr/>
              </p:nvSpPr>
              <p:spPr>
                <a:xfrm>
                  <a:off x="4208261" y="5983844"/>
                  <a:ext cx="572052" cy="589280"/>
                </a:xfrm>
                <a:prstGeom prst="mathMultiply">
                  <a:avLst/>
                </a:prstGeom>
                <a:solidFill>
                  <a:sysClr val="window" lastClr="FFFFFF"/>
                </a:solidFill>
                <a:ln w="28575" cap="flat" cmpd="sng" algn="ctr">
                  <a:solidFill>
                    <a:srgbClr val="0E406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Equals 20">
                  <a:extLst>
                    <a:ext uri="{FF2B5EF4-FFF2-40B4-BE49-F238E27FC236}">
                      <a16:creationId xmlns:a16="http://schemas.microsoft.com/office/drawing/2014/main" id="{445FA8E0-FB92-4BDB-AEB3-76CBFD505B66}"/>
                    </a:ext>
                  </a:extLst>
                </p:cNvPr>
                <p:cNvSpPr/>
                <p:nvPr/>
              </p:nvSpPr>
              <p:spPr>
                <a:xfrm>
                  <a:off x="8181625" y="5975990"/>
                  <a:ext cx="545104" cy="589280"/>
                </a:xfrm>
                <a:prstGeom prst="mathEqual">
                  <a:avLst/>
                </a:prstGeom>
                <a:solidFill>
                  <a:sysClr val="window" lastClr="FFFFFF"/>
                </a:solidFill>
                <a:ln w="28575" cap="flat" cmpd="sng" algn="ctr">
                  <a:solidFill>
                    <a:srgbClr val="0E406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D9595726-401C-45C2-955A-5D082D0C2710}"/>
                    </a:ext>
                  </a:extLst>
                </p:cNvPr>
                <p:cNvGrpSpPr/>
                <p:nvPr/>
              </p:nvGrpSpPr>
              <p:grpSpPr>
                <a:xfrm>
                  <a:off x="321139" y="4943838"/>
                  <a:ext cx="3846513" cy="2663371"/>
                  <a:chOff x="483482" y="2264529"/>
                  <a:chExt cx="3846513" cy="2663371"/>
                </a:xfrm>
              </p:grpSpPr>
              <p:sp>
                <p:nvSpPr>
                  <p:cNvPr id="23" name="Rectangle 22">
                    <a:extLst>
                      <a:ext uri="{FF2B5EF4-FFF2-40B4-BE49-F238E27FC236}">
                        <a16:creationId xmlns:a16="http://schemas.microsoft.com/office/drawing/2014/main" id="{C8A53DED-CDA8-479C-88AB-FBA3F00433FD}"/>
                      </a:ext>
                    </a:extLst>
                  </p:cNvPr>
                  <p:cNvSpPr/>
                  <p:nvPr/>
                </p:nvSpPr>
                <p:spPr>
                  <a:xfrm>
                    <a:off x="483483" y="2264529"/>
                    <a:ext cx="3842980" cy="2663371"/>
                  </a:xfrm>
                  <a:prstGeom prst="rect">
                    <a:avLst/>
                  </a:prstGeom>
                  <a:solidFill>
                    <a:srgbClr val="F2F2F2"/>
                  </a:solidFill>
                  <a:ln w="12700" cap="flat" cmpd="sng" algn="ctr">
                    <a:solidFill>
                      <a:srgbClr val="007CA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0A3857C5-72A9-46D9-84C1-C694BE86E087}"/>
                      </a:ext>
                    </a:extLst>
                  </p:cNvPr>
                  <p:cNvSpPr/>
                  <p:nvPr/>
                </p:nvSpPr>
                <p:spPr>
                  <a:xfrm>
                    <a:off x="612436" y="3094961"/>
                    <a:ext cx="1696720" cy="723378"/>
                  </a:xfrm>
                  <a:prstGeom prst="rect">
                    <a:avLst/>
                  </a:prstGeom>
                  <a:solidFill>
                    <a:srgbClr val="D9F4FF"/>
                  </a:solidFill>
                  <a:ln w="12700" cap="flat" cmpd="sng" algn="ctr">
                    <a:solidFill>
                      <a:srgbClr val="007CA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C4F6E"/>
                        </a:solidFill>
                        <a:effectLst/>
                        <a:uLnTx/>
                        <a:uFillTx/>
                        <a:latin typeface="Arial" panose="020B0604020202020204" pitchFamily="34" charset="0"/>
                        <a:ea typeface="+mn-ea"/>
                        <a:cs typeface="Arial" panose="020B0604020202020204" pitchFamily="34" charset="0"/>
                      </a:rPr>
                      <a:t>Demographics </a:t>
                    </a:r>
                  </a:p>
                </p:txBody>
              </p:sp>
              <p:sp>
                <p:nvSpPr>
                  <p:cNvPr id="25" name="Rectangle 24">
                    <a:extLst>
                      <a:ext uri="{FF2B5EF4-FFF2-40B4-BE49-F238E27FC236}">
                        <a16:creationId xmlns:a16="http://schemas.microsoft.com/office/drawing/2014/main" id="{536049D2-45B3-4374-AC6C-EC7B66AACF83}"/>
                      </a:ext>
                    </a:extLst>
                  </p:cNvPr>
                  <p:cNvSpPr/>
                  <p:nvPr/>
                </p:nvSpPr>
                <p:spPr>
                  <a:xfrm>
                    <a:off x="2457163" y="3094961"/>
                    <a:ext cx="1696720" cy="723378"/>
                  </a:xfrm>
                  <a:prstGeom prst="rect">
                    <a:avLst/>
                  </a:prstGeom>
                  <a:solidFill>
                    <a:srgbClr val="D9F4FF"/>
                  </a:solidFill>
                  <a:ln w="12700" cap="flat" cmpd="sng" algn="ctr">
                    <a:solidFill>
                      <a:srgbClr val="007CA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C4F6E"/>
                        </a:solidFill>
                        <a:effectLst/>
                        <a:uLnTx/>
                        <a:uFillTx/>
                        <a:latin typeface="Arial" panose="020B0604020202020204" pitchFamily="34" charset="0"/>
                        <a:ea typeface="+mn-ea"/>
                        <a:cs typeface="Arial" panose="020B0604020202020204" pitchFamily="34" charset="0"/>
                      </a:rPr>
                      <a:t>Clinical </a:t>
                    </a:r>
                    <a:br>
                      <a:rPr kumimoji="0" lang="en-US" sz="1100" b="0" i="0" u="none" strike="noStrike" kern="0" cap="none" spc="0" normalizeH="0" baseline="0" noProof="0" dirty="0">
                        <a:ln>
                          <a:noFill/>
                        </a:ln>
                        <a:solidFill>
                          <a:srgbClr val="0C4F6E"/>
                        </a:solidFill>
                        <a:effectLst/>
                        <a:uLnTx/>
                        <a:uFillTx/>
                        <a:latin typeface="Arial" panose="020B0604020202020204" pitchFamily="34" charset="0"/>
                        <a:ea typeface="+mn-ea"/>
                        <a:cs typeface="Arial" panose="020B0604020202020204" pitchFamily="34" charset="0"/>
                      </a:rPr>
                    </a:br>
                    <a:r>
                      <a:rPr kumimoji="0" lang="en-US" sz="1100" b="0" i="0" u="none" strike="noStrike" kern="0" cap="none" spc="0" normalizeH="0" baseline="0" noProof="0" dirty="0">
                        <a:ln>
                          <a:noFill/>
                        </a:ln>
                        <a:solidFill>
                          <a:srgbClr val="0C4F6E"/>
                        </a:solidFill>
                        <a:effectLst/>
                        <a:uLnTx/>
                        <a:uFillTx/>
                        <a:latin typeface="Arial" panose="020B0604020202020204" pitchFamily="34" charset="0"/>
                        <a:ea typeface="+mn-ea"/>
                        <a:cs typeface="Arial" panose="020B0604020202020204" pitchFamily="34" charset="0"/>
                      </a:rPr>
                      <a:t>diagnoses data</a:t>
                    </a:r>
                  </a:p>
                </p:txBody>
              </p:sp>
              <p:sp>
                <p:nvSpPr>
                  <p:cNvPr id="26" name="Rectangle 25">
                    <a:extLst>
                      <a:ext uri="{FF2B5EF4-FFF2-40B4-BE49-F238E27FC236}">
                        <a16:creationId xmlns:a16="http://schemas.microsoft.com/office/drawing/2014/main" id="{A021FB5E-BE8F-4BBE-943B-BFC72B31A90C}"/>
                      </a:ext>
                    </a:extLst>
                  </p:cNvPr>
                  <p:cNvSpPr/>
                  <p:nvPr/>
                </p:nvSpPr>
                <p:spPr>
                  <a:xfrm>
                    <a:off x="483482" y="2264529"/>
                    <a:ext cx="3846513" cy="650240"/>
                  </a:xfrm>
                  <a:prstGeom prst="rect">
                    <a:avLst/>
                  </a:prstGeom>
                  <a:solidFill>
                    <a:srgbClr val="007C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Factor</a:t>
                    </a:r>
                  </a:p>
                </p:txBody>
              </p:sp>
            </p:grpSp>
          </p:grpSp>
          <p:sp>
            <p:nvSpPr>
              <p:cNvPr id="17" name="Rectangle 16">
                <a:extLst>
                  <a:ext uri="{FF2B5EF4-FFF2-40B4-BE49-F238E27FC236}">
                    <a16:creationId xmlns:a16="http://schemas.microsoft.com/office/drawing/2014/main" id="{E448E95D-2C26-4074-BA42-3929D2D41AC9}"/>
                  </a:ext>
                </a:extLst>
              </p:cNvPr>
              <p:cNvSpPr/>
              <p:nvPr/>
            </p:nvSpPr>
            <p:spPr>
              <a:xfrm>
                <a:off x="462124" y="4791781"/>
                <a:ext cx="3541447" cy="723378"/>
              </a:xfrm>
              <a:prstGeom prst="rect">
                <a:avLst/>
              </a:prstGeom>
              <a:solidFill>
                <a:srgbClr val="D9F4FF"/>
              </a:solidFill>
              <a:ln w="12700" cap="flat" cmpd="sng" algn="ctr">
                <a:solidFill>
                  <a:srgbClr val="007CA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E4068"/>
                    </a:solidFill>
                    <a:effectLst/>
                    <a:uLnTx/>
                    <a:uFillTx/>
                    <a:latin typeface="Arial" panose="020B0604020202020204" pitchFamily="34" charset="0"/>
                    <a:ea typeface="+mn-ea"/>
                    <a:cs typeface="Arial" panose="020B0604020202020204" pitchFamily="34" charset="0"/>
                  </a:rPr>
                  <a:t>Social Factors </a:t>
                </a:r>
                <a:br>
                  <a:rPr kumimoji="0" lang="en-US" sz="1100" b="0" i="0" u="none" strike="noStrike" kern="0" cap="none" spc="0" normalizeH="0" baseline="0" noProof="0" dirty="0">
                    <a:ln>
                      <a:noFill/>
                    </a:ln>
                    <a:solidFill>
                      <a:srgbClr val="0E4068"/>
                    </a:solidFill>
                    <a:effectLst/>
                    <a:uLnTx/>
                    <a:uFillTx/>
                    <a:latin typeface="Arial" panose="020B0604020202020204" pitchFamily="34" charset="0"/>
                    <a:ea typeface="+mn-ea"/>
                    <a:cs typeface="Arial" panose="020B0604020202020204" pitchFamily="34" charset="0"/>
                  </a:rPr>
                </a:br>
                <a:r>
                  <a:rPr kumimoji="0" lang="en-US" sz="1050" b="0" i="0" u="none" strike="noStrike" kern="0" cap="none" spc="0" normalizeH="0" baseline="0" noProof="0" dirty="0">
                    <a:ln>
                      <a:noFill/>
                    </a:ln>
                    <a:solidFill>
                      <a:srgbClr val="0E4068"/>
                    </a:solidFill>
                    <a:effectLst/>
                    <a:uLnTx/>
                    <a:uFillTx/>
                    <a:latin typeface="Arial" panose="020B0604020202020204" pitchFamily="34" charset="0"/>
                    <a:ea typeface="+mn-ea"/>
                    <a:cs typeface="Arial" panose="020B0604020202020204" pitchFamily="34" charset="0"/>
                  </a:rPr>
                  <a:t>(Housing, Food insecurity, transportation, etc.) </a:t>
                </a:r>
                <a:endParaRPr kumimoji="0" lang="en-US" sz="1100" b="0" i="0" u="none" strike="noStrike" kern="0" cap="none" spc="0" normalizeH="0" baseline="0" noProof="0" dirty="0">
                  <a:ln>
                    <a:noFill/>
                  </a:ln>
                  <a:solidFill>
                    <a:srgbClr val="0E4068"/>
                  </a:solidFill>
                  <a:effectLst/>
                  <a:uLnTx/>
                  <a:uFillTx/>
                  <a:latin typeface="Arial" panose="020B0604020202020204" pitchFamily="34" charset="0"/>
                  <a:ea typeface="+mn-ea"/>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262191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CCE-4511-4287-BE97-C98B804A557A}"/>
              </a:ext>
            </a:extLst>
          </p:cNvPr>
          <p:cNvSpPr>
            <a:spLocks noGrp="1"/>
          </p:cNvSpPr>
          <p:nvPr>
            <p:ph type="title"/>
          </p:nvPr>
        </p:nvSpPr>
        <p:spPr/>
        <p:txBody>
          <a:bodyPr>
            <a:normAutofit/>
          </a:bodyPr>
          <a:lstStyle/>
          <a:p>
            <a:r>
              <a:rPr lang="en-US" sz="4000" dirty="0"/>
              <a:t>HEAT Focus 2023</a:t>
            </a:r>
            <a:endParaRPr lang="en-US" sz="4000" b="1" dirty="0">
              <a:cs typeface="Arial" panose="020B0604020202020204" pitchFamily="34" charset="0"/>
            </a:endParaRPr>
          </a:p>
        </p:txBody>
      </p:sp>
    </p:spTree>
    <p:extLst>
      <p:ext uri="{BB962C8B-B14F-4D97-AF65-F5344CB8AC3E}">
        <p14:creationId xmlns:p14="http://schemas.microsoft.com/office/powerpoint/2010/main" val="499132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2">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Master">
  <a:themeElements>
    <a:clrScheme name="CMS Color Scheme">
      <a:dk1>
        <a:sysClr val="windowText" lastClr="000000"/>
      </a:dk1>
      <a:lt1>
        <a:sysClr val="window" lastClr="FFFFFF"/>
      </a:lt1>
      <a:dk2>
        <a:srgbClr val="44546A"/>
      </a:dk2>
      <a:lt2>
        <a:srgbClr val="E7E6E6"/>
      </a:lt2>
      <a:accent1>
        <a:srgbClr val="004986"/>
      </a:accent1>
      <a:accent2>
        <a:srgbClr val="FFD004"/>
      </a:accent2>
      <a:accent3>
        <a:srgbClr val="6891B6"/>
      </a:accent3>
      <a:accent4>
        <a:srgbClr val="9FCBED"/>
      </a:accent4>
      <a:accent5>
        <a:srgbClr val="EBF4FB"/>
      </a:accent5>
      <a:accent6>
        <a:srgbClr val="D0CECE"/>
      </a:accent6>
      <a:hlink>
        <a:srgbClr val="0563C1"/>
      </a:hlink>
      <a:folHlink>
        <a:srgbClr val="0563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tandard" id="{BD6C7405-5313-F64F-BD21-B23E89A465FE}" vid="{60804673-6331-8849-9DB0-6354190B9D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2e3cf0-a956-40d0-9a3a-056c2aabd579" xsi:nil="true"/>
    <MonthYear xmlns="2f93c5ba-f26c-43b2-bc17-8c8e4c1255d5" xsi:nil="true"/>
    <lcf76f155ced4ddcb4097134ff3c332f xmlns="2f93c5ba-f26c-43b2-bc17-8c8e4c1255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A78EF4EC489541B17454EE51336742" ma:contentTypeVersion="18" ma:contentTypeDescription="Create a new document." ma:contentTypeScope="" ma:versionID="62e26a12e7c7f822e712e67616ffaf48">
  <xsd:schema xmlns:xsd="http://www.w3.org/2001/XMLSchema" xmlns:xs="http://www.w3.org/2001/XMLSchema" xmlns:p="http://schemas.microsoft.com/office/2006/metadata/properties" xmlns:ns2="2f93c5ba-f26c-43b2-bc17-8c8e4c1255d5" xmlns:ns3="2a2e3cf0-a956-40d0-9a3a-056c2aabd579" targetNamespace="http://schemas.microsoft.com/office/2006/metadata/properties" ma:root="true" ma:fieldsID="f1617c2f4b9e3b17d8f157790486cb4d" ns2:_="" ns3:_="">
    <xsd:import namespace="2f93c5ba-f26c-43b2-bc17-8c8e4c1255d5"/>
    <xsd:import namespace="2a2e3cf0-a956-40d0-9a3a-056c2aabd5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onth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3c5ba-f26c-43b2-bc17-8c8e4c125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348662-0998-488e-bf1e-6712e80a330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onthYear" ma:index="25" nillable="true" ma:displayName="Month Year" ma:format="Dropdown" ma:internalName="Month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e3cf0-a956-40d0-9a3a-056c2aabd5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17b7418-314f-4bb5-a227-ecd0c7281e69}" ma:internalName="TaxCatchAll" ma:showField="CatchAllData" ma:web="2a2e3cf0-a956-40d0-9a3a-056c2aabd5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125C83-ED2E-4D92-B23E-46560227EADA}">
  <ds:schemaRefs>
    <ds:schemaRef ds:uri="2a2e3cf0-a956-40d0-9a3a-056c2aabd579"/>
    <ds:schemaRef ds:uri="http://purl.org/dc/elements/1.1/"/>
    <ds:schemaRef ds:uri="http://schemas.openxmlformats.org/package/2006/metadata/core-properties"/>
    <ds:schemaRef ds:uri="2f93c5ba-f26c-43b2-bc17-8c8e4c1255d5"/>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CE9AF21-CFB2-427D-93B3-998CF4D6CAD8}">
  <ds:schemaRefs>
    <ds:schemaRef ds:uri="http://schemas.microsoft.com/sharepoint/v3/contenttype/forms"/>
  </ds:schemaRefs>
</ds:datastoreItem>
</file>

<file path=customXml/itemProps3.xml><?xml version="1.0" encoding="utf-8"?>
<ds:datastoreItem xmlns:ds="http://schemas.openxmlformats.org/officeDocument/2006/customXml" ds:itemID="{CE051F54-3AFE-49DE-B049-3A0BCC283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3c5ba-f26c-43b2-bc17-8c8e4c1255d5"/>
    <ds:schemaRef ds:uri="2a2e3cf0-a956-40d0-9a3a-056c2aabd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86901</TotalTime>
  <Words>2190</Words>
  <Application>Microsoft Office PowerPoint</Application>
  <PresentationFormat>Widescreen</PresentationFormat>
  <Paragraphs>251</Paragraphs>
  <Slides>19</Slides>
  <Notes>19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.AppleSystemUIFont</vt:lpstr>
      <vt:lpstr>Arial</vt:lpstr>
      <vt:lpstr>Calibri</vt:lpstr>
      <vt:lpstr>Calibri Light</vt:lpstr>
      <vt:lpstr>Courier New</vt:lpstr>
      <vt:lpstr>Lato</vt:lpstr>
      <vt:lpstr>Lato Light</vt:lpstr>
      <vt:lpstr>LucidaGrande</vt:lpstr>
      <vt:lpstr>Noto Sans</vt:lpstr>
      <vt:lpstr>Open Sans Light</vt:lpstr>
      <vt:lpstr>Symbol</vt:lpstr>
      <vt:lpstr>Wingdings</vt:lpstr>
      <vt:lpstr>Office Theme</vt:lpstr>
      <vt:lpstr>7_Custom Design</vt:lpstr>
      <vt:lpstr>10_Custom Design</vt:lpstr>
      <vt:lpstr>4_Master</vt:lpstr>
      <vt:lpstr>HEALTH EQUITY  ADVISORY TEAM</vt:lpstr>
      <vt:lpstr>Agenda</vt:lpstr>
      <vt:lpstr>Health Equity Advisory Team (HEAT) Overview</vt:lpstr>
      <vt:lpstr>Health Equity Advisory Team </vt:lpstr>
      <vt:lpstr>HEAT Membership</vt:lpstr>
      <vt:lpstr>HEAT Publications and Accomplishments</vt:lpstr>
      <vt:lpstr> Guidance for Equity-Centered Design and Implementation</vt:lpstr>
      <vt:lpstr>Guidance on Social Risk Adjustment</vt:lpstr>
      <vt:lpstr>HEAT Focus 2023</vt:lpstr>
      <vt:lpstr>HEAT 2023 focus</vt:lpstr>
      <vt:lpstr>The Spectrum of Community Engagement to Ownership</vt:lpstr>
      <vt:lpstr>Guiding Principles to Elevate Individuals and Communities</vt:lpstr>
      <vt:lpstr>HEAT 2023 Guidance Document </vt:lpstr>
      <vt:lpstr>CBO Interview Findings</vt:lpstr>
      <vt:lpstr>Collaborative Governance Grounded in Mutual Respect &amp; Shared Decision-Making </vt:lpstr>
      <vt:lpstr>Hubs and Neutral Conveners as Potential Conduits for Partnership  </vt:lpstr>
      <vt:lpstr>Building CBO Capacity and Infrastructure through Multi-Sector Partnership </vt:lpstr>
      <vt:lpstr>Funding and Financing to Support Cross-Sectoral Collaboration to Address Social Needs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Mazur</dc:creator>
  <cp:lastModifiedBy>Natalie Mazur</cp:lastModifiedBy>
  <cp:revision>963</cp:revision>
  <dcterms:created xsi:type="dcterms:W3CDTF">2021-10-04T19:23:33Z</dcterms:created>
  <dcterms:modified xsi:type="dcterms:W3CDTF">2024-01-23T14:37:07Z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944C692F-9AF3-44F1-A2FF-55D113973025</vt:lpwstr>
  </property>
  <property fmtid="{D5CDD505-2E9C-101B-9397-08002B2CF9AE}" pid="3" name="ArticulatePath">
    <vt:lpwstr>https://rippleeffect.sharepoint.com/sites/hcplan/Graphics and Logos/APM Guidance Package/APM Guidance Package - Branding Concepts</vt:lpwstr>
  </property>
  <property fmtid="{D5CDD505-2E9C-101B-9397-08002B2CF9AE}" pid="4" name="ContentTypeId">
    <vt:lpwstr>0x0101009AA78EF4EC489541B17454EE51336742</vt:lpwstr>
  </property>
  <property fmtid="{D5CDD505-2E9C-101B-9397-08002B2CF9AE}" pid="5" name="MSIP_Label_ea60d57e-af5b-4752-ac57-3e4f28ca11dc_Enabled">
    <vt:lpwstr>true</vt:lpwstr>
  </property>
  <property fmtid="{D5CDD505-2E9C-101B-9397-08002B2CF9AE}" pid="6" name="MSIP_Label_ea60d57e-af5b-4752-ac57-3e4f28ca11dc_SetDate">
    <vt:lpwstr>2021-11-18T16:58:24Z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47919058-7cfc-4920-918d-ad517623f414</vt:lpwstr>
  </property>
  <property fmtid="{D5CDD505-2E9C-101B-9397-08002B2CF9AE}" pid="11" name="MSIP_Label_ea60d57e-af5b-4752-ac57-3e4f28ca11dc_ContentBits">
    <vt:lpwstr>0</vt:lpwstr>
  </property>
  <property fmtid="{D5CDD505-2E9C-101B-9397-08002B2CF9AE}" pid="12" name="MediaServiceImageTags">
    <vt:lpwstr/>
  </property>
</Properties>
</file>