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4"/>
  </p:sldMasterIdLst>
  <p:notesMasterIdLst>
    <p:notesMasterId r:id="rId25"/>
  </p:notesMasterIdLst>
  <p:handoutMasterIdLst>
    <p:handoutMasterId r:id="rId26"/>
  </p:handoutMasterIdLst>
  <p:sldIdLst>
    <p:sldId id="706" r:id="rId5"/>
    <p:sldId id="827" r:id="rId6"/>
    <p:sldId id="890" r:id="rId7"/>
    <p:sldId id="817" r:id="rId8"/>
    <p:sldId id="901" r:id="rId9"/>
    <p:sldId id="822" r:id="rId10"/>
    <p:sldId id="823" r:id="rId11"/>
    <p:sldId id="824" r:id="rId12"/>
    <p:sldId id="825" r:id="rId13"/>
    <p:sldId id="737" r:id="rId14"/>
    <p:sldId id="821" r:id="rId15"/>
    <p:sldId id="826" r:id="rId16"/>
    <p:sldId id="738" r:id="rId17"/>
    <p:sldId id="844" r:id="rId18"/>
    <p:sldId id="845" r:id="rId19"/>
    <p:sldId id="739" r:id="rId20"/>
    <p:sldId id="866" r:id="rId21"/>
    <p:sldId id="858" r:id="rId22"/>
    <p:sldId id="859" r:id="rId23"/>
    <p:sldId id="860" r:id="rId24"/>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01B116-C9F1-417B-B113-151F3D6485F8}">
          <p14:sldIdLst>
            <p14:sldId id="706"/>
            <p14:sldId id="827"/>
            <p14:sldId id="890"/>
            <p14:sldId id="817"/>
            <p14:sldId id="901"/>
            <p14:sldId id="822"/>
            <p14:sldId id="823"/>
            <p14:sldId id="824"/>
            <p14:sldId id="825"/>
            <p14:sldId id="737"/>
            <p14:sldId id="821"/>
            <p14:sldId id="826"/>
            <p14:sldId id="738"/>
            <p14:sldId id="844"/>
            <p14:sldId id="845"/>
            <p14:sldId id="739"/>
            <p14:sldId id="866"/>
            <p14:sldId id="858"/>
            <p14:sldId id="859"/>
            <p14:sldId id="860"/>
          </p14:sldIdLst>
        </p14:section>
      </p14:sectionLst>
    </p:ext>
    <p:ext uri="{EFAFB233-063F-42B5-8137-9DF3F51BA10A}">
      <p15:sldGuideLst xmlns:p15="http://schemas.microsoft.com/office/powerpoint/2012/main">
        <p15:guide id="1" orient="horz" pos="4776" userDrawn="1">
          <p15:clr>
            <a:srgbClr val="A4A3A4"/>
          </p15:clr>
        </p15:guide>
        <p15:guide id="2" orient="horz" pos="360" userDrawn="1">
          <p15:clr>
            <a:srgbClr val="A4A3A4"/>
          </p15:clr>
        </p15:guide>
        <p15:guide id="3" pos="7702" userDrawn="1">
          <p15:clr>
            <a:srgbClr val="A4A3A4"/>
          </p15:clr>
        </p15:guide>
        <p15:guide id="4" pos="958" userDrawn="1">
          <p15:clr>
            <a:srgbClr val="A4A3A4"/>
          </p15:clr>
        </p15:guide>
        <p15:guide id="5" pos="14422" userDrawn="1">
          <p15:clr>
            <a:srgbClr val="A4A3A4"/>
          </p15:clr>
        </p15:guide>
        <p15:guide id="6" orient="horz" pos="461" userDrawn="1">
          <p15:clr>
            <a:srgbClr val="A4A3A4"/>
          </p15:clr>
        </p15:guide>
        <p15:guide id="7" pos="76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936"/>
    <a:srgbClr val="BF0A0B"/>
    <a:srgbClr val="404040"/>
    <a:srgbClr val="F3D1D5"/>
    <a:srgbClr val="B1E1F9"/>
    <a:srgbClr val="BEE6FA"/>
    <a:srgbClr val="9AD8F7"/>
    <a:srgbClr val="FFFFFF"/>
    <a:srgbClr val="1D597D"/>
    <a:srgbClr val="50A5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0" autoAdjust="0"/>
    <p:restoredTop sz="83011" autoAdjust="0"/>
  </p:normalViewPr>
  <p:slideViewPr>
    <p:cSldViewPr snapToGrid="0" snapToObjects="1">
      <p:cViewPr varScale="1">
        <p:scale>
          <a:sx n="40" d="100"/>
          <a:sy n="40" d="100"/>
        </p:scale>
        <p:origin x="556" y="56"/>
      </p:cViewPr>
      <p:guideLst>
        <p:guide orient="horz" pos="4776"/>
        <p:guide orient="horz" pos="360"/>
        <p:guide pos="7702"/>
        <p:guide pos="958"/>
        <p:guide pos="14422"/>
        <p:guide orient="horz" pos="461"/>
        <p:guide pos="7670"/>
      </p:guideLst>
    </p:cSldViewPr>
  </p:slideViewPr>
  <p:outlineViewPr>
    <p:cViewPr>
      <p:scale>
        <a:sx n="33" d="100"/>
        <a:sy n="33" d="100"/>
      </p:scale>
      <p:origin x="0" y="-4044"/>
    </p:cViewPr>
  </p:outlineViewPr>
  <p:notesTextViewPr>
    <p:cViewPr>
      <p:scale>
        <a:sx n="3" d="2"/>
        <a:sy n="3" d="2"/>
      </p:scale>
      <p:origin x="0" y="0"/>
    </p:cViewPr>
  </p:notesTextViewPr>
  <p:sorterViewPr>
    <p:cViewPr>
      <p:scale>
        <a:sx n="24" d="100"/>
        <a:sy n="24" d="100"/>
      </p:scale>
      <p:origin x="0" y="0"/>
    </p:cViewPr>
  </p:sorterViewPr>
  <p:notesViewPr>
    <p:cSldViewPr snapToGrid="0" snapToObjects="1">
      <p:cViewPr varScale="1">
        <p:scale>
          <a:sx n="73" d="100"/>
          <a:sy n="73" d="100"/>
        </p:scale>
        <p:origin x="2692" y="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2EF228-DD0D-9448-93DE-45376307BD14}" type="datetimeFigureOut">
              <a:rPr lang="en-US" smtClean="0"/>
              <a:t>10/24/2016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610994-2148-6E4E-A39E-A18621F2F813}" type="slidenum">
              <a:rPr lang="en-US" smtClean="0"/>
              <a:t>‹#›</a:t>
            </a:fld>
            <a:endParaRPr lang="en-US" dirty="0"/>
          </a:p>
        </p:txBody>
      </p:sp>
    </p:spTree>
    <p:extLst>
      <p:ext uri="{BB962C8B-B14F-4D97-AF65-F5344CB8AC3E}">
        <p14:creationId xmlns:p14="http://schemas.microsoft.com/office/powerpoint/2010/main" val="2298021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10/24/2016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1400" kern="1200">
        <a:solidFill>
          <a:schemeClr val="tx1"/>
        </a:solidFill>
        <a:latin typeface="Calibri Light"/>
        <a:ea typeface="+mn-ea"/>
        <a:cs typeface="+mn-cs"/>
      </a:defRPr>
    </a:lvl1pPr>
    <a:lvl2pPr marL="914217" algn="l" defTabSz="914217" rtl="0" eaLnBrk="1" latinLnBrk="0" hangingPunct="1">
      <a:defRPr sz="1400" kern="1200">
        <a:solidFill>
          <a:schemeClr val="tx1"/>
        </a:solidFill>
        <a:latin typeface="Calibri Light"/>
        <a:ea typeface="+mn-ea"/>
        <a:cs typeface="+mn-cs"/>
      </a:defRPr>
    </a:lvl2pPr>
    <a:lvl3pPr marL="1828434" algn="l" defTabSz="914217" rtl="0" eaLnBrk="1" latinLnBrk="0" hangingPunct="1">
      <a:defRPr sz="1400" kern="1200">
        <a:solidFill>
          <a:schemeClr val="tx1"/>
        </a:solidFill>
        <a:latin typeface="Calibri Light"/>
        <a:ea typeface="+mn-ea"/>
        <a:cs typeface="+mn-cs"/>
      </a:defRPr>
    </a:lvl3pPr>
    <a:lvl4pPr marL="2742651" algn="l" defTabSz="914217" rtl="0" eaLnBrk="1" latinLnBrk="0" hangingPunct="1">
      <a:defRPr sz="1400" kern="1200">
        <a:solidFill>
          <a:schemeClr val="tx1"/>
        </a:solidFill>
        <a:latin typeface="Calibri Light"/>
        <a:ea typeface="+mn-ea"/>
        <a:cs typeface="+mn-cs"/>
      </a:defRPr>
    </a:lvl4pPr>
    <a:lvl5pPr marL="3656868" algn="l" defTabSz="914217" rtl="0" eaLnBrk="1" latinLnBrk="0" hangingPunct="1">
      <a:defRPr sz="1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rfamiliesfirst.com/what-is-retrospective-reconcili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1400" dirty="0">
                <a:solidFill>
                  <a:schemeClr val="tx1"/>
                </a:solidFill>
              </a:rPr>
              <a:t>The CEP Work Group identified the most important elements of clinical episode payment models for which alignment across public and private payers could accelerate the adoption of these models nationally,</a:t>
            </a:r>
            <a:r>
              <a:rPr lang="en-US" sz="1400" baseline="0" dirty="0">
                <a:solidFill>
                  <a:schemeClr val="tx1"/>
                </a:solidFill>
              </a:rPr>
              <a:t> specifically for</a:t>
            </a:r>
            <a:r>
              <a:rPr lang="en-US" sz="1400" dirty="0">
                <a:solidFill>
                  <a:schemeClr val="tx1"/>
                </a:solidFill>
              </a:rPr>
              <a:t> elective joint replacement, maternity, and cardiac care episode payments.</a:t>
            </a:r>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216971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nSpc>
                <a:spcPct val="120000"/>
              </a:lnSpc>
            </a:pPr>
            <a:r>
              <a:rPr lang="en-US" sz="1400" dirty="0">
                <a:solidFill>
                  <a:schemeClr val="tx1"/>
                </a:solidFill>
                <a:latin typeface="Lato Light" charset="0"/>
                <a:cs typeface="Lato Light"/>
              </a:rPr>
              <a:t>The white paper titled Accelerating and Aligning Clinical Episode Payment Models provides high-level recommendations for designing clinical episode payment models. A clinical episode payment is a bundled payment for a set of services that occur over time and across settings. The paper outlines design elements and operational considerations for three selected clinical areas: elective joint replacement, maternity care, and coronary artery disease.</a:t>
            </a:r>
          </a:p>
          <a:p>
            <a:pPr>
              <a:lnSpc>
                <a:spcPct val="120000"/>
              </a:lnSpc>
            </a:pPr>
            <a:endParaRPr lang="en-US" sz="1400" dirty="0">
              <a:solidFill>
                <a:schemeClr val="tx1"/>
              </a:solidFill>
              <a:latin typeface="Lato Light" charset="0"/>
              <a:cs typeface="Lato Light"/>
            </a:endParaRPr>
          </a:p>
          <a:p>
            <a:pPr>
              <a:lnSpc>
                <a:spcPct val="120000"/>
              </a:lnSpc>
            </a:pPr>
            <a:r>
              <a:rPr lang="en-US" sz="1400" dirty="0">
                <a:solidFill>
                  <a:schemeClr val="tx1"/>
                </a:solidFill>
                <a:latin typeface="Lato Light" charset="0"/>
                <a:cs typeface="Lato Light"/>
              </a:rPr>
              <a:t>The elective joint replacement recommendations emphasize using functional status assessments (both pre- and post-procedure) and shared decision-making tools to determine whether a joint replacement is the appropriate treatment for a given patient. The recommendations are designed to speak to a multi-stakeholder audience with the goal of supporting broad clinical episode payment adoption.</a:t>
            </a:r>
          </a:p>
        </p:txBody>
      </p:sp>
      <p:sp>
        <p:nvSpPr>
          <p:cNvPr id="4" name="Slide Number Placeholder 3"/>
          <p:cNvSpPr>
            <a:spLocks noGrp="1"/>
          </p:cNvSpPr>
          <p:nvPr>
            <p:ph type="sldNum" sz="quarter" idx="10"/>
          </p:nvPr>
        </p:nvSpPr>
        <p:spPr/>
        <p:txBody>
          <a:bodyPr/>
          <a:lstStyle/>
          <a:p>
            <a:fld id="{45C73934-D492-4443-9427-018DE5D6DDA5}" type="slidenum">
              <a:rPr lang="en-US" smtClean="0"/>
              <a:t>10</a:t>
            </a:fld>
            <a:endParaRPr lang="en-US" dirty="0"/>
          </a:p>
        </p:txBody>
      </p:sp>
    </p:spTree>
    <p:extLst>
      <p:ext uri="{BB962C8B-B14F-4D97-AF65-F5344CB8AC3E}">
        <p14:creationId xmlns:p14="http://schemas.microsoft.com/office/powerpoint/2010/main" val="308892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1400" dirty="0">
                <a:solidFill>
                  <a:schemeClr val="tx1"/>
                </a:solidFill>
              </a:rPr>
              <a:t>CEP Work Group members conducted research and analysis on a range of existing episode payment initiatives. Based on their experience and the analysis of current initiatives, the Work Group identified a set of episode payment model design elements. These elements reflect the decisions that payers and providers need to make before implementation.</a:t>
            </a:r>
            <a:endParaRPr lang="en-US" sz="1400" kern="1200" dirty="0">
              <a:solidFill>
                <a:schemeClr val="tx1"/>
              </a:solidFill>
              <a:effectLst/>
              <a:latin typeface="Calibri Light"/>
              <a:ea typeface="+mn-ea"/>
              <a:cs typeface="+mn-cs"/>
            </a:endParaRPr>
          </a:p>
          <a:p>
            <a:endParaRPr lang="en-US" sz="1400" dirty="0">
              <a:solidFill>
                <a:schemeClr val="tx1"/>
              </a:solidFill>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023824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none" dirty="0">
                <a:solidFill>
                  <a:schemeClr val="tx1"/>
                </a:solidFill>
                <a:latin typeface="+mn-lt"/>
              </a:rPr>
              <a:t>This slide shows the Timeline of Episode Duration, with Care Pathway Overlay as recommended by the CEP Work Group</a:t>
            </a:r>
            <a:r>
              <a:rPr lang="en-US" sz="1400" u="none" baseline="0" dirty="0">
                <a:solidFill>
                  <a:schemeClr val="tx1"/>
                </a:solidFill>
                <a:latin typeface="+mn-lt"/>
              </a:rPr>
              <a:t> for the joint bundle.</a:t>
            </a:r>
            <a:endParaRPr lang="en-US" sz="1400" u="none" kern="1200" dirty="0">
              <a:solidFill>
                <a:schemeClr val="tx1"/>
              </a:solidFill>
              <a:effectLst/>
              <a:latin typeface="+mn-lt"/>
              <a:ea typeface="+mn-ea"/>
              <a:cs typeface="+mn-cs"/>
            </a:endParaRPr>
          </a:p>
          <a:p>
            <a:r>
              <a:rPr lang="en-US" sz="1400" dirty="0">
                <a:solidFill>
                  <a:schemeClr val="tx1"/>
                </a:solidFill>
                <a:latin typeface="+mn-lt"/>
              </a:rPr>
              <a:t> </a:t>
            </a:r>
            <a:endParaRPr lang="en-US" sz="1400" dirty="0">
              <a:solidFill>
                <a:schemeClr val="tx1"/>
              </a:solidFill>
            </a:endParaRPr>
          </a:p>
        </p:txBody>
      </p:sp>
      <p:sp>
        <p:nvSpPr>
          <p:cNvPr id="4" name="Slide Number Placeholder 3"/>
          <p:cNvSpPr>
            <a:spLocks noGrp="1"/>
          </p:cNvSpPr>
          <p:nvPr>
            <p:ph type="sldNum" sz="quarter" idx="10"/>
          </p:nvPr>
        </p:nvSpPr>
        <p:spPr/>
        <p:txBody>
          <a:bodyPr/>
          <a:lstStyle/>
          <a:p>
            <a:fld id="{06FEAB1B-3DDE-420B-90DC-E6169B402B5E}" type="slidenum">
              <a:rPr lang="en-US" smtClean="0"/>
              <a:t>12</a:t>
            </a:fld>
            <a:endParaRPr lang="en-US" dirty="0"/>
          </a:p>
        </p:txBody>
      </p:sp>
    </p:spTree>
    <p:extLst>
      <p:ext uri="{BB962C8B-B14F-4D97-AF65-F5344CB8AC3E}">
        <p14:creationId xmlns:p14="http://schemas.microsoft.com/office/powerpoint/2010/main" val="1839693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400" kern="1200" dirty="0">
                <a:solidFill>
                  <a:schemeClr val="tx1"/>
                </a:solidFill>
                <a:effectLst/>
                <a:latin typeface="Calibri Light"/>
                <a:ea typeface="+mn-ea"/>
                <a:cs typeface="+mn-cs"/>
              </a:rPr>
              <a:t>The white paper titled </a:t>
            </a:r>
            <a:r>
              <a:rPr lang="en-US" sz="1400" i="1" kern="1200" dirty="0">
                <a:solidFill>
                  <a:schemeClr val="tx1"/>
                </a:solidFill>
                <a:effectLst/>
                <a:latin typeface="Calibri Light"/>
                <a:ea typeface="+mn-ea"/>
                <a:cs typeface="+mn-cs"/>
              </a:rPr>
              <a:t>Accelerating and Aligning Clinical Episode Payment Models</a:t>
            </a:r>
            <a:r>
              <a:rPr lang="en-US" sz="1400" kern="1200" dirty="0">
                <a:solidFill>
                  <a:schemeClr val="tx1"/>
                </a:solidFill>
                <a:effectLst/>
                <a:latin typeface="Calibri Light"/>
                <a:ea typeface="+mn-ea"/>
                <a:cs typeface="+mn-cs"/>
              </a:rPr>
              <a:t> provides high-level recommendations for designing clinical episode payment models. A clinical episode payment is a bundled payment for a set of services that occur over time and across settings. The paper outlines design elements and operational considerations for three selected clinical areas: elective joint replacement, maternity care, and coronary artery disease.</a:t>
            </a:r>
          </a:p>
          <a:p>
            <a:endParaRPr lang="en-US" sz="1400" kern="1200" dirty="0">
              <a:solidFill>
                <a:schemeClr val="tx1"/>
              </a:solidFill>
              <a:effectLst/>
              <a:latin typeface="Calibri Light"/>
              <a:ea typeface="+mn-ea"/>
              <a:cs typeface="+mn-cs"/>
            </a:endParaRPr>
          </a:p>
          <a:p>
            <a:r>
              <a:rPr lang="en-US" sz="1400" kern="1200" dirty="0">
                <a:solidFill>
                  <a:schemeClr val="tx1"/>
                </a:solidFill>
                <a:effectLst/>
                <a:latin typeface="Calibri Light"/>
                <a:ea typeface="+mn-ea"/>
                <a:cs typeface="+mn-cs"/>
              </a:rPr>
              <a:t>The maternity care recommendations outlined in this chapter emphasize the need for patient engagement, education, and parenting support services (in addition to clinical maternity care), to achieve a number of critical goals. These include increasing the percentage of full-term births and the percentage of vaginal births, while decreasing the percentage of pre-term and early elective births, complications, and mortality. They are designed to speak to a multi-stakeholder audience with the goal of supporting broad clinical episode payment adoption.</a:t>
            </a:r>
            <a:endParaRPr lang="en-US" sz="1400" dirty="0">
              <a:solidFill>
                <a:schemeClr val="tx1"/>
              </a:solidFill>
            </a:endParaRPr>
          </a:p>
        </p:txBody>
      </p:sp>
      <p:sp>
        <p:nvSpPr>
          <p:cNvPr id="4" name="Slide Number Placeholder 3"/>
          <p:cNvSpPr>
            <a:spLocks noGrp="1"/>
          </p:cNvSpPr>
          <p:nvPr>
            <p:ph type="sldNum" sz="quarter" idx="10"/>
          </p:nvPr>
        </p:nvSpPr>
        <p:spPr/>
        <p:txBody>
          <a:bodyPr/>
          <a:lstStyle/>
          <a:p>
            <a:fld id="{45C73934-D492-4443-9427-018DE5D6DDA5}" type="slidenum">
              <a:rPr lang="en-US" smtClean="0"/>
              <a:t>13</a:t>
            </a:fld>
            <a:endParaRPr lang="en-US" dirty="0"/>
          </a:p>
        </p:txBody>
      </p:sp>
    </p:spTree>
    <p:extLst>
      <p:ext uri="{BB962C8B-B14F-4D97-AF65-F5344CB8AC3E}">
        <p14:creationId xmlns:p14="http://schemas.microsoft.com/office/powerpoint/2010/main" val="416376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1400" dirty="0">
                <a:solidFill>
                  <a:schemeClr val="tx1"/>
                </a:solidFill>
              </a:rPr>
              <a:t>CEP Work Group members conducted research and analysis on a range of existing episode payment initiatives. Based on their experience and the analysis of current initiatives, the Work Group identified a set of episode payment model design elements. These elements reflect the decisions that payers and providers need to make before implementation.</a:t>
            </a:r>
            <a:endParaRPr lang="en-US" sz="1400" kern="1200" dirty="0">
              <a:solidFill>
                <a:schemeClr val="tx1"/>
              </a:solidFill>
              <a:effectLst/>
              <a:latin typeface="Calibri Light"/>
              <a:ea typeface="+mn-ea"/>
              <a:cs typeface="+mn-cs"/>
            </a:endParaRPr>
          </a:p>
          <a:p>
            <a:endParaRPr lang="en-US" sz="1400" dirty="0">
              <a:solidFill>
                <a:schemeClr val="tx1"/>
              </a:solidFill>
            </a:endParaRPr>
          </a:p>
        </p:txBody>
      </p:sp>
      <p:sp>
        <p:nvSpPr>
          <p:cNvPr id="4" name="Slide Number Placeholder 3"/>
          <p:cNvSpPr>
            <a:spLocks noGrp="1"/>
          </p:cNvSpPr>
          <p:nvPr>
            <p:ph type="sldNum" sz="quarter" idx="10"/>
          </p:nvPr>
        </p:nvSpPr>
        <p:spPr/>
        <p:txBody>
          <a:bodyPr/>
          <a:lstStyle/>
          <a:p>
            <a:pPr defTabSz="1828434">
              <a:defRPr/>
            </a:pPr>
            <a:fld id="{006BE02D-20C0-F840-AFAC-BEA99C74FDC2}" type="slidenum">
              <a:rPr lang="en-US" smtClean="0">
                <a:solidFill>
                  <a:prstClr val="black"/>
                </a:solidFill>
                <a:latin typeface="Calibri Light"/>
              </a:rPr>
              <a:pPr defTabSz="1828434">
                <a:defRPr/>
              </a:pPr>
              <a:t>14</a:t>
            </a:fld>
            <a:endParaRPr lang="en-US" dirty="0">
              <a:solidFill>
                <a:prstClr val="black"/>
              </a:solidFill>
              <a:latin typeface="Calibri Light"/>
            </a:endParaRPr>
          </a:p>
        </p:txBody>
      </p:sp>
    </p:spTree>
    <p:extLst>
      <p:ext uri="{BB962C8B-B14F-4D97-AF65-F5344CB8AC3E}">
        <p14:creationId xmlns:p14="http://schemas.microsoft.com/office/powerpoint/2010/main" val="3216961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a:solidFill>
                  <a:schemeClr val="tx1"/>
                </a:solidFill>
                <a:latin typeface="+mn-lt"/>
              </a:rPr>
              <a:t>Graphic #1: Timeline of Episode Duration, with Care Pathway Overlay</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Calibri Light"/>
                <a:ea typeface="+mn-ea"/>
                <a:cs typeface="+mn-cs"/>
              </a:rPr>
              <a:t>Chevrons depict the following</a:t>
            </a:r>
          </a:p>
          <a:p>
            <a:pPr lvl="0"/>
            <a:r>
              <a:rPr lang="en-US" sz="1400" kern="1200" dirty="0">
                <a:solidFill>
                  <a:schemeClr val="tx1"/>
                </a:solidFill>
                <a:effectLst/>
                <a:latin typeface="Calibri Light"/>
                <a:ea typeface="+mn-ea"/>
                <a:cs typeface="+mn-cs"/>
              </a:rPr>
              <a:t>Episode start is 40 weeks prior to childbirth</a:t>
            </a:r>
          </a:p>
          <a:p>
            <a:pPr lvl="0"/>
            <a:r>
              <a:rPr lang="en-US" sz="1400" kern="1200" dirty="0">
                <a:solidFill>
                  <a:schemeClr val="tx1"/>
                </a:solidFill>
                <a:effectLst/>
                <a:latin typeface="Calibri Light"/>
                <a:ea typeface="+mn-ea"/>
                <a:cs typeface="+mn-cs"/>
              </a:rPr>
              <a:t>Episode ends 60 days after birth</a:t>
            </a:r>
          </a:p>
          <a:p>
            <a:pPr lvl="0"/>
            <a:r>
              <a:rPr lang="en-US" sz="1400" kern="1200" dirty="0">
                <a:solidFill>
                  <a:schemeClr val="tx1"/>
                </a:solidFill>
                <a:effectLst/>
                <a:latin typeface="Calibri Light"/>
                <a:ea typeface="+mn-ea"/>
                <a:cs typeface="+mn-cs"/>
              </a:rPr>
              <a:t>Show three phases: prenatal, labor and birth, and postpartum</a:t>
            </a:r>
          </a:p>
          <a:p>
            <a:r>
              <a:rPr lang="en-US" sz="1400" kern="1200" dirty="0">
                <a:solidFill>
                  <a:schemeClr val="tx1"/>
                </a:solidFill>
                <a:effectLst/>
                <a:latin typeface="Calibri Light"/>
                <a:ea typeface="+mn-ea"/>
                <a:cs typeface="+mn-cs"/>
              </a:rPr>
              <a:t>In each of the three phases show activities/care that occurs.</a:t>
            </a:r>
          </a:p>
          <a:p>
            <a:pPr lvl="0"/>
            <a:r>
              <a:rPr lang="en-US" sz="1400" u="sng" kern="1200" dirty="0">
                <a:solidFill>
                  <a:schemeClr val="tx1"/>
                </a:solidFill>
                <a:effectLst/>
                <a:latin typeface="Calibri Light"/>
                <a:ea typeface="+mn-ea"/>
                <a:cs typeface="+mn-cs"/>
              </a:rPr>
              <a:t>Prenatal</a:t>
            </a:r>
            <a:r>
              <a:rPr lang="en-US" sz="1400" kern="1200" dirty="0">
                <a:solidFill>
                  <a:schemeClr val="tx1"/>
                </a:solidFill>
                <a:effectLst/>
                <a:latin typeface="Calibri Light"/>
                <a:ea typeface="+mn-ea"/>
                <a:cs typeface="+mn-cs"/>
              </a:rPr>
              <a:t>: Use of evidence-based care to achieve the following goals, all of which lead to woman- and family-centered care: </a:t>
            </a:r>
          </a:p>
          <a:p>
            <a:pPr lvl="1"/>
            <a:r>
              <a:rPr lang="en-US" sz="1400" kern="1200" dirty="0">
                <a:solidFill>
                  <a:schemeClr val="tx1"/>
                </a:solidFill>
                <a:effectLst/>
                <a:latin typeface="Calibri Light"/>
                <a:ea typeface="+mn-ea"/>
                <a:cs typeface="+mn-cs"/>
              </a:rPr>
              <a:t>increase percentage of births that are full-term, and reduce preterm and early elective births,  </a:t>
            </a:r>
          </a:p>
          <a:p>
            <a:pPr lvl="1"/>
            <a:r>
              <a:rPr lang="en-US" sz="1400" kern="1200" dirty="0">
                <a:solidFill>
                  <a:schemeClr val="tx1"/>
                </a:solidFill>
                <a:effectLst/>
                <a:latin typeface="Calibri Light"/>
                <a:ea typeface="+mn-ea"/>
                <a:cs typeface="+mn-cs"/>
              </a:rPr>
              <a:t>increase percentage of vaginal births and decrease the rate of C-sections</a:t>
            </a:r>
          </a:p>
          <a:p>
            <a:pPr lvl="1"/>
            <a:r>
              <a:rPr lang="en-US" sz="1400" kern="1200" dirty="0">
                <a:solidFill>
                  <a:schemeClr val="tx1"/>
                </a:solidFill>
                <a:effectLst/>
                <a:latin typeface="Calibri Light"/>
                <a:ea typeface="+mn-ea"/>
                <a:cs typeface="+mn-cs"/>
              </a:rPr>
              <a:t>Decrease complications and mortality, including readmissions and levels of NICU use</a:t>
            </a:r>
          </a:p>
          <a:p>
            <a:pPr lvl="1"/>
            <a:r>
              <a:rPr lang="en-US" sz="1400" kern="1200" dirty="0">
                <a:solidFill>
                  <a:schemeClr val="tx1"/>
                </a:solidFill>
                <a:effectLst/>
                <a:latin typeface="Calibri Light"/>
                <a:ea typeface="+mn-ea"/>
                <a:cs typeface="+mn-cs"/>
              </a:rPr>
              <a:t>Engaging women and families in their maternity care</a:t>
            </a:r>
          </a:p>
          <a:p>
            <a:pPr lvl="1"/>
            <a:r>
              <a:rPr lang="en-US" sz="1400" kern="1200" dirty="0">
                <a:solidFill>
                  <a:schemeClr val="tx1"/>
                </a:solidFill>
                <a:effectLst/>
                <a:latin typeface="Calibri Light"/>
                <a:ea typeface="+mn-ea"/>
                <a:cs typeface="+mn-cs"/>
              </a:rPr>
              <a:t>Improving coordination across providers, settings and maternity care</a:t>
            </a:r>
          </a:p>
          <a:p>
            <a:pPr lvl="0"/>
            <a:r>
              <a:rPr lang="en-US" sz="1400" u="sng" kern="1200" dirty="0">
                <a:solidFill>
                  <a:schemeClr val="tx1"/>
                </a:solidFill>
                <a:effectLst/>
                <a:latin typeface="Calibri Light"/>
                <a:ea typeface="+mn-ea"/>
                <a:cs typeface="+mn-cs"/>
              </a:rPr>
              <a:t>Labor and birth</a:t>
            </a:r>
            <a:r>
              <a:rPr lang="en-US" sz="1400" kern="1200" dirty="0">
                <a:solidFill>
                  <a:schemeClr val="tx1"/>
                </a:solidFill>
                <a:effectLst/>
                <a:latin typeface="Calibri Light"/>
                <a:ea typeface="+mn-ea"/>
                <a:cs typeface="+mn-cs"/>
              </a:rPr>
              <a:t>: Delivery post-37 weeks; vaginal delivery for Nulliparous Term Singleton Vertex (NTSV) (lowest risk) pregnancies</a:t>
            </a:r>
          </a:p>
          <a:p>
            <a:pPr lvl="0"/>
            <a:r>
              <a:rPr lang="en-US" sz="1400" u="sng" kern="1200" dirty="0">
                <a:solidFill>
                  <a:schemeClr val="tx1"/>
                </a:solidFill>
                <a:effectLst/>
                <a:latin typeface="Calibri Light"/>
                <a:ea typeface="+mn-ea"/>
                <a:cs typeface="+mn-cs"/>
              </a:rPr>
              <a:t>Postpartum</a:t>
            </a:r>
            <a:r>
              <a:rPr lang="en-US" sz="1400" kern="1200" dirty="0">
                <a:solidFill>
                  <a:schemeClr val="tx1"/>
                </a:solidFill>
                <a:effectLst/>
                <a:latin typeface="Calibri Light"/>
                <a:ea typeface="+mn-ea"/>
                <a:cs typeface="+mn-cs"/>
              </a:rPr>
              <a:t>: postpartum care support, including postpartum depression screening; contraception planning; ensuring link from birth to pediatric care provider occurs</a:t>
            </a:r>
          </a:p>
          <a:p>
            <a:r>
              <a:rPr lang="en-US" sz="1400" kern="1200" dirty="0">
                <a:solidFill>
                  <a:schemeClr val="tx1"/>
                </a:solidFill>
                <a:effectLst/>
                <a:latin typeface="Calibri Light"/>
                <a:ea typeface="+mn-ea"/>
                <a:cs typeface="+mn-cs"/>
              </a:rPr>
              <a:t> </a:t>
            </a:r>
          </a:p>
          <a:p>
            <a:endParaRPr lang="en-US" sz="1400" dirty="0">
              <a:solidFill>
                <a:schemeClr val="tx1"/>
              </a:solidFill>
            </a:endParaRPr>
          </a:p>
        </p:txBody>
      </p:sp>
      <p:sp>
        <p:nvSpPr>
          <p:cNvPr id="4" name="Slide Number Placeholder 3"/>
          <p:cNvSpPr>
            <a:spLocks noGrp="1"/>
          </p:cNvSpPr>
          <p:nvPr>
            <p:ph type="sldNum" sz="quarter" idx="10"/>
          </p:nvPr>
        </p:nvSpPr>
        <p:spPr/>
        <p:txBody>
          <a:bodyPr/>
          <a:lstStyle/>
          <a:p>
            <a:pPr defTabSz="1828434">
              <a:defRPr/>
            </a:pPr>
            <a:fld id="{06FEAB1B-3DDE-420B-90DC-E6169B402B5E}" type="slidenum">
              <a:rPr lang="en-US" smtClean="0">
                <a:solidFill>
                  <a:prstClr val="black"/>
                </a:solidFill>
                <a:latin typeface="Calibri Light"/>
              </a:rPr>
              <a:pPr defTabSz="1828434">
                <a:defRPr/>
              </a:pPr>
              <a:t>15</a:t>
            </a:fld>
            <a:endParaRPr lang="en-US" dirty="0">
              <a:solidFill>
                <a:prstClr val="black"/>
              </a:solidFill>
              <a:latin typeface="Calibri Light"/>
            </a:endParaRPr>
          </a:p>
        </p:txBody>
      </p:sp>
    </p:spTree>
    <p:extLst>
      <p:ext uri="{BB962C8B-B14F-4D97-AF65-F5344CB8AC3E}">
        <p14:creationId xmlns:p14="http://schemas.microsoft.com/office/powerpoint/2010/main" val="757583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400" dirty="0">
                <a:solidFill>
                  <a:schemeClr val="tx1"/>
                </a:solidFill>
              </a:rPr>
              <a:t>The white paper titled </a:t>
            </a:r>
            <a:r>
              <a:rPr lang="en-US" sz="1400" i="1" dirty="0">
                <a:solidFill>
                  <a:schemeClr val="tx1"/>
                </a:solidFill>
              </a:rPr>
              <a:t>Accelerating and Aligning Clinical Episode Payment Models </a:t>
            </a:r>
            <a:r>
              <a:rPr lang="en-US" sz="1400" dirty="0">
                <a:solidFill>
                  <a:schemeClr val="tx1"/>
                </a:solidFill>
              </a:rPr>
              <a:t>provides high-level recommendations for designing clinical episode payment models. A clinical episode payment is a bundled payment for a set of services that occur over time and across settings. The paper outlines design elements and operational considerations for three selected clinical areas: elective joint replacement, maternity care, and coronary artery disease.</a:t>
            </a:r>
          </a:p>
          <a:p>
            <a:endParaRPr lang="en-US" sz="1400" dirty="0">
              <a:solidFill>
                <a:schemeClr val="tx1"/>
              </a:solidFill>
            </a:endParaRPr>
          </a:p>
          <a:p>
            <a:r>
              <a:rPr lang="en-US" sz="1400" dirty="0">
                <a:solidFill>
                  <a:schemeClr val="tx1"/>
                </a:solidFill>
              </a:rPr>
              <a:t>Episode payment for CAD establishes a budget that incentivizes the providers managing the patient to more appropriately balance the needs of the patient and the number and type of services provided. Placing accountability for the entire condition with a designated provider also encourages the active management of the patient in order to prevent acute events that lead to worsening health, further procedures, and an increased risk of overall poor outcomes. The goal of person-centered episode payment is to make the patient the focus of care management, ensuring that any efficiencies achieved through improved care coordination and management first and foremost benefit the patient.</a:t>
            </a:r>
          </a:p>
        </p:txBody>
      </p:sp>
      <p:sp>
        <p:nvSpPr>
          <p:cNvPr id="4" name="Slide Number Placeholder 3"/>
          <p:cNvSpPr>
            <a:spLocks noGrp="1"/>
          </p:cNvSpPr>
          <p:nvPr>
            <p:ph type="sldNum" sz="quarter" idx="10"/>
          </p:nvPr>
        </p:nvSpPr>
        <p:spPr/>
        <p:txBody>
          <a:bodyPr/>
          <a:lstStyle/>
          <a:p>
            <a:fld id="{45C73934-D492-4443-9427-018DE5D6DDA5}" type="slidenum">
              <a:rPr lang="en-US" smtClean="0"/>
              <a:t>16</a:t>
            </a:fld>
            <a:endParaRPr lang="en-US" dirty="0"/>
          </a:p>
        </p:txBody>
      </p:sp>
    </p:spTree>
    <p:extLst>
      <p:ext uri="{BB962C8B-B14F-4D97-AF65-F5344CB8AC3E}">
        <p14:creationId xmlns:p14="http://schemas.microsoft.com/office/powerpoint/2010/main" val="3110921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pPr>
              <a:defRPr/>
            </a:pPr>
            <a:fld id="{06FEAB1B-3DDE-420B-90DC-E6169B402B5E}"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341460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Calibri Light"/>
                <a:ea typeface="+mn-ea"/>
                <a:cs typeface="+mn-cs"/>
              </a:rPr>
              <a:t>This graphic that conveys the fragmentation of cardiac care across the following settings:</a:t>
            </a:r>
          </a:p>
          <a:p>
            <a:pPr marL="342900" lvl="0" indent="-342900">
              <a:buFont typeface="Arial" panose="020B0604020202020204" pitchFamily="34" charset="0"/>
              <a:buChar char="•"/>
            </a:pPr>
            <a:r>
              <a:rPr lang="en-US" sz="1400" kern="1200" dirty="0">
                <a:solidFill>
                  <a:schemeClr val="tx1"/>
                </a:solidFill>
                <a:effectLst/>
                <a:latin typeface="Calibri Light"/>
                <a:ea typeface="+mn-ea"/>
                <a:cs typeface="+mn-cs"/>
              </a:rPr>
              <a:t>Primary care</a:t>
            </a:r>
          </a:p>
          <a:p>
            <a:pPr marL="342900" lvl="0" indent="-342900">
              <a:buFont typeface="Arial" panose="020B0604020202020204" pitchFamily="34" charset="0"/>
              <a:buChar char="•"/>
            </a:pPr>
            <a:r>
              <a:rPr lang="en-US" sz="1400" kern="1200" dirty="0">
                <a:solidFill>
                  <a:schemeClr val="tx1"/>
                </a:solidFill>
                <a:effectLst/>
                <a:latin typeface="Calibri Light"/>
                <a:ea typeface="+mn-ea"/>
                <a:cs typeface="+mn-cs"/>
              </a:rPr>
              <a:t>Specialty care</a:t>
            </a:r>
          </a:p>
          <a:p>
            <a:pPr marL="342900" lvl="0" indent="-342900">
              <a:buFont typeface="Arial" panose="020B0604020202020204" pitchFamily="34" charset="0"/>
              <a:buChar char="•"/>
            </a:pPr>
            <a:r>
              <a:rPr lang="en-US" sz="1400" kern="1200" dirty="0">
                <a:solidFill>
                  <a:schemeClr val="tx1"/>
                </a:solidFill>
                <a:effectLst/>
                <a:latin typeface="Calibri Light"/>
                <a:ea typeface="+mn-ea"/>
                <a:cs typeface="+mn-cs"/>
              </a:rPr>
              <a:t>In-patient and out-patient hospital</a:t>
            </a:r>
          </a:p>
          <a:p>
            <a:pPr marL="342900" lvl="0" indent="-342900">
              <a:buFont typeface="Arial" panose="020B0604020202020204" pitchFamily="34" charset="0"/>
              <a:buChar char="•"/>
            </a:pPr>
            <a:r>
              <a:rPr lang="en-US" sz="1400" kern="1200" dirty="0">
                <a:solidFill>
                  <a:schemeClr val="tx1"/>
                </a:solidFill>
                <a:effectLst/>
                <a:latin typeface="Calibri Light"/>
                <a:ea typeface="+mn-ea"/>
                <a:cs typeface="+mn-cs"/>
              </a:rPr>
              <a:t>Post-acute care (Skilled nursing facilities, rehab)</a:t>
            </a:r>
          </a:p>
          <a:p>
            <a:pPr marL="342900" lvl="0" indent="-342900">
              <a:buFont typeface="Arial" panose="020B0604020202020204" pitchFamily="34" charset="0"/>
              <a:buChar char="•"/>
            </a:pPr>
            <a:r>
              <a:rPr lang="en-US" sz="1400" kern="1200" dirty="0">
                <a:solidFill>
                  <a:schemeClr val="tx1"/>
                </a:solidFill>
                <a:effectLst/>
                <a:latin typeface="Calibri Light"/>
                <a:ea typeface="+mn-ea"/>
                <a:cs typeface="+mn-cs"/>
              </a:rPr>
              <a:t>Home health </a:t>
            </a:r>
          </a:p>
          <a:p>
            <a:pPr marL="342900" lvl="0" indent="-342900">
              <a:buFont typeface="Arial" panose="020B0604020202020204" pitchFamily="34" charset="0"/>
              <a:buChar char="•"/>
            </a:pPr>
            <a:r>
              <a:rPr lang="en-US" sz="1400" kern="1200" dirty="0">
                <a:solidFill>
                  <a:schemeClr val="tx1"/>
                </a:solidFill>
                <a:effectLst/>
                <a:latin typeface="Calibri Light"/>
                <a:ea typeface="+mn-ea"/>
                <a:cs typeface="+mn-cs"/>
              </a:rPr>
              <a:t>Hospice</a:t>
            </a:r>
          </a:p>
          <a:p>
            <a:r>
              <a:rPr lang="en-US" sz="1400" kern="1200" dirty="0">
                <a:solidFill>
                  <a:schemeClr val="tx1"/>
                </a:solidFill>
                <a:effectLst/>
                <a:latin typeface="Calibri Light"/>
                <a:ea typeface="+mn-ea"/>
                <a:cs typeface="+mn-cs"/>
              </a:rPr>
              <a:t> </a:t>
            </a:r>
          </a:p>
          <a:p>
            <a:r>
              <a:rPr lang="en-US" sz="1400" kern="1200" dirty="0">
                <a:solidFill>
                  <a:schemeClr val="tx1"/>
                </a:solidFill>
                <a:effectLst/>
                <a:latin typeface="Calibri Light"/>
                <a:ea typeface="+mn-ea"/>
                <a:cs typeface="+mn-cs"/>
              </a:rPr>
              <a:t>and the results of that fragmentation:</a:t>
            </a:r>
          </a:p>
          <a:p>
            <a:pPr marL="342900" lvl="0" indent="-342900">
              <a:buFont typeface="Arial" panose="020B0604020202020204" pitchFamily="34" charset="0"/>
              <a:buChar char="•"/>
            </a:pPr>
            <a:r>
              <a:rPr lang="en-US" sz="1400" kern="1200" dirty="0">
                <a:solidFill>
                  <a:schemeClr val="tx1"/>
                </a:solidFill>
                <a:effectLst/>
                <a:latin typeface="Calibri Light"/>
                <a:ea typeface="+mn-ea"/>
                <a:cs typeface="+mn-cs"/>
              </a:rPr>
              <a:t>adverse drug events</a:t>
            </a:r>
          </a:p>
          <a:p>
            <a:pPr marL="342900" lvl="0" indent="-342900">
              <a:buFont typeface="Arial" panose="020B0604020202020204" pitchFamily="34" charset="0"/>
              <a:buChar char="•"/>
            </a:pPr>
            <a:r>
              <a:rPr lang="en-US" sz="1400" kern="1200" dirty="0">
                <a:solidFill>
                  <a:schemeClr val="tx1"/>
                </a:solidFill>
                <a:effectLst/>
                <a:latin typeface="Calibri Light"/>
                <a:ea typeface="+mn-ea"/>
                <a:cs typeface="+mn-cs"/>
              </a:rPr>
              <a:t>hospital readmissions</a:t>
            </a:r>
          </a:p>
          <a:p>
            <a:pPr marL="342900" lvl="0" indent="-342900">
              <a:buFont typeface="Arial" panose="020B0604020202020204" pitchFamily="34" charset="0"/>
              <a:buChar char="•"/>
            </a:pPr>
            <a:r>
              <a:rPr lang="en-US" sz="1400" kern="1200" dirty="0">
                <a:solidFill>
                  <a:schemeClr val="tx1"/>
                </a:solidFill>
                <a:effectLst/>
                <a:latin typeface="Calibri Light"/>
                <a:ea typeface="+mn-ea"/>
                <a:cs typeface="+mn-cs"/>
              </a:rPr>
              <a:t>diagnostic errors </a:t>
            </a:r>
          </a:p>
          <a:p>
            <a:pPr marL="342900" lvl="0" indent="-342900">
              <a:buFont typeface="Arial" panose="020B0604020202020204" pitchFamily="34" charset="0"/>
              <a:buChar char="•"/>
            </a:pPr>
            <a:r>
              <a:rPr lang="en-US" sz="1400" kern="1200" dirty="0">
                <a:solidFill>
                  <a:schemeClr val="tx1"/>
                </a:solidFill>
                <a:effectLst/>
                <a:latin typeface="Calibri Light"/>
                <a:ea typeface="+mn-ea"/>
                <a:cs typeface="+mn-cs"/>
              </a:rPr>
              <a:t>lack of appropriate follow-up testing  </a:t>
            </a:r>
          </a:p>
          <a:p>
            <a:endParaRPr lang="en-US" sz="1400" dirty="0">
              <a:solidFill>
                <a:schemeClr val="tx1"/>
              </a:solidFill>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38731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chemeClr val="tx1"/>
                </a:solidFill>
              </a:rPr>
              <a:t>This slide shows the Work Group’s proposed Timeline of Episode Duration, with Care Pathway Overlay as recommended by the CEP Work Group for cardiac care.</a:t>
            </a:r>
          </a:p>
          <a:p>
            <a:endParaRPr lang="en-US" sz="1400" dirty="0">
              <a:solidFill>
                <a:schemeClr val="tx1"/>
              </a:solidFill>
            </a:endParaRPr>
          </a:p>
        </p:txBody>
      </p:sp>
      <p:sp>
        <p:nvSpPr>
          <p:cNvPr id="4" name="Slide Number Placeholder 3"/>
          <p:cNvSpPr>
            <a:spLocks noGrp="1"/>
          </p:cNvSpPr>
          <p:nvPr>
            <p:ph type="sldNum" sz="quarter" idx="10"/>
          </p:nvPr>
        </p:nvSpPr>
        <p:spPr/>
        <p:txBody>
          <a:bodyPr/>
          <a:lstStyle/>
          <a:p>
            <a:fld id="{06FEAB1B-3DDE-420B-90DC-E6169B402B5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19867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tx1"/>
                </a:solidFill>
              </a:rPr>
              <a:t>The CEP Work Group was chaired by Lewis Sandy (</a:t>
            </a:r>
            <a:r>
              <a:rPr lang="en-US" sz="1400" dirty="0">
                <a:solidFill>
                  <a:schemeClr val="tx1"/>
                </a:solidFill>
                <a:cs typeface="Lato Light" charset="0"/>
              </a:rPr>
              <a:t>Executive Vice President, Clinical Advancement, UnitedHealth Group)</a:t>
            </a:r>
            <a:r>
              <a:rPr lang="en-US" sz="1400" dirty="0">
                <a:solidFill>
                  <a:schemeClr val="tx1"/>
                </a:solidFill>
              </a:rPr>
              <a:t>, and had 14 public and private members. This Work Group launched in December 2015</a:t>
            </a:r>
            <a:r>
              <a:rPr lang="en-US" sz="1400" baseline="0" dirty="0">
                <a:solidFill>
                  <a:schemeClr val="tx1"/>
                </a:solidFill>
              </a:rPr>
              <a:t> and has sunsetted. </a:t>
            </a:r>
            <a:endParaRPr lang="en-US" sz="1400" dirty="0">
              <a:solidFill>
                <a:schemeClr val="tx1"/>
              </a:solidFill>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539710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Calibri Light"/>
                <a:ea typeface="+mn-ea"/>
                <a:cs typeface="+mn-cs"/>
              </a:rPr>
              <a:t>This infographic depicts the rationale for having a condition episode with a nested procedure episode:</a:t>
            </a:r>
          </a:p>
          <a:p>
            <a:pPr lvl="0"/>
            <a:r>
              <a:rPr lang="en-US" sz="1400" kern="1200" dirty="0">
                <a:solidFill>
                  <a:schemeClr val="tx1"/>
                </a:solidFill>
                <a:effectLst/>
                <a:latin typeface="Calibri Light"/>
                <a:ea typeface="+mn-ea"/>
                <a:cs typeface="+mn-cs"/>
              </a:rPr>
              <a:t>The CAD condition is generally managed by a primary care provider and/or cardiologist.</a:t>
            </a:r>
          </a:p>
          <a:p>
            <a:pPr lvl="0"/>
            <a:r>
              <a:rPr lang="en-US" sz="1400" kern="1200" dirty="0">
                <a:solidFill>
                  <a:schemeClr val="tx1"/>
                </a:solidFill>
                <a:effectLst/>
                <a:latin typeface="Calibri Light"/>
                <a:ea typeface="+mn-ea"/>
                <a:cs typeface="+mn-cs"/>
              </a:rPr>
              <a:t>The procedure is often conducted by an interventionalist (PCI) or a cardiothoracic surgeon (CABG).</a:t>
            </a:r>
          </a:p>
          <a:p>
            <a:pPr lvl="0"/>
            <a:r>
              <a:rPr lang="en-US" sz="1400" kern="1200" dirty="0">
                <a:solidFill>
                  <a:schemeClr val="tx1"/>
                </a:solidFill>
                <a:effectLst/>
                <a:latin typeface="Calibri Light"/>
                <a:ea typeface="+mn-ea"/>
                <a:cs typeface="+mn-cs"/>
              </a:rPr>
              <a:t>By establishing an episode-based payment for the procedure, incentives are created for the PCP/Cardiologist to: 1) coordinate clinical care delivery with the interventionalist/cardiothoracic surgeon since they are both at financial risk if a patient requires a readmission or faces other negative outcomes; and 2) make value-based decisions – using quality measures and historical costs – when selecting interventionalists/surgeons with which to contract/partner.</a:t>
            </a:r>
          </a:p>
        </p:txBody>
      </p:sp>
      <p:sp>
        <p:nvSpPr>
          <p:cNvPr id="4" name="Slide Number Placeholder 3"/>
          <p:cNvSpPr>
            <a:spLocks noGrp="1"/>
          </p:cNvSpPr>
          <p:nvPr>
            <p:ph type="sldNum" sz="quarter" idx="10"/>
          </p:nvPr>
        </p:nvSpPr>
        <p:spPr/>
        <p:txBody>
          <a:bodyPr/>
          <a:lstStyle/>
          <a:p>
            <a:fld id="{06FEAB1B-3DDE-420B-90DC-E6169B402B5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7720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nSpc>
                <a:spcPct val="120000"/>
              </a:lnSpc>
            </a:pPr>
            <a:r>
              <a:rPr lang="en-US" sz="1400" dirty="0">
                <a:solidFill>
                  <a:schemeClr val="tx1"/>
                </a:solidFill>
              </a:rPr>
              <a:t>The white paper</a:t>
            </a:r>
            <a:r>
              <a:rPr lang="en-US" sz="1400" baseline="0" dirty="0">
                <a:solidFill>
                  <a:schemeClr val="tx1"/>
                </a:solidFill>
              </a:rPr>
              <a:t> titled</a:t>
            </a:r>
            <a:r>
              <a:rPr lang="en-US" sz="1400" dirty="0">
                <a:solidFill>
                  <a:schemeClr val="tx1"/>
                </a:solidFill>
              </a:rPr>
              <a:t> </a:t>
            </a:r>
            <a:r>
              <a:rPr lang="en-US" sz="1400" i="1" dirty="0">
                <a:solidFill>
                  <a:schemeClr val="tx1"/>
                </a:solidFill>
              </a:rPr>
              <a:t>Accelerating and Aligning</a:t>
            </a:r>
            <a:r>
              <a:rPr lang="en-US" sz="1400" i="1" baseline="0" dirty="0">
                <a:solidFill>
                  <a:schemeClr val="tx1"/>
                </a:solidFill>
              </a:rPr>
              <a:t> Clinical Episode Payment Models</a:t>
            </a:r>
            <a:r>
              <a:rPr lang="en-US" sz="1400" dirty="0">
                <a:solidFill>
                  <a:schemeClr val="tx1"/>
                </a:solidFill>
              </a:rPr>
              <a:t> provides high-level recommendations for designing clinical episode payment models. A clinical episode payment is a bundled payment for a set of services that occur over time and across settings. The paper outlines design elements and operational considerations for three selected clinical areas: elective joint replacement, maternity care, and coronary artery disease. Recommendations are organized according to design elements and operational considerations. Design elements address questions stakeholders must consider when designing an episode payment model, including the definition, the duration of the episode, what services are to be included, and others. Operational considerations relate to implementing an episode payment model, including the roles and perspectives of stakeholders, data infrastructure issues, and the regulatory environment in which APMs must operate. The recommendations are designed to speak to a multi-stakeholder audience with the goal of supporting broad clinical episode payment adoption.</a:t>
            </a:r>
            <a:endParaRPr lang="en-US" sz="1400" dirty="0">
              <a:solidFill>
                <a:schemeClr val="tx1"/>
              </a:solidFill>
              <a:cs typeface="Lato Light"/>
            </a:endParaRPr>
          </a:p>
        </p:txBody>
      </p:sp>
      <p:sp>
        <p:nvSpPr>
          <p:cNvPr id="4" name="Slide Number Placeholder 3"/>
          <p:cNvSpPr>
            <a:spLocks noGrp="1"/>
          </p:cNvSpPr>
          <p:nvPr>
            <p:ph type="sldNum" sz="quarter" idx="10"/>
          </p:nvPr>
        </p:nvSpPr>
        <p:spPr/>
        <p:txBody>
          <a:bodyPr/>
          <a:lstStyle/>
          <a:p>
            <a:fld id="{45C73934-D492-4443-9427-018DE5D6DDA5}" type="slidenum">
              <a:rPr lang="en-US" smtClean="0"/>
              <a:t>3</a:t>
            </a:fld>
            <a:endParaRPr lang="en-US" dirty="0"/>
          </a:p>
        </p:txBody>
      </p:sp>
    </p:spTree>
    <p:extLst>
      <p:ext uri="{BB962C8B-B14F-4D97-AF65-F5344CB8AC3E}">
        <p14:creationId xmlns:p14="http://schemas.microsoft.com/office/powerpoint/2010/main" val="273070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0"/>
              </a:spcAft>
            </a:pPr>
            <a:r>
              <a:rPr lang="en-US" sz="1400" dirty="0">
                <a:solidFill>
                  <a:schemeClr val="tx1"/>
                </a:solidFill>
              </a:rPr>
              <a:t>The CEP Work Group used this criteria to prioritize diseases and conditions on which their work would focus. </a:t>
            </a:r>
            <a:endParaRPr lang="en-US" sz="1400" baseline="0" dirty="0">
              <a:solidFill>
                <a:schemeClr val="tx1"/>
              </a:solidFill>
            </a:endParaRPr>
          </a:p>
          <a:p>
            <a:pPr marL="342900" marR="0" indent="-342900">
              <a:spcBef>
                <a:spcPts val="1200"/>
              </a:spcBef>
              <a:spcAft>
                <a:spcPts val="0"/>
              </a:spcAft>
              <a:buFont typeface="Arial" panose="020B0604020202020204" pitchFamily="34" charset="0"/>
              <a:buChar char="•"/>
            </a:pPr>
            <a:r>
              <a:rPr lang="en-US" sz="1400" dirty="0">
                <a:solidFill>
                  <a:schemeClr val="tx1"/>
                </a:solidFill>
              </a:rPr>
              <a:t>Empowering Consumers – identifies areas with shared decision-making, goal setting, and support</a:t>
            </a:r>
            <a:endParaRPr lang="en-US" sz="1400" baseline="0" dirty="0">
              <a:solidFill>
                <a:schemeClr val="tx1"/>
              </a:solidFill>
            </a:endParaRPr>
          </a:p>
          <a:p>
            <a:pPr marL="342900" marR="0" indent="-342900">
              <a:spcBef>
                <a:spcPts val="1200"/>
              </a:spcBef>
              <a:spcAft>
                <a:spcPts val="0"/>
              </a:spcAft>
              <a:buFont typeface="Arial" panose="020B0604020202020204" pitchFamily="34" charset="0"/>
              <a:buChar char="•"/>
            </a:pPr>
            <a:r>
              <a:rPr lang="en-US" sz="1400" dirty="0">
                <a:solidFill>
                  <a:schemeClr val="tx1"/>
                </a:solidFill>
              </a:rPr>
              <a:t>High Volume, High Cost – high cost is due to non-clinical factors </a:t>
            </a:r>
            <a:endParaRPr lang="en-US" sz="1400" baseline="0" dirty="0">
              <a:solidFill>
                <a:schemeClr val="tx1"/>
              </a:solidFill>
            </a:endParaRPr>
          </a:p>
          <a:p>
            <a:pPr marL="342900" marR="0" indent="-342900">
              <a:spcBef>
                <a:spcPts val="1200"/>
              </a:spcBef>
              <a:spcAft>
                <a:spcPts val="0"/>
              </a:spcAft>
              <a:buFont typeface="Arial" panose="020B0604020202020204" pitchFamily="34" charset="0"/>
              <a:buChar char="•"/>
            </a:pPr>
            <a:r>
              <a:rPr lang="en-US" sz="1400" dirty="0">
                <a:solidFill>
                  <a:schemeClr val="tx1"/>
                </a:solidFill>
              </a:rPr>
              <a:t>Unexplained Variation – high variation in care patients receive</a:t>
            </a:r>
            <a:endParaRPr lang="en-US" sz="1400" baseline="0" dirty="0">
              <a:solidFill>
                <a:schemeClr val="tx1"/>
              </a:solidFill>
            </a:endParaRPr>
          </a:p>
          <a:p>
            <a:pPr marL="342900" marR="0" indent="-342900">
              <a:spcBef>
                <a:spcPts val="1200"/>
              </a:spcBef>
              <a:spcAft>
                <a:spcPts val="0"/>
              </a:spcAft>
              <a:buFont typeface="Arial" panose="020B0604020202020204" pitchFamily="34" charset="0"/>
              <a:buChar char="•"/>
            </a:pPr>
            <a:r>
              <a:rPr lang="en-US" sz="1400" dirty="0">
                <a:solidFill>
                  <a:schemeClr val="tx1"/>
                </a:solidFill>
              </a:rPr>
              <a:t>Care Trajectory – well-established, which has a defined timeline for care and services</a:t>
            </a:r>
            <a:endParaRPr lang="en-US" sz="1400" baseline="0" dirty="0">
              <a:solidFill>
                <a:schemeClr val="tx1"/>
              </a:solidFill>
            </a:endParaRPr>
          </a:p>
          <a:p>
            <a:pPr marL="342900" marR="0" indent="-342900">
              <a:spcBef>
                <a:spcPts val="1200"/>
              </a:spcBef>
              <a:spcAft>
                <a:spcPts val="0"/>
              </a:spcAft>
              <a:buFont typeface="Arial" panose="020B0604020202020204" pitchFamily="34" charset="0"/>
              <a:buChar char="•"/>
            </a:pPr>
            <a:r>
              <a:rPr lang="en-US" sz="1400" dirty="0">
                <a:solidFill>
                  <a:schemeClr val="tx1"/>
                </a:solidFill>
              </a:rPr>
              <a:t>Availability of Quality Measures – performance measurements eliminate the potential to incentivize reductions in appropriate levels of care</a:t>
            </a:r>
            <a:endParaRPr lang="en-US" sz="1400" baseline="0" dirty="0">
              <a:solidFill>
                <a:schemeClr val="tx1"/>
              </a:solidFill>
            </a:endParaRPr>
          </a:p>
          <a:p>
            <a:pPr marL="0" marR="0">
              <a:spcBef>
                <a:spcPts val="1200"/>
              </a:spcBef>
              <a:spcAft>
                <a:spcPts val="0"/>
              </a:spcAft>
            </a:pPr>
            <a:endParaRPr lang="en-US" sz="1400" baseline="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p>
            <a:pPr marL="0" marR="0">
              <a:spcBef>
                <a:spcPts val="1200"/>
              </a:spcBef>
              <a:spcAft>
                <a:spcPts val="0"/>
              </a:spcAft>
            </a:pPr>
            <a:endParaRPr lang="en-US" sz="1400" baseline="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p>
            <a:pPr marL="0" marR="0">
              <a:spcBef>
                <a:spcPts val="1200"/>
              </a:spcBef>
              <a:spcAft>
                <a:spcPts val="0"/>
              </a:spcAft>
            </a:pPr>
            <a:r>
              <a:rPr lang="en-US" sz="1400" dirty="0">
                <a:solidFill>
                  <a:schemeClr val="tx1"/>
                </a:solidFill>
                <a:latin typeface="Calibri" panose="020F0502020204030204" pitchFamily="34" charset="0"/>
                <a:ea typeface="Cambria" panose="02040503050406030204" pitchFamily="18" charset="0"/>
                <a:cs typeface="Times New Roman" panose="02020603050405020304" pitchFamily="18" charset="0"/>
              </a:rPr>
              <a:t>Based on these considerations, the CEP Work Group agreed to focus on the following three priority areas: </a:t>
            </a:r>
            <a:endPar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1200"/>
              </a:spcBef>
              <a:spcAft>
                <a:spcPts val="0"/>
              </a:spcAft>
              <a:buFont typeface="Symbol" panose="05050102010706020507" pitchFamily="18" charset="2"/>
              <a:buChar char=""/>
            </a:pPr>
            <a:r>
              <a:rPr lang="en-US" sz="1400" dirty="0">
                <a:solidFill>
                  <a:schemeClr val="tx1"/>
                </a:solidFill>
                <a:latin typeface="Calibri" panose="020F0502020204030204" pitchFamily="34" charset="0"/>
                <a:ea typeface="Cambria" panose="02040503050406030204" pitchFamily="18" charset="0"/>
                <a:cs typeface="Times New Roman" panose="02020603050405020304" pitchFamily="18" charset="0"/>
              </a:rPr>
              <a:t>Elective joint replacement</a:t>
            </a:r>
            <a:r>
              <a:rPr lang="en-US" sz="1400" u="sng" dirty="0">
                <a:solidFill>
                  <a:schemeClr val="tx1"/>
                </a:solidFill>
                <a:latin typeface="Calibri" panose="020F0502020204030204" pitchFamily="34" charset="0"/>
                <a:ea typeface="Cambria" panose="02040503050406030204" pitchFamily="18" charset="0"/>
                <a:cs typeface="Times New Roman" panose="02020603050405020304" pitchFamily="18" charset="0"/>
              </a:rPr>
              <a:t>;</a:t>
            </a:r>
            <a:endPar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chemeClr val="tx1"/>
                </a:solidFill>
                <a:latin typeface="Calibri" panose="020F0502020204030204" pitchFamily="34" charset="0"/>
                <a:ea typeface="Cambria" panose="02040503050406030204" pitchFamily="18" charset="0"/>
                <a:cs typeface="Times New Roman" panose="02020603050405020304" pitchFamily="18" charset="0"/>
              </a:rPr>
              <a:t>Cardiac care; and</a:t>
            </a:r>
            <a:endParaRPr lang="en-US" sz="1400" u="none"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chemeClr val="tx1"/>
                </a:solidFill>
                <a:latin typeface="Calibri" panose="020F0502020204030204" pitchFamily="34" charset="0"/>
                <a:ea typeface="Cambria" panose="02040503050406030204" pitchFamily="18" charset="0"/>
                <a:cs typeface="Times New Roman" panose="02020603050405020304" pitchFamily="18" charset="0"/>
              </a:rPr>
              <a:t>Maternity care.</a:t>
            </a:r>
            <a:endParaRPr lang="en-US" sz="1400" u="none"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p>
            <a:pPr marL="0" marR="0">
              <a:spcBef>
                <a:spcPts val="1200"/>
              </a:spcBef>
              <a:spcAft>
                <a:spcPts val="0"/>
              </a:spcAft>
            </a:pPr>
            <a:endPar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p>
            <a:pPr marL="0" marR="0">
              <a:spcBef>
                <a:spcPts val="1200"/>
              </a:spcBef>
              <a:spcAft>
                <a:spcPts val="0"/>
              </a:spcAft>
            </a:pPr>
            <a:r>
              <a:rPr lang="en-US" sz="1400" dirty="0">
                <a:solidFill>
                  <a:schemeClr val="tx1"/>
                </a:solidFill>
                <a:latin typeface="Calibri" panose="020F0502020204030204" pitchFamily="34" charset="0"/>
                <a:ea typeface="Cambria" panose="02040503050406030204" pitchFamily="18" charset="0"/>
                <a:cs typeface="Times New Roman" panose="02020603050405020304" pitchFamily="18" charset="0"/>
              </a:rPr>
              <a:t>The CEP Work Group believes that these priority areas have the greatest potential to create greater consensus and alignment of payment methods across payers and, thus, over time, to accelerate the adoption of clinical episode-based payments. </a:t>
            </a:r>
            <a:endPar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p>
            <a:endParaRPr lang="en-US" sz="1400" dirty="0">
              <a:solidFill>
                <a:schemeClr val="tx1"/>
              </a:solidFill>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4594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chemeClr val="tx1"/>
                </a:solidFill>
              </a:rPr>
              <a:t>The Work Group’s recommendations fall into two categories: </a:t>
            </a:r>
            <a:endParaRPr lang="en-US" sz="1400" baseline="0" dirty="0">
              <a:solidFill>
                <a:schemeClr val="tx1"/>
              </a:solidFill>
            </a:endParaRPr>
          </a:p>
          <a:p>
            <a:pPr marL="342900" indent="-342900">
              <a:buFont typeface="Arial" panose="020B0604020202020204" pitchFamily="34" charset="0"/>
              <a:buChar char="•"/>
            </a:pPr>
            <a:r>
              <a:rPr lang="en-US" sz="1400" dirty="0">
                <a:solidFill>
                  <a:schemeClr val="tx1"/>
                </a:solidFill>
              </a:rPr>
              <a:t>Design Elements (in the green circle) address all of the questions stakeholders must consider when designing an episode payment model, including the definition, the duration of the episode, what services are to be included, and others </a:t>
            </a:r>
            <a:endParaRPr lang="en-US" sz="1400" baseline="0" dirty="0">
              <a:solidFill>
                <a:schemeClr val="tx1"/>
              </a:solidFill>
            </a:endParaRPr>
          </a:p>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Operational Considerations (in the blue circles and called out on the right) are broader issues related to implementing an episode payment model, including the roles and perspectives of stakeholders, data infrastructure issues, and the regulatory environment in which APMs must operate. Operational considerations should not be assessed in a vacuum since they are inter-related to design element decisions.</a:t>
            </a:r>
            <a:endParaRPr lang="en-US" sz="1400" kern="1200" dirty="0">
              <a:solidFill>
                <a:schemeClr val="tx1"/>
              </a:solidFill>
              <a:effectLst/>
              <a:latin typeface="Calibri Light"/>
              <a:ea typeface="+mn-ea"/>
              <a:cs typeface="+mn-cs"/>
            </a:endParaRPr>
          </a:p>
          <a:p>
            <a:pPr marL="0" indent="0">
              <a:buFont typeface="Arial" panose="020B0604020202020204" pitchFamily="34" charset="0"/>
              <a:buNone/>
            </a:pPr>
            <a:endParaRPr lang="en-US" sz="1400" baseline="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37500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solidFill>
                <a:schemeClr val="tx1"/>
              </a:solidFill>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75710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a:solidFill>
                  <a:schemeClr val="tx1"/>
                </a:solidFill>
                <a:latin typeface="+mn-lt"/>
              </a:rPr>
              <a:t>Graphic #2: Retrospective Reconciliation</a:t>
            </a:r>
            <a:endParaRPr lang="en-US" sz="1400" kern="1200" dirty="0">
              <a:solidFill>
                <a:schemeClr val="tx1"/>
              </a:solidFill>
              <a:effectLst/>
              <a:latin typeface="+mn-lt"/>
              <a:ea typeface="+mn-ea"/>
              <a:cs typeface="+mn-cs"/>
            </a:endParaRPr>
          </a:p>
          <a:p>
            <a:r>
              <a:rPr lang="en-US" sz="1400" dirty="0">
                <a:solidFill>
                  <a:schemeClr val="tx1"/>
                </a:solidFill>
                <a:latin typeface="+mn-lt"/>
              </a:rPr>
              <a:t>Here are the basic steps, and some context, for representing retrospective reconciliation. The example in the last bullet comes from the Arkansas Families First website (</a:t>
            </a:r>
            <a:r>
              <a:rPr lang="en-US" sz="1400" u="sng" dirty="0">
                <a:solidFill>
                  <a:schemeClr val="tx1"/>
                </a:solidFill>
                <a:latin typeface="+mn-lt"/>
                <a:hlinkClick r:id="rId3"/>
              </a:rPr>
              <a:t>https://arfamiliesfirst.com/what-is-retrospective-reconciliation/</a:t>
            </a:r>
            <a:r>
              <a:rPr lang="en-US" sz="1400" dirty="0">
                <a:solidFill>
                  <a:schemeClr val="tx1"/>
                </a:solidFill>
                <a:latin typeface="+mn-lt"/>
              </a:rPr>
              <a:t>) so we may need to cite that.  </a:t>
            </a:r>
            <a:endParaRPr lang="en-US" sz="1400" kern="1200" dirty="0">
              <a:solidFill>
                <a:schemeClr val="tx1"/>
              </a:solidFill>
              <a:effectLst/>
              <a:latin typeface="+mn-lt"/>
              <a:ea typeface="+mn-ea"/>
              <a:cs typeface="+mn-cs"/>
            </a:endParaRPr>
          </a:p>
          <a:p>
            <a:pPr lvl="0"/>
            <a:r>
              <a:rPr lang="en-US" sz="1400" dirty="0">
                <a:solidFill>
                  <a:schemeClr val="tx1"/>
                </a:solidFill>
                <a:latin typeface="+mn-lt"/>
              </a:rPr>
              <a:t>The payer initially distributes payment to each provider according to an established fee schedule.</a:t>
            </a:r>
            <a:endParaRPr lang="en-US" sz="1400" kern="1200" dirty="0">
              <a:solidFill>
                <a:schemeClr val="tx1"/>
              </a:solidFill>
              <a:effectLst/>
              <a:latin typeface="+mn-lt"/>
              <a:ea typeface="+mn-ea"/>
              <a:cs typeface="+mn-cs"/>
            </a:endParaRPr>
          </a:p>
          <a:p>
            <a:pPr lvl="0"/>
            <a:r>
              <a:rPr lang="en-US" sz="1400" dirty="0">
                <a:solidFill>
                  <a:schemeClr val="tx1"/>
                </a:solidFill>
                <a:latin typeface="+mn-lt"/>
              </a:rPr>
              <a:t>After the episode, the total cost of services is reconciled against a clinically fair episode price.</a:t>
            </a:r>
            <a:endParaRPr lang="en-US" sz="1400" kern="1200" dirty="0">
              <a:solidFill>
                <a:schemeClr val="tx1"/>
              </a:solidFill>
              <a:effectLst/>
              <a:latin typeface="+mn-lt"/>
              <a:ea typeface="+mn-ea"/>
              <a:cs typeface="+mn-cs"/>
            </a:endParaRPr>
          </a:p>
          <a:p>
            <a:pPr lvl="0"/>
            <a:r>
              <a:rPr lang="en-US" sz="1400" dirty="0">
                <a:solidFill>
                  <a:schemeClr val="tx1"/>
                </a:solidFill>
                <a:latin typeface="+mn-lt"/>
              </a:rPr>
              <a:t>Based on the negotiated agreement between payer and providers, savings or excess cost, relative to the episode price are divided among the payer and the accountable provider team.</a:t>
            </a:r>
            <a:endParaRPr lang="en-US" sz="1400" kern="1200" dirty="0">
              <a:solidFill>
                <a:schemeClr val="tx1"/>
              </a:solidFill>
              <a:effectLst/>
              <a:latin typeface="+mn-lt"/>
              <a:ea typeface="+mn-ea"/>
              <a:cs typeface="+mn-cs"/>
            </a:endParaRPr>
          </a:p>
          <a:p>
            <a:pPr lvl="0"/>
            <a:r>
              <a:rPr lang="en-US" sz="1400" dirty="0">
                <a:solidFill>
                  <a:schemeClr val="tx1"/>
                </a:solidFill>
                <a:latin typeface="+mn-lt"/>
              </a:rPr>
              <a:t>The use of allotted funds will be assessed in groups of patients, not individual patients. For instance, if a provider had 10 ADHD clients and each one was allotted $3,000 for the 12-month episode, then the provider could bill up to $30,000 for that group of clients. One client may use over his $3,000, but another client may use less. The retrospective reimbursement will take the entire group into account and will not be based on individuals. This should help take out the incentive to refer on more serious clients to another provider.</a:t>
            </a:r>
            <a:endParaRPr lang="en-US" sz="1400" kern="1200" dirty="0">
              <a:solidFill>
                <a:schemeClr val="tx1"/>
              </a:solidFill>
              <a:effectLst/>
              <a:latin typeface="+mn-lt"/>
              <a:ea typeface="+mn-ea"/>
              <a:cs typeface="+mn-cs"/>
            </a:endParaRPr>
          </a:p>
          <a:p>
            <a:endParaRPr lang="en-US" sz="1400" dirty="0">
              <a:solidFill>
                <a:schemeClr val="tx1"/>
              </a:solidFill>
            </a:endParaRPr>
          </a:p>
        </p:txBody>
      </p:sp>
      <p:sp>
        <p:nvSpPr>
          <p:cNvPr id="4" name="Slide Number Placeholder 3"/>
          <p:cNvSpPr>
            <a:spLocks noGrp="1"/>
          </p:cNvSpPr>
          <p:nvPr>
            <p:ph type="sldNum" sz="quarter" idx="10"/>
          </p:nvPr>
        </p:nvSpPr>
        <p:spPr/>
        <p:txBody>
          <a:bodyPr/>
          <a:lstStyle/>
          <a:p>
            <a:fld id="{06FEAB1B-3DDE-420B-90DC-E6169B402B5E}" type="slidenum">
              <a:rPr lang="en-US" smtClean="0"/>
              <a:t>7</a:t>
            </a:fld>
            <a:endParaRPr lang="en-US" dirty="0"/>
          </a:p>
        </p:txBody>
      </p:sp>
    </p:spTree>
    <p:extLst>
      <p:ext uri="{BB962C8B-B14F-4D97-AF65-F5344CB8AC3E}">
        <p14:creationId xmlns:p14="http://schemas.microsoft.com/office/powerpoint/2010/main" val="1826375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a:solidFill>
                  <a:schemeClr val="tx1"/>
                </a:solidFill>
                <a:latin typeface="+mn-lt"/>
              </a:rPr>
              <a:t>Prospective payment</a:t>
            </a:r>
            <a:r>
              <a:rPr lang="en-US" sz="1400" dirty="0">
                <a:solidFill>
                  <a:schemeClr val="tx1"/>
                </a:solidFill>
                <a:latin typeface="+mn-lt"/>
              </a:rPr>
              <a:t>:</a:t>
            </a:r>
            <a:endParaRPr lang="en-US" sz="1400" kern="1200" dirty="0">
              <a:solidFill>
                <a:schemeClr val="tx1"/>
              </a:solidFill>
              <a:effectLst/>
              <a:latin typeface="+mn-lt"/>
              <a:ea typeface="+mn-ea"/>
              <a:cs typeface="+mn-cs"/>
            </a:endParaRPr>
          </a:p>
          <a:p>
            <a:pPr lvl="0"/>
            <a:r>
              <a:rPr lang="en-US" sz="1400" dirty="0">
                <a:solidFill>
                  <a:schemeClr val="tx1"/>
                </a:solidFill>
                <a:latin typeface="+mn-lt"/>
              </a:rPr>
              <a:t>Payer provides a single upfront payment for the entire episode including all services and providers covered in the episode. </a:t>
            </a:r>
            <a:endParaRPr lang="en-US" sz="1400" kern="1200" dirty="0">
              <a:solidFill>
                <a:schemeClr val="tx1"/>
              </a:solidFill>
              <a:effectLst/>
              <a:latin typeface="+mn-lt"/>
              <a:ea typeface="+mn-ea"/>
              <a:cs typeface="+mn-cs"/>
            </a:endParaRPr>
          </a:p>
          <a:p>
            <a:pPr lvl="0"/>
            <a:r>
              <a:rPr lang="en-US" sz="1400" dirty="0">
                <a:solidFill>
                  <a:schemeClr val="tx1"/>
                </a:solidFill>
                <a:latin typeface="+mn-lt"/>
              </a:rPr>
              <a:t>It is then up to the provider to whom the payment is made to determine how all the providers are paid underneath the single payment. </a:t>
            </a:r>
            <a:endParaRPr lang="en-US" sz="1400" kern="1200" dirty="0">
              <a:solidFill>
                <a:schemeClr val="tx1"/>
              </a:solidFill>
              <a:effectLst/>
              <a:latin typeface="+mn-lt"/>
              <a:ea typeface="+mn-ea"/>
              <a:cs typeface="+mn-cs"/>
            </a:endParaRPr>
          </a:p>
          <a:p>
            <a:pPr lvl="0"/>
            <a:r>
              <a:rPr lang="en-US" sz="1400" dirty="0">
                <a:solidFill>
                  <a:schemeClr val="tx1"/>
                </a:solidFill>
                <a:latin typeface="+mn-lt"/>
              </a:rPr>
              <a:t>This type of payment is most appropriate when the provider entity has pre-established relationships with providers across the continuum of care, such as a health system. </a:t>
            </a:r>
            <a:endParaRPr lang="en-US" sz="1400" kern="1200" dirty="0">
              <a:solidFill>
                <a:schemeClr val="tx1"/>
              </a:solidFill>
              <a:effectLst/>
              <a:latin typeface="+mn-lt"/>
              <a:ea typeface="+mn-ea"/>
              <a:cs typeface="+mn-cs"/>
            </a:endParaRPr>
          </a:p>
          <a:p>
            <a:pPr lvl="0"/>
            <a:r>
              <a:rPr lang="en-US" sz="1400" dirty="0">
                <a:solidFill>
                  <a:schemeClr val="tx1"/>
                </a:solidFill>
                <a:latin typeface="+mn-lt"/>
              </a:rPr>
              <a:t>If actual costs are lower than the prospective payment, on average across the population eligible for the episode, then the health system keeps the difference.  If actual costs are higher, on average, then the health system is at risk for the amount above.  Depending on the level and type of risk, the provider will negotiate limits on the amount they might have to absorb.</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FEAB1B-3DDE-420B-90DC-E6169B402B5E}" type="slidenum">
              <a:rPr lang="en-US" smtClean="0"/>
              <a:t>8</a:t>
            </a:fld>
            <a:endParaRPr lang="en-US" dirty="0"/>
          </a:p>
        </p:txBody>
      </p:sp>
    </p:spTree>
    <p:extLst>
      <p:ext uri="{BB962C8B-B14F-4D97-AF65-F5344CB8AC3E}">
        <p14:creationId xmlns:p14="http://schemas.microsoft.com/office/powerpoint/2010/main" val="1382560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chemeClr val="tx1"/>
                </a:solidFill>
                <a:latin typeface="+mn-lt"/>
              </a:rPr>
              <a:t>As shown on this slide, there are two ways to design and administer a bundled payment.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FEAB1B-3DDE-420B-90DC-E6169B402B5E}" type="slidenum">
              <a:rPr lang="en-US" smtClean="0"/>
              <a:t>9</a:t>
            </a:fld>
            <a:endParaRPr lang="en-US" dirty="0"/>
          </a:p>
        </p:txBody>
      </p:sp>
    </p:spTree>
    <p:extLst>
      <p:ext uri="{BB962C8B-B14F-4D97-AF65-F5344CB8AC3E}">
        <p14:creationId xmlns:p14="http://schemas.microsoft.com/office/powerpoint/2010/main" val="60248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42.jpe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38.png"/><Relationship Id="rId11" Type="http://schemas.openxmlformats.org/officeDocument/2006/relationships/image" Target="../media/image40.png"/><Relationship Id="rId5" Type="http://schemas.microsoft.com/office/2007/relationships/hdphoto" Target="../media/hdphoto2.wdp"/><Relationship Id="rId10" Type="http://schemas.openxmlformats.org/officeDocument/2006/relationships/image" Target="../media/image18.png"/><Relationship Id="rId4" Type="http://schemas.openxmlformats.org/officeDocument/2006/relationships/image" Target="../media/image37.png"/><Relationship Id="rId9" Type="http://schemas.openxmlformats.org/officeDocument/2006/relationships/image" Target="../media/image39.jpeg"/><Relationship Id="rId14" Type="http://schemas.openxmlformats.org/officeDocument/2006/relationships/image" Target="../media/image4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lang="en-US" sz="9600" b="1" kern="1200" cap="none" baseline="0" dirty="0">
                <a:solidFill>
                  <a:schemeClr val="tx1"/>
                </a:solidFill>
                <a:latin typeface="Bebas Neue Bold"/>
                <a:ea typeface="+mj-ea"/>
                <a:cs typeface="Lato Light"/>
              </a:defRPr>
            </a:lvl1pPr>
          </a:lstStyle>
          <a:p>
            <a:r>
              <a:rPr lang="en-US" dirty="0"/>
              <a:t>Click To Edit Master Title Style</a:t>
            </a:r>
          </a:p>
        </p:txBody>
      </p:sp>
    </p:spTree>
    <p:extLst>
      <p:ext uri="{BB962C8B-B14F-4D97-AF65-F5344CB8AC3E}">
        <p14:creationId xmlns:p14="http://schemas.microsoft.com/office/powerpoint/2010/main" val="135923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C Cover">
    <p:spTree>
      <p:nvGrpSpPr>
        <p:cNvPr id="1" name=""/>
        <p:cNvGrpSpPr/>
        <p:nvPr/>
      </p:nvGrpSpPr>
      <p:grpSpPr>
        <a:xfrm>
          <a:off x="0" y="0"/>
          <a:ext cx="0" cy="0"/>
          <a:chOff x="0" y="0"/>
          <a:chExt cx="0" cy="0"/>
        </a:xfrm>
      </p:grpSpPr>
      <p:sp>
        <p:nvSpPr>
          <p:cNvPr id="2" name="Rectangle 1"/>
          <p:cNvSpPr/>
          <p:nvPr userDrawn="1"/>
        </p:nvSpPr>
        <p:spPr>
          <a:xfrm>
            <a:off x="1" y="4389280"/>
            <a:ext cx="9180307" cy="310315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99" dirty="0"/>
          </a:p>
        </p:txBody>
      </p:sp>
      <p:cxnSp>
        <p:nvCxnSpPr>
          <p:cNvPr id="10" name="Straight Connector 9"/>
          <p:cNvCxnSpPr/>
          <p:nvPr userDrawn="1"/>
        </p:nvCxnSpPr>
        <p:spPr bwMode="auto">
          <a:xfrm>
            <a:off x="16788123" y="8470429"/>
            <a:ext cx="0" cy="28140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4" name="Title Placeholder 1"/>
          <p:cNvSpPr>
            <a:spLocks noGrp="1"/>
          </p:cNvSpPr>
          <p:nvPr>
            <p:ph type="title" hasCustomPrompt="1"/>
          </p:nvPr>
        </p:nvSpPr>
        <p:spPr>
          <a:xfrm>
            <a:off x="1460210" y="2266659"/>
            <a:ext cx="21025723" cy="1144622"/>
          </a:xfrm>
          <a:prstGeom prst="rect">
            <a:avLst/>
          </a:prstGeom>
        </p:spPr>
        <p:txBody>
          <a:bodyPr vert="horz" lIns="182843" tIns="91422" rIns="182843" bIns="91422" rtlCol="0" anchor="b">
            <a:noAutofit/>
          </a:bodyPr>
          <a:lstStyle>
            <a:lvl1pPr>
              <a:defRPr sz="9598" b="1" cap="none" baseline="0">
                <a:latin typeface="Bebas Neue Bold"/>
              </a:defRPr>
            </a:lvl1pPr>
          </a:lstStyle>
          <a:p>
            <a:r>
              <a:rPr lang="en-US" dirty="0"/>
              <a:t>Click To Edit Master Title Style</a:t>
            </a:r>
          </a:p>
        </p:txBody>
      </p:sp>
      <p:sp>
        <p:nvSpPr>
          <p:cNvPr id="27" name="Text Placeholder 22"/>
          <p:cNvSpPr>
            <a:spLocks noGrp="1"/>
          </p:cNvSpPr>
          <p:nvPr>
            <p:ph type="body" sz="quarter" idx="11"/>
          </p:nvPr>
        </p:nvSpPr>
        <p:spPr>
          <a:xfrm>
            <a:off x="1460212" y="8470429"/>
            <a:ext cx="14739407" cy="4265830"/>
          </a:xfrm>
        </p:spPr>
        <p:txBody>
          <a:bodyPr/>
          <a:lstStyle>
            <a:lvl1pPr algn="l">
              <a:spcBef>
                <a:spcPts val="0"/>
              </a:spcBef>
              <a:spcAft>
                <a:spcPts val="2399"/>
              </a:spcAft>
              <a:defRPr lang="en-US" sz="5399" kern="1200" dirty="0" smtClean="0">
                <a:solidFill>
                  <a:schemeClr val="tx1"/>
                </a:solidFill>
                <a:latin typeface="Lato Light"/>
                <a:ea typeface="+mn-ea"/>
                <a:cs typeface="Lato Light"/>
              </a:defRPr>
            </a:lvl1pPr>
            <a:lvl2pPr marL="0" algn="l" defTabSz="1828007" rtl="0" eaLnBrk="1" latinLnBrk="0" hangingPunct="1">
              <a:lnSpc>
                <a:spcPct val="100000"/>
              </a:lnSpc>
              <a:spcBef>
                <a:spcPts val="0"/>
              </a:spcBef>
              <a:defRPr lang="en-US" sz="3999" kern="1200" dirty="0" smtClean="0">
                <a:solidFill>
                  <a:schemeClr val="tx1"/>
                </a:solidFill>
                <a:latin typeface="+mj-lt"/>
                <a:ea typeface="+mn-ea"/>
                <a:cs typeface="Lato Light"/>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8" name="Rectangle 27"/>
          <p:cNvSpPr/>
          <p:nvPr userDrawn="1"/>
        </p:nvSpPr>
        <p:spPr>
          <a:xfrm>
            <a:off x="1444629" y="-821"/>
            <a:ext cx="7767471" cy="150758"/>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99" dirty="0"/>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687616" y="9204395"/>
            <a:ext cx="5236498" cy="1346110"/>
          </a:xfrm>
          <a:prstGeom prst="rect">
            <a:avLst/>
          </a:prstGeom>
        </p:spPr>
      </p:pic>
      <p:pic>
        <p:nvPicPr>
          <p:cNvPr id="11" name="Picture Placeholder 2"/>
          <p:cNvPicPr>
            <a:picLocks noChangeAspect="1"/>
          </p:cNvPicPr>
          <p:nvPr userDrawn="1"/>
        </p:nvPicPr>
        <p:blipFill>
          <a:blip r:embed="rId3" cstate="email">
            <a:extLst>
              <a:ext uri="{28A0092B-C50C-407E-A947-70E740481C1C}">
                <a14:useLocalDpi xmlns:a14="http://schemas.microsoft.com/office/drawing/2010/main" val="0"/>
              </a:ext>
            </a:extLst>
          </a:blip>
          <a:srcRect l="10621" r="10621"/>
          <a:stretch>
            <a:fillRect/>
          </a:stretch>
        </p:blipFill>
        <p:spPr>
          <a:xfrm>
            <a:off x="9193332" y="4389280"/>
            <a:ext cx="15270496" cy="3103152"/>
          </a:xfrm>
          <a:prstGeom prst="rect">
            <a:avLst/>
          </a:prstGeom>
        </p:spPr>
      </p:pic>
    </p:spTree>
    <p:extLst>
      <p:ext uri="{BB962C8B-B14F-4D97-AF65-F5344CB8AC3E}">
        <p14:creationId xmlns:p14="http://schemas.microsoft.com/office/powerpoint/2010/main" val="372001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AC Cover">
    <p:spTree>
      <p:nvGrpSpPr>
        <p:cNvPr id="1" name=""/>
        <p:cNvGrpSpPr/>
        <p:nvPr/>
      </p:nvGrpSpPr>
      <p:grpSpPr>
        <a:xfrm>
          <a:off x="0" y="0"/>
          <a:ext cx="0" cy="0"/>
          <a:chOff x="0" y="0"/>
          <a:chExt cx="0" cy="0"/>
        </a:xfrm>
      </p:grpSpPr>
      <p:sp>
        <p:nvSpPr>
          <p:cNvPr id="2" name="Rectangle 1"/>
          <p:cNvSpPr/>
          <p:nvPr userDrawn="1"/>
        </p:nvSpPr>
        <p:spPr>
          <a:xfrm>
            <a:off x="1" y="4389280"/>
            <a:ext cx="9180307" cy="310315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99" dirty="0"/>
          </a:p>
        </p:txBody>
      </p:sp>
      <p:cxnSp>
        <p:nvCxnSpPr>
          <p:cNvPr id="10" name="Straight Connector 9"/>
          <p:cNvCxnSpPr/>
          <p:nvPr userDrawn="1"/>
        </p:nvCxnSpPr>
        <p:spPr bwMode="auto">
          <a:xfrm>
            <a:off x="16788123" y="8470429"/>
            <a:ext cx="0" cy="28140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4" name="Title Placeholder 1"/>
          <p:cNvSpPr>
            <a:spLocks noGrp="1"/>
          </p:cNvSpPr>
          <p:nvPr>
            <p:ph type="title" hasCustomPrompt="1"/>
          </p:nvPr>
        </p:nvSpPr>
        <p:spPr>
          <a:xfrm>
            <a:off x="1460210" y="2266659"/>
            <a:ext cx="21025723" cy="1144622"/>
          </a:xfrm>
          <a:prstGeom prst="rect">
            <a:avLst/>
          </a:prstGeom>
        </p:spPr>
        <p:txBody>
          <a:bodyPr vert="horz" lIns="182843" tIns="91422" rIns="182843" bIns="91422" rtlCol="0" anchor="b">
            <a:noAutofit/>
          </a:bodyPr>
          <a:lstStyle>
            <a:lvl1pPr>
              <a:defRPr sz="9598" b="1" cap="none" baseline="0">
                <a:latin typeface="Bebas Neue Bold"/>
              </a:defRPr>
            </a:lvl1pPr>
          </a:lstStyle>
          <a:p>
            <a:r>
              <a:rPr lang="en-US" dirty="0"/>
              <a:t>Click To Edit Master Title Style</a:t>
            </a:r>
          </a:p>
        </p:txBody>
      </p:sp>
      <p:sp>
        <p:nvSpPr>
          <p:cNvPr id="27" name="Text Placeholder 22"/>
          <p:cNvSpPr>
            <a:spLocks noGrp="1"/>
          </p:cNvSpPr>
          <p:nvPr>
            <p:ph type="body" sz="quarter" idx="11"/>
          </p:nvPr>
        </p:nvSpPr>
        <p:spPr>
          <a:xfrm>
            <a:off x="1460212" y="8470429"/>
            <a:ext cx="14739407" cy="4265830"/>
          </a:xfrm>
        </p:spPr>
        <p:txBody>
          <a:bodyPr/>
          <a:lstStyle>
            <a:lvl1pPr algn="l">
              <a:spcBef>
                <a:spcPts val="0"/>
              </a:spcBef>
              <a:spcAft>
                <a:spcPts val="2399"/>
              </a:spcAft>
              <a:defRPr lang="en-US" sz="5399" kern="1200" dirty="0" smtClean="0">
                <a:solidFill>
                  <a:schemeClr val="tx1"/>
                </a:solidFill>
                <a:latin typeface="Lato Light"/>
                <a:ea typeface="+mn-ea"/>
                <a:cs typeface="Lato Light"/>
              </a:defRPr>
            </a:lvl1pPr>
            <a:lvl2pPr marL="0" algn="l" defTabSz="1828007" rtl="0" eaLnBrk="1" latinLnBrk="0" hangingPunct="1">
              <a:lnSpc>
                <a:spcPct val="100000"/>
              </a:lnSpc>
              <a:spcBef>
                <a:spcPts val="0"/>
              </a:spcBef>
              <a:defRPr lang="en-US" sz="3999" kern="1200" dirty="0" smtClean="0">
                <a:solidFill>
                  <a:schemeClr val="tx1"/>
                </a:solidFill>
                <a:latin typeface="+mj-lt"/>
                <a:ea typeface="+mn-ea"/>
                <a:cs typeface="Lato Light"/>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8" name="Rectangle 27"/>
          <p:cNvSpPr/>
          <p:nvPr userDrawn="1"/>
        </p:nvSpPr>
        <p:spPr>
          <a:xfrm>
            <a:off x="1444629" y="-821"/>
            <a:ext cx="7767471" cy="150758"/>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99" dirty="0"/>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687616" y="9204395"/>
            <a:ext cx="5236498" cy="1346110"/>
          </a:xfrm>
          <a:prstGeom prst="rect">
            <a:avLst/>
          </a:prstGeom>
        </p:spPr>
      </p:pic>
      <p:pic>
        <p:nvPicPr>
          <p:cNvPr id="9" name="Picture Placeholder 5"/>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152876" y="4389280"/>
            <a:ext cx="15270496" cy="3103152"/>
          </a:xfrm>
          <a:prstGeom prst="rect">
            <a:avLst/>
          </a:prstGeom>
        </p:spPr>
      </p:pic>
    </p:spTree>
    <p:extLst>
      <p:ext uri="{BB962C8B-B14F-4D97-AF65-F5344CB8AC3E}">
        <p14:creationId xmlns:p14="http://schemas.microsoft.com/office/powerpoint/2010/main" val="3343000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 Cover">
    <p:spTree>
      <p:nvGrpSpPr>
        <p:cNvPr id="1" name=""/>
        <p:cNvGrpSpPr/>
        <p:nvPr/>
      </p:nvGrpSpPr>
      <p:grpSpPr>
        <a:xfrm>
          <a:off x="0" y="0"/>
          <a:ext cx="0" cy="0"/>
          <a:chOff x="0" y="0"/>
          <a:chExt cx="0" cy="0"/>
        </a:xfrm>
      </p:grpSpPr>
      <p:sp>
        <p:nvSpPr>
          <p:cNvPr id="2" name="Rectangle 1"/>
          <p:cNvSpPr/>
          <p:nvPr userDrawn="1"/>
        </p:nvSpPr>
        <p:spPr>
          <a:xfrm>
            <a:off x="1" y="4389280"/>
            <a:ext cx="9180307" cy="310315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99" dirty="0"/>
          </a:p>
        </p:txBody>
      </p:sp>
      <p:cxnSp>
        <p:nvCxnSpPr>
          <p:cNvPr id="10" name="Straight Connector 9"/>
          <p:cNvCxnSpPr/>
          <p:nvPr userDrawn="1"/>
        </p:nvCxnSpPr>
        <p:spPr bwMode="auto">
          <a:xfrm>
            <a:off x="16788123" y="8470429"/>
            <a:ext cx="0" cy="28140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4" name="Title Placeholder 1"/>
          <p:cNvSpPr>
            <a:spLocks noGrp="1"/>
          </p:cNvSpPr>
          <p:nvPr>
            <p:ph type="title" hasCustomPrompt="1"/>
          </p:nvPr>
        </p:nvSpPr>
        <p:spPr>
          <a:xfrm>
            <a:off x="1460210" y="2266659"/>
            <a:ext cx="21025723" cy="1144622"/>
          </a:xfrm>
          <a:prstGeom prst="rect">
            <a:avLst/>
          </a:prstGeom>
        </p:spPr>
        <p:txBody>
          <a:bodyPr vert="horz" lIns="182843" tIns="91422" rIns="182843" bIns="91422" rtlCol="0" anchor="b">
            <a:noAutofit/>
          </a:bodyPr>
          <a:lstStyle>
            <a:lvl1pPr>
              <a:defRPr sz="9598" b="1" cap="none" baseline="0">
                <a:latin typeface="Bebas Neue Bold"/>
              </a:defRPr>
            </a:lvl1pPr>
          </a:lstStyle>
          <a:p>
            <a:r>
              <a:rPr lang="en-US" dirty="0"/>
              <a:t>Click To Edit Master Title Style</a:t>
            </a:r>
          </a:p>
        </p:txBody>
      </p:sp>
      <p:sp>
        <p:nvSpPr>
          <p:cNvPr id="27" name="Text Placeholder 22"/>
          <p:cNvSpPr>
            <a:spLocks noGrp="1"/>
          </p:cNvSpPr>
          <p:nvPr>
            <p:ph type="body" sz="quarter" idx="11"/>
          </p:nvPr>
        </p:nvSpPr>
        <p:spPr>
          <a:xfrm>
            <a:off x="1460212" y="8470429"/>
            <a:ext cx="14739407" cy="4265830"/>
          </a:xfrm>
        </p:spPr>
        <p:txBody>
          <a:bodyPr/>
          <a:lstStyle>
            <a:lvl1pPr algn="l">
              <a:spcBef>
                <a:spcPts val="0"/>
              </a:spcBef>
              <a:spcAft>
                <a:spcPts val="2399"/>
              </a:spcAft>
              <a:defRPr lang="en-US" sz="5399" kern="1200" dirty="0" smtClean="0">
                <a:solidFill>
                  <a:schemeClr val="tx1"/>
                </a:solidFill>
                <a:latin typeface="Lato Light"/>
                <a:ea typeface="+mn-ea"/>
                <a:cs typeface="Lato Light"/>
              </a:defRPr>
            </a:lvl1pPr>
            <a:lvl2pPr marL="0" algn="l" defTabSz="1828007" rtl="0" eaLnBrk="1" latinLnBrk="0" hangingPunct="1">
              <a:lnSpc>
                <a:spcPct val="100000"/>
              </a:lnSpc>
              <a:spcBef>
                <a:spcPts val="0"/>
              </a:spcBef>
              <a:defRPr lang="en-US" sz="3999" kern="1200" dirty="0" smtClean="0">
                <a:solidFill>
                  <a:schemeClr val="tx1"/>
                </a:solidFill>
                <a:latin typeface="+mj-lt"/>
                <a:ea typeface="+mn-ea"/>
                <a:cs typeface="Lato Light"/>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8" name="Rectangle 27"/>
          <p:cNvSpPr/>
          <p:nvPr userDrawn="1"/>
        </p:nvSpPr>
        <p:spPr>
          <a:xfrm>
            <a:off x="1444629" y="-821"/>
            <a:ext cx="7767471" cy="150758"/>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99" dirty="0"/>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687616" y="9204395"/>
            <a:ext cx="5236498" cy="1346110"/>
          </a:xfrm>
          <a:prstGeom prst="rect">
            <a:avLst/>
          </a:prstGeom>
        </p:spPr>
      </p:pic>
      <p:pic>
        <p:nvPicPr>
          <p:cNvPr id="8" name="Picture Placeholder 2"/>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152876" y="4389280"/>
            <a:ext cx="15270496" cy="3103152"/>
          </a:xfrm>
          <a:prstGeom prst="rect">
            <a:avLst/>
          </a:prstGeom>
        </p:spPr>
      </p:pic>
    </p:spTree>
    <p:extLst>
      <p:ext uri="{BB962C8B-B14F-4D97-AF65-F5344CB8AC3E}">
        <p14:creationId xmlns:p14="http://schemas.microsoft.com/office/powerpoint/2010/main" val="161783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C Cover">
    <p:spTree>
      <p:nvGrpSpPr>
        <p:cNvPr id="1" name=""/>
        <p:cNvGrpSpPr/>
        <p:nvPr/>
      </p:nvGrpSpPr>
      <p:grpSpPr>
        <a:xfrm>
          <a:off x="0" y="0"/>
          <a:ext cx="0" cy="0"/>
          <a:chOff x="0" y="0"/>
          <a:chExt cx="0" cy="0"/>
        </a:xfrm>
      </p:grpSpPr>
      <p:sp>
        <p:nvSpPr>
          <p:cNvPr id="2" name="Rectangle 1"/>
          <p:cNvSpPr/>
          <p:nvPr userDrawn="1"/>
        </p:nvSpPr>
        <p:spPr>
          <a:xfrm>
            <a:off x="1" y="4389280"/>
            <a:ext cx="9180307" cy="310315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99" dirty="0"/>
          </a:p>
        </p:txBody>
      </p:sp>
      <p:cxnSp>
        <p:nvCxnSpPr>
          <p:cNvPr id="10" name="Straight Connector 9"/>
          <p:cNvCxnSpPr/>
          <p:nvPr userDrawn="1"/>
        </p:nvCxnSpPr>
        <p:spPr bwMode="auto">
          <a:xfrm>
            <a:off x="16788123" y="8470429"/>
            <a:ext cx="0" cy="28140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4" name="Title Placeholder 1"/>
          <p:cNvSpPr>
            <a:spLocks noGrp="1"/>
          </p:cNvSpPr>
          <p:nvPr>
            <p:ph type="title" hasCustomPrompt="1"/>
          </p:nvPr>
        </p:nvSpPr>
        <p:spPr>
          <a:xfrm>
            <a:off x="1460210" y="2266659"/>
            <a:ext cx="21025723" cy="1144622"/>
          </a:xfrm>
          <a:prstGeom prst="rect">
            <a:avLst/>
          </a:prstGeom>
        </p:spPr>
        <p:txBody>
          <a:bodyPr vert="horz" lIns="182843" tIns="91422" rIns="182843" bIns="91422" rtlCol="0" anchor="b">
            <a:noAutofit/>
          </a:bodyPr>
          <a:lstStyle>
            <a:lvl1pPr>
              <a:defRPr sz="9598" b="1" cap="none" baseline="0">
                <a:latin typeface="Bebas Neue Bold"/>
              </a:defRPr>
            </a:lvl1pPr>
          </a:lstStyle>
          <a:p>
            <a:r>
              <a:rPr lang="en-US" dirty="0"/>
              <a:t>Click To Edit Master Title Style</a:t>
            </a:r>
          </a:p>
        </p:txBody>
      </p:sp>
      <p:sp>
        <p:nvSpPr>
          <p:cNvPr id="27" name="Text Placeholder 22"/>
          <p:cNvSpPr>
            <a:spLocks noGrp="1"/>
          </p:cNvSpPr>
          <p:nvPr>
            <p:ph type="body" sz="quarter" idx="11"/>
          </p:nvPr>
        </p:nvSpPr>
        <p:spPr>
          <a:xfrm>
            <a:off x="1460212" y="8470429"/>
            <a:ext cx="14739407" cy="4265830"/>
          </a:xfrm>
        </p:spPr>
        <p:txBody>
          <a:bodyPr/>
          <a:lstStyle>
            <a:lvl1pPr algn="l">
              <a:spcBef>
                <a:spcPts val="0"/>
              </a:spcBef>
              <a:spcAft>
                <a:spcPts val="2399"/>
              </a:spcAft>
              <a:defRPr lang="en-US" sz="5399" kern="1200" dirty="0" smtClean="0">
                <a:solidFill>
                  <a:schemeClr val="tx1"/>
                </a:solidFill>
                <a:latin typeface="Lato Light"/>
                <a:ea typeface="+mn-ea"/>
                <a:cs typeface="Lato Light"/>
              </a:defRPr>
            </a:lvl1pPr>
            <a:lvl2pPr marL="0" algn="l" defTabSz="1828007" rtl="0" eaLnBrk="1" latinLnBrk="0" hangingPunct="1">
              <a:lnSpc>
                <a:spcPct val="100000"/>
              </a:lnSpc>
              <a:spcBef>
                <a:spcPts val="0"/>
              </a:spcBef>
              <a:defRPr lang="en-US" sz="3999" kern="1200" dirty="0" smtClean="0">
                <a:solidFill>
                  <a:schemeClr val="tx1"/>
                </a:solidFill>
                <a:latin typeface="+mj-lt"/>
                <a:ea typeface="+mn-ea"/>
                <a:cs typeface="Lato Light"/>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8" name="Rectangle 27"/>
          <p:cNvSpPr/>
          <p:nvPr userDrawn="1"/>
        </p:nvSpPr>
        <p:spPr>
          <a:xfrm>
            <a:off x="1444629" y="-821"/>
            <a:ext cx="7767471" cy="150758"/>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99" dirty="0"/>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687616" y="9204395"/>
            <a:ext cx="5236498" cy="1346110"/>
          </a:xfrm>
          <a:prstGeom prst="rect">
            <a:avLst/>
          </a:prstGeom>
        </p:spPr>
      </p:pic>
      <p:pic>
        <p:nvPicPr>
          <p:cNvPr id="9" name="Picture Placeholder 7"/>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180307" y="4389276"/>
            <a:ext cx="15266503" cy="3103156"/>
          </a:xfrm>
          <a:prstGeom prst="rect">
            <a:avLst/>
          </a:prstGeom>
        </p:spPr>
      </p:pic>
    </p:spTree>
    <p:extLst>
      <p:ext uri="{BB962C8B-B14F-4D97-AF65-F5344CB8AC3E}">
        <p14:creationId xmlns:p14="http://schemas.microsoft.com/office/powerpoint/2010/main" val="56305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Hub Cover">
    <p:spTree>
      <p:nvGrpSpPr>
        <p:cNvPr id="1" name=""/>
        <p:cNvGrpSpPr/>
        <p:nvPr/>
      </p:nvGrpSpPr>
      <p:grpSpPr>
        <a:xfrm>
          <a:off x="0" y="0"/>
          <a:ext cx="0" cy="0"/>
          <a:chOff x="0" y="0"/>
          <a:chExt cx="0" cy="0"/>
        </a:xfrm>
      </p:grpSpPr>
      <p:sp>
        <p:nvSpPr>
          <p:cNvPr id="2" name="Rectangle 1"/>
          <p:cNvSpPr/>
          <p:nvPr userDrawn="1"/>
        </p:nvSpPr>
        <p:spPr>
          <a:xfrm>
            <a:off x="1" y="4389280"/>
            <a:ext cx="9180307" cy="310315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99" dirty="0"/>
          </a:p>
        </p:txBody>
      </p:sp>
      <p:cxnSp>
        <p:nvCxnSpPr>
          <p:cNvPr id="10" name="Straight Connector 9"/>
          <p:cNvCxnSpPr/>
          <p:nvPr userDrawn="1"/>
        </p:nvCxnSpPr>
        <p:spPr bwMode="auto">
          <a:xfrm>
            <a:off x="16788123" y="8470429"/>
            <a:ext cx="0" cy="28140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4" name="Title Placeholder 1"/>
          <p:cNvSpPr>
            <a:spLocks noGrp="1"/>
          </p:cNvSpPr>
          <p:nvPr>
            <p:ph type="title" hasCustomPrompt="1"/>
          </p:nvPr>
        </p:nvSpPr>
        <p:spPr>
          <a:xfrm>
            <a:off x="1460210" y="2266659"/>
            <a:ext cx="21025723" cy="1144622"/>
          </a:xfrm>
          <a:prstGeom prst="rect">
            <a:avLst/>
          </a:prstGeom>
        </p:spPr>
        <p:txBody>
          <a:bodyPr vert="horz" lIns="182843" tIns="91422" rIns="182843" bIns="91422" rtlCol="0" anchor="b">
            <a:noAutofit/>
          </a:bodyPr>
          <a:lstStyle>
            <a:lvl1pPr>
              <a:defRPr sz="9598" b="1" cap="none" baseline="0">
                <a:latin typeface="Bebas Neue Bold"/>
              </a:defRPr>
            </a:lvl1pPr>
          </a:lstStyle>
          <a:p>
            <a:r>
              <a:rPr lang="en-US" dirty="0"/>
              <a:t>Click To Edit Master Title Style</a:t>
            </a:r>
          </a:p>
        </p:txBody>
      </p:sp>
      <p:sp>
        <p:nvSpPr>
          <p:cNvPr id="27" name="Text Placeholder 22"/>
          <p:cNvSpPr>
            <a:spLocks noGrp="1"/>
          </p:cNvSpPr>
          <p:nvPr>
            <p:ph type="body" sz="quarter" idx="11"/>
          </p:nvPr>
        </p:nvSpPr>
        <p:spPr>
          <a:xfrm>
            <a:off x="1460212" y="8470429"/>
            <a:ext cx="14739407" cy="4265830"/>
          </a:xfrm>
        </p:spPr>
        <p:txBody>
          <a:bodyPr/>
          <a:lstStyle>
            <a:lvl1pPr algn="l">
              <a:spcBef>
                <a:spcPts val="0"/>
              </a:spcBef>
              <a:spcAft>
                <a:spcPts val="2399"/>
              </a:spcAft>
              <a:defRPr lang="en-US" sz="5399" kern="1200" dirty="0" smtClean="0">
                <a:solidFill>
                  <a:schemeClr val="tx1"/>
                </a:solidFill>
                <a:latin typeface="Lato Light"/>
                <a:ea typeface="+mn-ea"/>
                <a:cs typeface="Lato Light"/>
              </a:defRPr>
            </a:lvl1pPr>
            <a:lvl2pPr marL="0" algn="l" defTabSz="1828007" rtl="0" eaLnBrk="1" latinLnBrk="0" hangingPunct="1">
              <a:lnSpc>
                <a:spcPct val="100000"/>
              </a:lnSpc>
              <a:spcBef>
                <a:spcPts val="0"/>
              </a:spcBef>
              <a:defRPr lang="en-US" sz="3999" kern="1200" dirty="0" smtClean="0">
                <a:solidFill>
                  <a:schemeClr val="tx1"/>
                </a:solidFill>
                <a:latin typeface="+mj-lt"/>
                <a:ea typeface="+mn-ea"/>
                <a:cs typeface="Lato Light"/>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8" name="Rectangle 27"/>
          <p:cNvSpPr/>
          <p:nvPr userDrawn="1"/>
        </p:nvSpPr>
        <p:spPr>
          <a:xfrm>
            <a:off x="1444629" y="-821"/>
            <a:ext cx="7767471" cy="150758"/>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99" dirty="0"/>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687616" y="9204395"/>
            <a:ext cx="5236498" cy="1346110"/>
          </a:xfrm>
          <a:prstGeom prst="rect">
            <a:avLst/>
          </a:prstGeom>
        </p:spPr>
      </p:pic>
      <p:pic>
        <p:nvPicPr>
          <p:cNvPr id="11" name="Picture Placeholder 24"/>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212099" y="4389276"/>
            <a:ext cx="15266503" cy="3103156"/>
          </a:xfrm>
          <a:prstGeom prst="rect">
            <a:avLst/>
          </a:prstGeom>
        </p:spPr>
      </p:pic>
    </p:spTree>
    <p:extLst>
      <p:ext uri="{BB962C8B-B14F-4D97-AF65-F5344CB8AC3E}">
        <p14:creationId xmlns:p14="http://schemas.microsoft.com/office/powerpoint/2010/main" val="3298222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N Update Cover">
    <p:spTree>
      <p:nvGrpSpPr>
        <p:cNvPr id="1" name=""/>
        <p:cNvGrpSpPr/>
        <p:nvPr/>
      </p:nvGrpSpPr>
      <p:grpSpPr>
        <a:xfrm>
          <a:off x="0" y="0"/>
          <a:ext cx="0" cy="0"/>
          <a:chOff x="0" y="0"/>
          <a:chExt cx="0" cy="0"/>
        </a:xfrm>
      </p:grpSpPr>
      <p:grpSp>
        <p:nvGrpSpPr>
          <p:cNvPr id="2" name="Group 1"/>
          <p:cNvGrpSpPr>
            <a:grpSpLocks/>
          </p:cNvGrpSpPr>
          <p:nvPr userDrawn="1"/>
        </p:nvGrpSpPr>
        <p:grpSpPr bwMode="auto">
          <a:xfrm rot="3405300">
            <a:off x="11994089" y="-3561501"/>
            <a:ext cx="16118390" cy="17457866"/>
            <a:chOff x="1043" y="518"/>
            <a:chExt cx="2527" cy="2737"/>
          </a:xfrm>
          <a:solidFill>
            <a:schemeClr val="bg1">
              <a:lumMod val="95000"/>
            </a:schemeClr>
          </a:solidFill>
        </p:grpSpPr>
        <p:sp>
          <p:nvSpPr>
            <p:cNvPr id="3" name="Freeform 2"/>
            <p:cNvSpPr>
              <a:spLocks noChangeArrowheads="1"/>
            </p:cNvSpPr>
            <p:nvPr/>
          </p:nvSpPr>
          <p:spPr bwMode="auto">
            <a:xfrm>
              <a:off x="2716" y="518"/>
              <a:ext cx="855" cy="2186"/>
            </a:xfrm>
            <a:custGeom>
              <a:avLst/>
              <a:gdLst>
                <a:gd name="T0" fmla="*/ 3483 w 3773"/>
                <a:gd name="T1" fmla="*/ 0 h 9645"/>
                <a:gd name="T2" fmla="*/ 3483 w 3773"/>
                <a:gd name="T3" fmla="*/ 0 h 9645"/>
                <a:gd name="T4" fmla="*/ 0 w 3773"/>
                <a:gd name="T5" fmla="*/ 5225 h 9645"/>
                <a:gd name="T6" fmla="*/ 2127 w 3773"/>
                <a:gd name="T7" fmla="*/ 9644 h 9645"/>
                <a:gd name="T8" fmla="*/ 875 w 3773"/>
                <a:gd name="T9" fmla="*/ 6099 h 9645"/>
                <a:gd name="T10" fmla="*/ 3772 w 3773"/>
                <a:gd name="T11" fmla="*/ 1155 h 9645"/>
                <a:gd name="T12" fmla="*/ 3483 w 3773"/>
                <a:gd name="T13" fmla="*/ 0 h 9645"/>
              </a:gdLst>
              <a:ahLst/>
              <a:cxnLst>
                <a:cxn ang="0">
                  <a:pos x="T0" y="T1"/>
                </a:cxn>
                <a:cxn ang="0">
                  <a:pos x="T2" y="T3"/>
                </a:cxn>
                <a:cxn ang="0">
                  <a:pos x="T4" y="T5"/>
                </a:cxn>
                <a:cxn ang="0">
                  <a:pos x="T6" y="T7"/>
                </a:cxn>
                <a:cxn ang="0">
                  <a:pos x="T8" y="T9"/>
                </a:cxn>
                <a:cxn ang="0">
                  <a:pos x="T10" y="T11"/>
                </a:cxn>
                <a:cxn ang="0">
                  <a:pos x="T12" y="T13"/>
                </a:cxn>
              </a:cxnLst>
              <a:rect l="0" t="0" r="r" b="b"/>
              <a:pathLst>
                <a:path w="3773" h="9645">
                  <a:moveTo>
                    <a:pt x="3483" y="0"/>
                  </a:moveTo>
                  <a:lnTo>
                    <a:pt x="3483" y="0"/>
                  </a:lnTo>
                  <a:cubicBezTo>
                    <a:pt x="1435" y="858"/>
                    <a:pt x="0" y="2870"/>
                    <a:pt x="0" y="5225"/>
                  </a:cubicBezTo>
                  <a:cubicBezTo>
                    <a:pt x="0" y="7018"/>
                    <a:pt x="831" y="8611"/>
                    <a:pt x="2127" y="9644"/>
                  </a:cubicBezTo>
                  <a:cubicBezTo>
                    <a:pt x="1339" y="8672"/>
                    <a:pt x="875" y="7439"/>
                    <a:pt x="875" y="6099"/>
                  </a:cubicBezTo>
                  <a:cubicBezTo>
                    <a:pt x="875" y="3973"/>
                    <a:pt x="2039" y="2126"/>
                    <a:pt x="3772" y="1155"/>
                  </a:cubicBezTo>
                  <a:lnTo>
                    <a:pt x="3483"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600" dirty="0"/>
            </a:p>
          </p:txBody>
        </p:sp>
        <p:sp>
          <p:nvSpPr>
            <p:cNvPr id="4" name="Freeform 3"/>
            <p:cNvSpPr>
              <a:spLocks noChangeArrowheads="1"/>
            </p:cNvSpPr>
            <p:nvPr/>
          </p:nvSpPr>
          <p:spPr bwMode="auto">
            <a:xfrm>
              <a:off x="1043" y="949"/>
              <a:ext cx="1841" cy="1140"/>
            </a:xfrm>
            <a:custGeom>
              <a:avLst/>
              <a:gdLst>
                <a:gd name="T0" fmla="*/ 5679 w 8122"/>
                <a:gd name="T1" fmla="*/ 2853 h 5033"/>
                <a:gd name="T2" fmla="*/ 5679 w 8122"/>
                <a:gd name="T3" fmla="*/ 2853 h 5033"/>
                <a:gd name="T4" fmla="*/ 525 w 8122"/>
                <a:gd name="T5" fmla="*/ 3116 h 5033"/>
                <a:gd name="T6" fmla="*/ 0 w 8122"/>
                <a:gd name="T7" fmla="*/ 4209 h 5033"/>
                <a:gd name="T8" fmla="*/ 5355 w 8122"/>
                <a:gd name="T9" fmla="*/ 4043 h 5033"/>
                <a:gd name="T10" fmla="*/ 8121 w 8122"/>
                <a:gd name="T11" fmla="*/ 0 h 5033"/>
                <a:gd name="T12" fmla="*/ 5679 w 8122"/>
                <a:gd name="T13" fmla="*/ 2853 h 5033"/>
              </a:gdLst>
              <a:ahLst/>
              <a:cxnLst>
                <a:cxn ang="0">
                  <a:pos x="T0" y="T1"/>
                </a:cxn>
                <a:cxn ang="0">
                  <a:pos x="T2" y="T3"/>
                </a:cxn>
                <a:cxn ang="0">
                  <a:pos x="T4" y="T5"/>
                </a:cxn>
                <a:cxn ang="0">
                  <a:pos x="T6" y="T7"/>
                </a:cxn>
                <a:cxn ang="0">
                  <a:pos x="T8" y="T9"/>
                </a:cxn>
                <a:cxn ang="0">
                  <a:pos x="T10" y="T11"/>
                </a:cxn>
                <a:cxn ang="0">
                  <a:pos x="T12" y="T13"/>
                </a:cxn>
              </a:cxnLst>
              <a:rect l="0" t="0" r="r" b="b"/>
              <a:pathLst>
                <a:path w="8122" h="5033">
                  <a:moveTo>
                    <a:pt x="5679" y="2853"/>
                  </a:moveTo>
                  <a:lnTo>
                    <a:pt x="5679" y="2853"/>
                  </a:lnTo>
                  <a:cubicBezTo>
                    <a:pt x="4034" y="3798"/>
                    <a:pt x="2126" y="3833"/>
                    <a:pt x="525" y="3116"/>
                  </a:cubicBezTo>
                  <a:cubicBezTo>
                    <a:pt x="315" y="3456"/>
                    <a:pt x="131" y="3824"/>
                    <a:pt x="0" y="4209"/>
                  </a:cubicBezTo>
                  <a:cubicBezTo>
                    <a:pt x="1645" y="5023"/>
                    <a:pt x="3649" y="5032"/>
                    <a:pt x="5355" y="4043"/>
                  </a:cubicBezTo>
                  <a:cubicBezTo>
                    <a:pt x="6904" y="3150"/>
                    <a:pt x="7867" y="1636"/>
                    <a:pt x="8121" y="0"/>
                  </a:cubicBezTo>
                  <a:cubicBezTo>
                    <a:pt x="7674" y="1155"/>
                    <a:pt x="6834" y="2179"/>
                    <a:pt x="5679" y="285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600" dirty="0"/>
            </a:p>
          </p:txBody>
        </p:sp>
        <p:sp>
          <p:nvSpPr>
            <p:cNvPr id="5" name="Freeform 4"/>
            <p:cNvSpPr>
              <a:spLocks noChangeArrowheads="1"/>
            </p:cNvSpPr>
            <p:nvPr/>
          </p:nvSpPr>
          <p:spPr bwMode="auto">
            <a:xfrm>
              <a:off x="1519" y="1965"/>
              <a:ext cx="1748" cy="1293"/>
            </a:xfrm>
            <a:custGeom>
              <a:avLst/>
              <a:gdLst>
                <a:gd name="T0" fmla="*/ 6502 w 7711"/>
                <a:gd name="T1" fmla="*/ 5689 h 5708"/>
                <a:gd name="T2" fmla="*/ 6502 w 7711"/>
                <a:gd name="T3" fmla="*/ 5689 h 5708"/>
                <a:gd name="T4" fmla="*/ 7710 w 7711"/>
                <a:gd name="T5" fmla="*/ 5610 h 5708"/>
                <a:gd name="T6" fmla="*/ 4883 w 7711"/>
                <a:gd name="T7" fmla="*/ 972 h 5708"/>
                <a:gd name="T8" fmla="*/ 0 w 7711"/>
                <a:gd name="T9" fmla="*/ 596 h 5708"/>
                <a:gd name="T10" fmla="*/ 3693 w 7711"/>
                <a:gd name="T11" fmla="*/ 1287 h 5708"/>
                <a:gd name="T12" fmla="*/ 6502 w 7711"/>
                <a:gd name="T13" fmla="*/ 5689 h 5708"/>
              </a:gdLst>
              <a:ahLst/>
              <a:cxnLst>
                <a:cxn ang="0">
                  <a:pos x="T0" y="T1"/>
                </a:cxn>
                <a:cxn ang="0">
                  <a:pos x="T2" y="T3"/>
                </a:cxn>
                <a:cxn ang="0">
                  <a:pos x="T4" y="T5"/>
                </a:cxn>
                <a:cxn ang="0">
                  <a:pos x="T6" y="T7"/>
                </a:cxn>
                <a:cxn ang="0">
                  <a:pos x="T8" y="T9"/>
                </a:cxn>
                <a:cxn ang="0">
                  <a:pos x="T10" y="T11"/>
                </a:cxn>
                <a:cxn ang="0">
                  <a:pos x="T12" y="T13"/>
                </a:cxn>
              </a:cxnLst>
              <a:rect l="0" t="0" r="r" b="b"/>
              <a:pathLst>
                <a:path w="7711" h="5708">
                  <a:moveTo>
                    <a:pt x="6502" y="5689"/>
                  </a:moveTo>
                  <a:lnTo>
                    <a:pt x="6502" y="5689"/>
                  </a:lnTo>
                  <a:cubicBezTo>
                    <a:pt x="6904" y="5707"/>
                    <a:pt x="7307" y="5689"/>
                    <a:pt x="7710" y="5610"/>
                  </a:cubicBezTo>
                  <a:cubicBezTo>
                    <a:pt x="7622" y="3755"/>
                    <a:pt x="6616" y="1970"/>
                    <a:pt x="4883" y="972"/>
                  </a:cubicBezTo>
                  <a:cubicBezTo>
                    <a:pt x="3334" y="79"/>
                    <a:pt x="1540" y="0"/>
                    <a:pt x="0" y="596"/>
                  </a:cubicBezTo>
                  <a:cubicBezTo>
                    <a:pt x="1225" y="403"/>
                    <a:pt x="2529" y="622"/>
                    <a:pt x="3693" y="1287"/>
                  </a:cubicBezTo>
                  <a:cubicBezTo>
                    <a:pt x="5356" y="2250"/>
                    <a:pt x="6344" y="3921"/>
                    <a:pt x="6502" y="568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600" dirty="0"/>
            </a:p>
          </p:txBody>
        </p:sp>
      </p:grpSp>
      <p:sp>
        <p:nvSpPr>
          <p:cNvPr id="7" name="Rectangle 6"/>
          <p:cNvSpPr/>
          <p:nvPr userDrawn="1"/>
        </p:nvSpPr>
        <p:spPr>
          <a:xfrm>
            <a:off x="3056187" y="0"/>
            <a:ext cx="6278002" cy="11542890"/>
          </a:xfrm>
          <a:prstGeom prst="rect">
            <a:avLst/>
          </a:prstGeom>
          <a:solidFill>
            <a:srgbClr val="354256">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8" name="TextBox 7"/>
          <p:cNvSpPr txBox="1"/>
          <p:nvPr userDrawn="1"/>
        </p:nvSpPr>
        <p:spPr>
          <a:xfrm>
            <a:off x="3641794" y="5243873"/>
            <a:ext cx="5106788" cy="2357697"/>
          </a:xfrm>
          <a:prstGeom prst="rect">
            <a:avLst/>
          </a:prstGeom>
          <a:noFill/>
        </p:spPr>
        <p:txBody>
          <a:bodyPr wrap="square" rtlCol="0">
            <a:spAutoFit/>
          </a:bodyPr>
          <a:lstStyle/>
          <a:p>
            <a:pPr algn="ctr">
              <a:lnSpc>
                <a:spcPct val="80000"/>
              </a:lnSpc>
            </a:pPr>
            <a:r>
              <a:rPr lang="en-US" sz="7200" b="1" dirty="0">
                <a:solidFill>
                  <a:srgbClr val="FFFFFF"/>
                </a:solidFill>
                <a:latin typeface="Bebas Neue Bold"/>
                <a:cs typeface="Bebas Neue Bold"/>
              </a:rPr>
              <a:t>LAN Update</a:t>
            </a:r>
          </a:p>
          <a:p>
            <a:pPr algn="ctr"/>
            <a:endParaRPr lang="en-US" sz="3201" dirty="0">
              <a:solidFill>
                <a:srgbClr val="FFFFFF"/>
              </a:solidFill>
              <a:cs typeface="Lato Light"/>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48009" y="1348592"/>
            <a:ext cx="3494354" cy="2795483"/>
          </a:xfrm>
          <a:prstGeom prst="rect">
            <a:avLst/>
          </a:prstGeom>
        </p:spPr>
      </p:pic>
      <p:cxnSp>
        <p:nvCxnSpPr>
          <p:cNvPr id="10" name="Straight Connector 9"/>
          <p:cNvCxnSpPr/>
          <p:nvPr userDrawn="1"/>
        </p:nvCxnSpPr>
        <p:spPr>
          <a:xfrm>
            <a:off x="4909604" y="7579360"/>
            <a:ext cx="2679917"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3056187" y="11109859"/>
            <a:ext cx="6278002" cy="393192"/>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grpSp>
        <p:nvGrpSpPr>
          <p:cNvPr id="12" name="Group 11"/>
          <p:cNvGrpSpPr/>
          <p:nvPr userDrawn="1"/>
        </p:nvGrpSpPr>
        <p:grpSpPr>
          <a:xfrm>
            <a:off x="10202420" y="1240988"/>
            <a:ext cx="9447575" cy="6084394"/>
            <a:chOff x="6356305" y="2435225"/>
            <a:chExt cx="11121858" cy="716266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305" y="6380358"/>
              <a:ext cx="11121858" cy="3217527"/>
            </a:xfrm>
            <a:prstGeom prst="rect">
              <a:avLst/>
            </a:prstGeom>
          </p:spPr>
        </p:pic>
        <p:grpSp>
          <p:nvGrpSpPr>
            <p:cNvPr id="14" name="Group 13"/>
            <p:cNvGrpSpPr/>
            <p:nvPr/>
          </p:nvGrpSpPr>
          <p:grpSpPr>
            <a:xfrm>
              <a:off x="10192372" y="2435225"/>
              <a:ext cx="3176181" cy="4178589"/>
              <a:chOff x="5894388" y="3475038"/>
              <a:chExt cx="895350" cy="1177925"/>
            </a:xfrm>
            <a:solidFill>
              <a:srgbClr val="989898"/>
            </a:solidFill>
          </p:grpSpPr>
          <p:sp>
            <p:nvSpPr>
              <p:cNvPr id="15" name="Freeform 195"/>
              <p:cNvSpPr>
                <a:spLocks/>
              </p:cNvSpPr>
              <p:nvPr/>
            </p:nvSpPr>
            <p:spPr bwMode="auto">
              <a:xfrm>
                <a:off x="5894388" y="3992563"/>
                <a:ext cx="895350" cy="660400"/>
              </a:xfrm>
              <a:custGeom>
                <a:avLst/>
                <a:gdLst>
                  <a:gd name="T0" fmla="*/ 221 w 238"/>
                  <a:gd name="T1" fmla="*/ 65 h 175"/>
                  <a:gd name="T2" fmla="*/ 213 w 238"/>
                  <a:gd name="T3" fmla="*/ 87 h 175"/>
                  <a:gd name="T4" fmla="*/ 192 w 238"/>
                  <a:gd name="T5" fmla="*/ 92 h 175"/>
                  <a:gd name="T6" fmla="*/ 172 w 238"/>
                  <a:gd name="T7" fmla="*/ 87 h 175"/>
                  <a:gd name="T8" fmla="*/ 164 w 238"/>
                  <a:gd name="T9" fmla="*/ 67 h 175"/>
                  <a:gd name="T10" fmla="*/ 164 w 238"/>
                  <a:gd name="T11" fmla="*/ 67 h 175"/>
                  <a:gd name="T12" fmla="*/ 164 w 238"/>
                  <a:gd name="T13" fmla="*/ 64 h 175"/>
                  <a:gd name="T14" fmla="*/ 160 w 238"/>
                  <a:gd name="T15" fmla="*/ 50 h 175"/>
                  <a:gd name="T16" fmla="*/ 140 w 238"/>
                  <a:gd name="T17" fmla="*/ 34 h 175"/>
                  <a:gd name="T18" fmla="*/ 137 w 238"/>
                  <a:gd name="T19" fmla="*/ 28 h 175"/>
                  <a:gd name="T20" fmla="*/ 142 w 238"/>
                  <a:gd name="T21" fmla="*/ 16 h 175"/>
                  <a:gd name="T22" fmla="*/ 130 w 238"/>
                  <a:gd name="T23" fmla="*/ 0 h 175"/>
                  <a:gd name="T24" fmla="*/ 124 w 238"/>
                  <a:gd name="T25" fmla="*/ 18 h 175"/>
                  <a:gd name="T26" fmla="*/ 104 w 238"/>
                  <a:gd name="T27" fmla="*/ 22 h 175"/>
                  <a:gd name="T28" fmla="*/ 83 w 238"/>
                  <a:gd name="T29" fmla="*/ 18 h 175"/>
                  <a:gd name="T30" fmla="*/ 78 w 238"/>
                  <a:gd name="T31" fmla="*/ 3 h 175"/>
                  <a:gd name="T32" fmla="*/ 75 w 238"/>
                  <a:gd name="T33" fmla="*/ 6 h 175"/>
                  <a:gd name="T34" fmla="*/ 75 w 238"/>
                  <a:gd name="T35" fmla="*/ 6 h 175"/>
                  <a:gd name="T36" fmla="*/ 70 w 238"/>
                  <a:gd name="T37" fmla="*/ 21 h 175"/>
                  <a:gd name="T38" fmla="*/ 106 w 238"/>
                  <a:gd name="T39" fmla="*/ 39 h 175"/>
                  <a:gd name="T40" fmla="*/ 114 w 238"/>
                  <a:gd name="T41" fmla="*/ 38 h 175"/>
                  <a:gd name="T42" fmla="*/ 118 w 238"/>
                  <a:gd name="T43" fmla="*/ 39 h 175"/>
                  <a:gd name="T44" fmla="*/ 151 w 238"/>
                  <a:gd name="T45" fmla="*/ 65 h 175"/>
                  <a:gd name="T46" fmla="*/ 155 w 238"/>
                  <a:gd name="T47" fmla="*/ 75 h 175"/>
                  <a:gd name="T48" fmla="*/ 150 w 238"/>
                  <a:gd name="T49" fmla="*/ 87 h 175"/>
                  <a:gd name="T50" fmla="*/ 151 w 238"/>
                  <a:gd name="T51" fmla="*/ 90 h 175"/>
                  <a:gd name="T52" fmla="*/ 149 w 238"/>
                  <a:gd name="T53" fmla="*/ 92 h 175"/>
                  <a:gd name="T54" fmla="*/ 95 w 238"/>
                  <a:gd name="T55" fmla="*/ 116 h 175"/>
                  <a:gd name="T56" fmla="*/ 88 w 238"/>
                  <a:gd name="T57" fmla="*/ 116 h 175"/>
                  <a:gd name="T58" fmla="*/ 82 w 238"/>
                  <a:gd name="T59" fmla="*/ 113 h 175"/>
                  <a:gd name="T60" fmla="*/ 70 w 238"/>
                  <a:gd name="T61" fmla="*/ 152 h 175"/>
                  <a:gd name="T62" fmla="*/ 47 w 238"/>
                  <a:gd name="T63" fmla="*/ 157 h 175"/>
                  <a:gd name="T64" fmla="*/ 24 w 238"/>
                  <a:gd name="T65" fmla="*/ 152 h 175"/>
                  <a:gd name="T66" fmla="*/ 14 w 238"/>
                  <a:gd name="T67" fmla="*/ 119 h 175"/>
                  <a:gd name="T68" fmla="*/ 1 w 238"/>
                  <a:gd name="T69" fmla="*/ 145 h 175"/>
                  <a:gd name="T70" fmla="*/ 53 w 238"/>
                  <a:gd name="T71" fmla="*/ 173 h 175"/>
                  <a:gd name="T72" fmla="*/ 99 w 238"/>
                  <a:gd name="T73" fmla="*/ 135 h 175"/>
                  <a:gd name="T74" fmla="*/ 104 w 238"/>
                  <a:gd name="T75" fmla="*/ 130 h 175"/>
                  <a:gd name="T76" fmla="*/ 165 w 238"/>
                  <a:gd name="T77" fmla="*/ 107 h 175"/>
                  <a:gd name="T78" fmla="*/ 195 w 238"/>
                  <a:gd name="T79" fmla="*/ 114 h 175"/>
                  <a:gd name="T80" fmla="*/ 238 w 238"/>
                  <a:gd name="T81" fmla="*/ 86 h 175"/>
                  <a:gd name="T82" fmla="*/ 221 w 238"/>
                  <a:gd name="T83" fmla="*/ 6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8" h="175">
                    <a:moveTo>
                      <a:pt x="221" y="65"/>
                    </a:moveTo>
                    <a:cubicBezTo>
                      <a:pt x="218" y="75"/>
                      <a:pt x="215" y="86"/>
                      <a:pt x="213" y="87"/>
                    </a:cubicBezTo>
                    <a:cubicBezTo>
                      <a:pt x="210" y="90"/>
                      <a:pt x="195" y="92"/>
                      <a:pt x="192" y="92"/>
                    </a:cubicBezTo>
                    <a:cubicBezTo>
                      <a:pt x="190" y="92"/>
                      <a:pt x="175" y="90"/>
                      <a:pt x="172" y="87"/>
                    </a:cubicBezTo>
                    <a:cubicBezTo>
                      <a:pt x="170" y="86"/>
                      <a:pt x="167" y="77"/>
                      <a:pt x="164" y="67"/>
                    </a:cubicBezTo>
                    <a:cubicBezTo>
                      <a:pt x="164" y="67"/>
                      <a:pt x="164" y="67"/>
                      <a:pt x="164" y="67"/>
                    </a:cubicBezTo>
                    <a:cubicBezTo>
                      <a:pt x="164" y="64"/>
                      <a:pt x="164" y="64"/>
                      <a:pt x="164" y="64"/>
                    </a:cubicBezTo>
                    <a:cubicBezTo>
                      <a:pt x="162" y="58"/>
                      <a:pt x="161" y="53"/>
                      <a:pt x="160" y="50"/>
                    </a:cubicBezTo>
                    <a:cubicBezTo>
                      <a:pt x="158" y="48"/>
                      <a:pt x="144" y="37"/>
                      <a:pt x="140" y="34"/>
                    </a:cubicBezTo>
                    <a:cubicBezTo>
                      <a:pt x="138" y="33"/>
                      <a:pt x="137" y="30"/>
                      <a:pt x="137" y="28"/>
                    </a:cubicBezTo>
                    <a:cubicBezTo>
                      <a:pt x="140" y="24"/>
                      <a:pt x="142" y="20"/>
                      <a:pt x="142" y="16"/>
                    </a:cubicBezTo>
                    <a:cubicBezTo>
                      <a:pt x="142" y="10"/>
                      <a:pt x="137" y="4"/>
                      <a:pt x="130" y="0"/>
                    </a:cubicBezTo>
                    <a:cubicBezTo>
                      <a:pt x="128" y="9"/>
                      <a:pt x="125" y="17"/>
                      <a:pt x="124" y="18"/>
                    </a:cubicBezTo>
                    <a:cubicBezTo>
                      <a:pt x="121" y="21"/>
                      <a:pt x="106" y="22"/>
                      <a:pt x="104" y="22"/>
                    </a:cubicBezTo>
                    <a:cubicBezTo>
                      <a:pt x="101" y="22"/>
                      <a:pt x="86" y="21"/>
                      <a:pt x="83" y="18"/>
                    </a:cubicBezTo>
                    <a:cubicBezTo>
                      <a:pt x="82" y="17"/>
                      <a:pt x="80" y="11"/>
                      <a:pt x="78" y="3"/>
                    </a:cubicBezTo>
                    <a:cubicBezTo>
                      <a:pt x="77" y="4"/>
                      <a:pt x="76" y="5"/>
                      <a:pt x="75" y="6"/>
                    </a:cubicBezTo>
                    <a:cubicBezTo>
                      <a:pt x="75" y="6"/>
                      <a:pt x="75" y="6"/>
                      <a:pt x="75" y="6"/>
                    </a:cubicBezTo>
                    <a:cubicBezTo>
                      <a:pt x="75" y="11"/>
                      <a:pt x="73" y="17"/>
                      <a:pt x="70" y="21"/>
                    </a:cubicBezTo>
                    <a:cubicBezTo>
                      <a:pt x="74" y="31"/>
                      <a:pt x="89" y="39"/>
                      <a:pt x="106" y="39"/>
                    </a:cubicBezTo>
                    <a:cubicBezTo>
                      <a:pt x="109" y="39"/>
                      <a:pt x="111" y="39"/>
                      <a:pt x="114" y="38"/>
                    </a:cubicBezTo>
                    <a:cubicBezTo>
                      <a:pt x="115" y="39"/>
                      <a:pt x="117" y="39"/>
                      <a:pt x="118" y="39"/>
                    </a:cubicBezTo>
                    <a:cubicBezTo>
                      <a:pt x="125" y="42"/>
                      <a:pt x="144" y="57"/>
                      <a:pt x="151" y="65"/>
                    </a:cubicBezTo>
                    <a:cubicBezTo>
                      <a:pt x="154" y="67"/>
                      <a:pt x="154" y="72"/>
                      <a:pt x="155" y="75"/>
                    </a:cubicBezTo>
                    <a:cubicBezTo>
                      <a:pt x="152" y="79"/>
                      <a:pt x="150" y="83"/>
                      <a:pt x="150" y="87"/>
                    </a:cubicBezTo>
                    <a:cubicBezTo>
                      <a:pt x="150" y="88"/>
                      <a:pt x="150" y="89"/>
                      <a:pt x="151" y="90"/>
                    </a:cubicBezTo>
                    <a:cubicBezTo>
                      <a:pt x="150" y="91"/>
                      <a:pt x="150" y="92"/>
                      <a:pt x="149" y="92"/>
                    </a:cubicBezTo>
                    <a:cubicBezTo>
                      <a:pt x="142" y="99"/>
                      <a:pt x="102" y="113"/>
                      <a:pt x="95" y="116"/>
                    </a:cubicBezTo>
                    <a:cubicBezTo>
                      <a:pt x="93" y="116"/>
                      <a:pt x="90" y="116"/>
                      <a:pt x="88" y="116"/>
                    </a:cubicBezTo>
                    <a:cubicBezTo>
                      <a:pt x="86" y="115"/>
                      <a:pt x="84" y="114"/>
                      <a:pt x="82" y="113"/>
                    </a:cubicBezTo>
                    <a:cubicBezTo>
                      <a:pt x="79" y="126"/>
                      <a:pt x="73" y="150"/>
                      <a:pt x="70" y="152"/>
                    </a:cubicBezTo>
                    <a:cubicBezTo>
                      <a:pt x="67" y="155"/>
                      <a:pt x="50" y="157"/>
                      <a:pt x="47" y="157"/>
                    </a:cubicBezTo>
                    <a:cubicBezTo>
                      <a:pt x="45" y="157"/>
                      <a:pt x="28" y="155"/>
                      <a:pt x="24" y="152"/>
                    </a:cubicBezTo>
                    <a:cubicBezTo>
                      <a:pt x="22" y="150"/>
                      <a:pt x="17" y="132"/>
                      <a:pt x="14" y="119"/>
                    </a:cubicBezTo>
                    <a:cubicBezTo>
                      <a:pt x="5" y="126"/>
                      <a:pt x="0" y="135"/>
                      <a:pt x="1" y="145"/>
                    </a:cubicBezTo>
                    <a:cubicBezTo>
                      <a:pt x="2" y="163"/>
                      <a:pt x="26" y="175"/>
                      <a:pt x="53" y="173"/>
                    </a:cubicBezTo>
                    <a:cubicBezTo>
                      <a:pt x="80" y="170"/>
                      <a:pt x="101" y="153"/>
                      <a:pt x="99" y="135"/>
                    </a:cubicBezTo>
                    <a:cubicBezTo>
                      <a:pt x="100" y="133"/>
                      <a:pt x="102" y="131"/>
                      <a:pt x="104" y="130"/>
                    </a:cubicBezTo>
                    <a:cubicBezTo>
                      <a:pt x="108" y="128"/>
                      <a:pt x="148" y="111"/>
                      <a:pt x="165" y="107"/>
                    </a:cubicBezTo>
                    <a:cubicBezTo>
                      <a:pt x="173" y="111"/>
                      <a:pt x="183" y="114"/>
                      <a:pt x="195" y="114"/>
                    </a:cubicBezTo>
                    <a:cubicBezTo>
                      <a:pt x="219" y="113"/>
                      <a:pt x="238" y="101"/>
                      <a:pt x="238" y="86"/>
                    </a:cubicBezTo>
                    <a:cubicBezTo>
                      <a:pt x="238" y="77"/>
                      <a:pt x="231" y="70"/>
                      <a:pt x="22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16" name="Freeform 197"/>
              <p:cNvSpPr>
                <a:spLocks/>
              </p:cNvSpPr>
              <p:nvPr/>
            </p:nvSpPr>
            <p:spPr bwMode="auto">
              <a:xfrm>
                <a:off x="6459538" y="3898900"/>
                <a:ext cx="315913" cy="411163"/>
              </a:xfrm>
              <a:custGeom>
                <a:avLst/>
                <a:gdLst>
                  <a:gd name="T0" fmla="*/ 4 w 84"/>
                  <a:gd name="T1" fmla="*/ 50 h 109"/>
                  <a:gd name="T2" fmla="*/ 9 w 84"/>
                  <a:gd name="T3" fmla="*/ 60 h 109"/>
                  <a:gd name="T4" fmla="*/ 14 w 84"/>
                  <a:gd name="T5" fmla="*/ 62 h 109"/>
                  <a:gd name="T6" fmla="*/ 24 w 84"/>
                  <a:gd name="T7" fmla="*/ 104 h 109"/>
                  <a:gd name="T8" fmla="*/ 42 w 84"/>
                  <a:gd name="T9" fmla="*/ 109 h 109"/>
                  <a:gd name="T10" fmla="*/ 42 w 84"/>
                  <a:gd name="T11" fmla="*/ 109 h 109"/>
                  <a:gd name="T12" fmla="*/ 44 w 84"/>
                  <a:gd name="T13" fmla="*/ 109 h 109"/>
                  <a:gd name="T14" fmla="*/ 46 w 84"/>
                  <a:gd name="T15" fmla="*/ 108 h 109"/>
                  <a:gd name="T16" fmla="*/ 59 w 84"/>
                  <a:gd name="T17" fmla="*/ 104 h 109"/>
                  <a:gd name="T18" fmla="*/ 70 w 84"/>
                  <a:gd name="T19" fmla="*/ 62 h 109"/>
                  <a:gd name="T20" fmla="*/ 75 w 84"/>
                  <a:gd name="T21" fmla="*/ 60 h 109"/>
                  <a:gd name="T22" fmla="*/ 79 w 84"/>
                  <a:gd name="T23" fmla="*/ 50 h 109"/>
                  <a:gd name="T24" fmla="*/ 83 w 84"/>
                  <a:gd name="T25" fmla="*/ 21 h 109"/>
                  <a:gd name="T26" fmla="*/ 76 w 84"/>
                  <a:gd name="T27" fmla="*/ 7 h 109"/>
                  <a:gd name="T28" fmla="*/ 61 w 84"/>
                  <a:gd name="T29" fmla="*/ 0 h 109"/>
                  <a:gd name="T30" fmla="*/ 52 w 84"/>
                  <a:gd name="T31" fmla="*/ 5 h 109"/>
                  <a:gd name="T32" fmla="*/ 42 w 84"/>
                  <a:gd name="T33" fmla="*/ 6 h 109"/>
                  <a:gd name="T34" fmla="*/ 42 w 84"/>
                  <a:gd name="T35" fmla="*/ 6 h 109"/>
                  <a:gd name="T36" fmla="*/ 32 w 84"/>
                  <a:gd name="T37" fmla="*/ 5 h 109"/>
                  <a:gd name="T38" fmla="*/ 23 w 84"/>
                  <a:gd name="T39" fmla="*/ 0 h 109"/>
                  <a:gd name="T40" fmla="*/ 6 w 84"/>
                  <a:gd name="T41" fmla="*/ 8 h 109"/>
                  <a:gd name="T42" fmla="*/ 0 w 84"/>
                  <a:gd name="T43" fmla="*/ 21 h 109"/>
                  <a:gd name="T44" fmla="*/ 4 w 84"/>
                  <a:gd name="T4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09">
                    <a:moveTo>
                      <a:pt x="4" y="50"/>
                    </a:moveTo>
                    <a:cubicBezTo>
                      <a:pt x="5" y="54"/>
                      <a:pt x="7" y="57"/>
                      <a:pt x="9" y="60"/>
                    </a:cubicBezTo>
                    <a:cubicBezTo>
                      <a:pt x="11" y="62"/>
                      <a:pt x="14" y="62"/>
                      <a:pt x="14" y="62"/>
                    </a:cubicBezTo>
                    <a:cubicBezTo>
                      <a:pt x="14" y="62"/>
                      <a:pt x="21" y="101"/>
                      <a:pt x="24" y="104"/>
                    </a:cubicBezTo>
                    <a:cubicBezTo>
                      <a:pt x="27" y="107"/>
                      <a:pt x="40" y="109"/>
                      <a:pt x="42" y="109"/>
                    </a:cubicBezTo>
                    <a:cubicBezTo>
                      <a:pt x="42" y="109"/>
                      <a:pt x="42" y="109"/>
                      <a:pt x="42" y="109"/>
                    </a:cubicBezTo>
                    <a:cubicBezTo>
                      <a:pt x="44" y="109"/>
                      <a:pt x="44" y="109"/>
                      <a:pt x="44" y="109"/>
                    </a:cubicBezTo>
                    <a:cubicBezTo>
                      <a:pt x="46" y="108"/>
                      <a:pt x="46" y="108"/>
                      <a:pt x="46" y="108"/>
                    </a:cubicBezTo>
                    <a:cubicBezTo>
                      <a:pt x="50" y="108"/>
                      <a:pt x="57" y="106"/>
                      <a:pt x="59" y="104"/>
                    </a:cubicBezTo>
                    <a:cubicBezTo>
                      <a:pt x="62" y="101"/>
                      <a:pt x="70" y="62"/>
                      <a:pt x="70" y="62"/>
                    </a:cubicBezTo>
                    <a:cubicBezTo>
                      <a:pt x="70" y="62"/>
                      <a:pt x="73" y="62"/>
                      <a:pt x="75" y="60"/>
                    </a:cubicBezTo>
                    <a:cubicBezTo>
                      <a:pt x="77" y="57"/>
                      <a:pt x="78" y="54"/>
                      <a:pt x="79" y="50"/>
                    </a:cubicBezTo>
                    <a:cubicBezTo>
                      <a:pt x="82" y="42"/>
                      <a:pt x="84" y="33"/>
                      <a:pt x="83" y="21"/>
                    </a:cubicBezTo>
                    <a:cubicBezTo>
                      <a:pt x="83" y="15"/>
                      <a:pt x="80" y="10"/>
                      <a:pt x="76" y="7"/>
                    </a:cubicBezTo>
                    <a:cubicBezTo>
                      <a:pt x="71" y="2"/>
                      <a:pt x="63" y="0"/>
                      <a:pt x="61" y="0"/>
                    </a:cubicBezTo>
                    <a:cubicBezTo>
                      <a:pt x="58" y="0"/>
                      <a:pt x="56" y="4"/>
                      <a:pt x="52" y="5"/>
                    </a:cubicBezTo>
                    <a:cubicBezTo>
                      <a:pt x="46" y="6"/>
                      <a:pt x="42" y="6"/>
                      <a:pt x="42" y="6"/>
                    </a:cubicBezTo>
                    <a:cubicBezTo>
                      <a:pt x="42" y="6"/>
                      <a:pt x="42" y="6"/>
                      <a:pt x="42" y="6"/>
                    </a:cubicBezTo>
                    <a:cubicBezTo>
                      <a:pt x="40" y="6"/>
                      <a:pt x="36" y="5"/>
                      <a:pt x="32" y="5"/>
                    </a:cubicBezTo>
                    <a:cubicBezTo>
                      <a:pt x="28" y="4"/>
                      <a:pt x="26" y="0"/>
                      <a:pt x="23" y="0"/>
                    </a:cubicBezTo>
                    <a:cubicBezTo>
                      <a:pt x="20" y="0"/>
                      <a:pt x="12" y="2"/>
                      <a:pt x="6" y="8"/>
                    </a:cubicBezTo>
                    <a:cubicBezTo>
                      <a:pt x="3" y="11"/>
                      <a:pt x="1" y="15"/>
                      <a:pt x="0" y="21"/>
                    </a:cubicBezTo>
                    <a:cubicBezTo>
                      <a:pt x="0" y="33"/>
                      <a:pt x="2" y="42"/>
                      <a:pt x="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17" name="Oval 198"/>
              <p:cNvSpPr>
                <a:spLocks noChangeArrowheads="1"/>
              </p:cNvSpPr>
              <p:nvPr/>
            </p:nvSpPr>
            <p:spPr bwMode="auto">
              <a:xfrm>
                <a:off x="6191250" y="3475038"/>
                <a:ext cx="177800"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18" name="Freeform 199"/>
              <p:cNvSpPr>
                <a:spLocks/>
              </p:cNvSpPr>
              <p:nvPr/>
            </p:nvSpPr>
            <p:spPr bwMode="auto">
              <a:xfrm>
                <a:off x="6130925" y="3660775"/>
                <a:ext cx="304800" cy="392113"/>
              </a:xfrm>
              <a:custGeom>
                <a:avLst/>
                <a:gdLst>
                  <a:gd name="T0" fmla="*/ 1 w 81"/>
                  <a:gd name="T1" fmla="*/ 20 h 104"/>
                  <a:gd name="T2" fmla="*/ 4 w 81"/>
                  <a:gd name="T3" fmla="*/ 48 h 104"/>
                  <a:gd name="T4" fmla="*/ 9 w 81"/>
                  <a:gd name="T5" fmla="*/ 57 h 104"/>
                  <a:gd name="T6" fmla="*/ 13 w 81"/>
                  <a:gd name="T7" fmla="*/ 59 h 104"/>
                  <a:gd name="T8" fmla="*/ 24 w 81"/>
                  <a:gd name="T9" fmla="*/ 100 h 104"/>
                  <a:gd name="T10" fmla="*/ 40 w 81"/>
                  <a:gd name="T11" fmla="*/ 104 h 104"/>
                  <a:gd name="T12" fmla="*/ 57 w 81"/>
                  <a:gd name="T13" fmla="*/ 100 h 104"/>
                  <a:gd name="T14" fmla="*/ 68 w 81"/>
                  <a:gd name="T15" fmla="*/ 59 h 104"/>
                  <a:gd name="T16" fmla="*/ 72 w 81"/>
                  <a:gd name="T17" fmla="*/ 57 h 104"/>
                  <a:gd name="T18" fmla="*/ 77 w 81"/>
                  <a:gd name="T19" fmla="*/ 48 h 104"/>
                  <a:gd name="T20" fmla="*/ 80 w 81"/>
                  <a:gd name="T21" fmla="*/ 20 h 104"/>
                  <a:gd name="T22" fmla="*/ 60 w 81"/>
                  <a:gd name="T23" fmla="*/ 0 h 104"/>
                  <a:gd name="T24" fmla="*/ 59 w 81"/>
                  <a:gd name="T25" fmla="*/ 0 h 104"/>
                  <a:gd name="T26" fmla="*/ 50 w 81"/>
                  <a:gd name="T27" fmla="*/ 4 h 104"/>
                  <a:gd name="T28" fmla="*/ 47 w 81"/>
                  <a:gd name="T29" fmla="*/ 5 h 104"/>
                  <a:gd name="T30" fmla="*/ 46 w 81"/>
                  <a:gd name="T31" fmla="*/ 5 h 104"/>
                  <a:gd name="T32" fmla="*/ 41 w 81"/>
                  <a:gd name="T33" fmla="*/ 5 h 104"/>
                  <a:gd name="T34" fmla="*/ 38 w 81"/>
                  <a:gd name="T35" fmla="*/ 5 h 104"/>
                  <a:gd name="T36" fmla="*/ 32 w 81"/>
                  <a:gd name="T37" fmla="*/ 5 h 104"/>
                  <a:gd name="T38" fmla="*/ 31 w 81"/>
                  <a:gd name="T39" fmla="*/ 4 h 104"/>
                  <a:gd name="T40" fmla="*/ 22 w 81"/>
                  <a:gd name="T41" fmla="*/ 0 h 104"/>
                  <a:gd name="T42" fmla="*/ 21 w 81"/>
                  <a:gd name="T43" fmla="*/ 0 h 104"/>
                  <a:gd name="T44" fmla="*/ 1 w 81"/>
                  <a:gd name="T4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04">
                    <a:moveTo>
                      <a:pt x="1" y="20"/>
                    </a:moveTo>
                    <a:cubicBezTo>
                      <a:pt x="0" y="32"/>
                      <a:pt x="2" y="40"/>
                      <a:pt x="4" y="48"/>
                    </a:cubicBezTo>
                    <a:cubicBezTo>
                      <a:pt x="5" y="52"/>
                      <a:pt x="7" y="55"/>
                      <a:pt x="9" y="57"/>
                    </a:cubicBezTo>
                    <a:cubicBezTo>
                      <a:pt x="10" y="59"/>
                      <a:pt x="13" y="59"/>
                      <a:pt x="13" y="59"/>
                    </a:cubicBezTo>
                    <a:cubicBezTo>
                      <a:pt x="13" y="59"/>
                      <a:pt x="21" y="97"/>
                      <a:pt x="24" y="100"/>
                    </a:cubicBezTo>
                    <a:cubicBezTo>
                      <a:pt x="26" y="103"/>
                      <a:pt x="38" y="104"/>
                      <a:pt x="40" y="104"/>
                    </a:cubicBezTo>
                    <a:cubicBezTo>
                      <a:pt x="42" y="104"/>
                      <a:pt x="55" y="103"/>
                      <a:pt x="57" y="100"/>
                    </a:cubicBezTo>
                    <a:cubicBezTo>
                      <a:pt x="60" y="97"/>
                      <a:pt x="68" y="59"/>
                      <a:pt x="68" y="59"/>
                    </a:cubicBezTo>
                    <a:cubicBezTo>
                      <a:pt x="68" y="59"/>
                      <a:pt x="70" y="59"/>
                      <a:pt x="72" y="57"/>
                    </a:cubicBezTo>
                    <a:cubicBezTo>
                      <a:pt x="74" y="55"/>
                      <a:pt x="75" y="52"/>
                      <a:pt x="77" y="48"/>
                    </a:cubicBezTo>
                    <a:cubicBezTo>
                      <a:pt x="79" y="40"/>
                      <a:pt x="81" y="32"/>
                      <a:pt x="80" y="20"/>
                    </a:cubicBezTo>
                    <a:cubicBezTo>
                      <a:pt x="79" y="5"/>
                      <a:pt x="66" y="1"/>
                      <a:pt x="60" y="0"/>
                    </a:cubicBezTo>
                    <a:cubicBezTo>
                      <a:pt x="60" y="0"/>
                      <a:pt x="59" y="0"/>
                      <a:pt x="59" y="0"/>
                    </a:cubicBezTo>
                    <a:cubicBezTo>
                      <a:pt x="56" y="0"/>
                      <a:pt x="54" y="4"/>
                      <a:pt x="50" y="4"/>
                    </a:cubicBezTo>
                    <a:cubicBezTo>
                      <a:pt x="49" y="5"/>
                      <a:pt x="48" y="5"/>
                      <a:pt x="47" y="5"/>
                    </a:cubicBezTo>
                    <a:cubicBezTo>
                      <a:pt x="47" y="5"/>
                      <a:pt x="46" y="5"/>
                      <a:pt x="46" y="5"/>
                    </a:cubicBezTo>
                    <a:cubicBezTo>
                      <a:pt x="41" y="5"/>
                      <a:pt x="41" y="5"/>
                      <a:pt x="41" y="5"/>
                    </a:cubicBezTo>
                    <a:cubicBezTo>
                      <a:pt x="38" y="5"/>
                      <a:pt x="38" y="5"/>
                      <a:pt x="38" y="5"/>
                    </a:cubicBezTo>
                    <a:cubicBezTo>
                      <a:pt x="37" y="5"/>
                      <a:pt x="34" y="5"/>
                      <a:pt x="32" y="5"/>
                    </a:cubicBezTo>
                    <a:cubicBezTo>
                      <a:pt x="32" y="4"/>
                      <a:pt x="31" y="4"/>
                      <a:pt x="31" y="4"/>
                    </a:cubicBezTo>
                    <a:cubicBezTo>
                      <a:pt x="27" y="4"/>
                      <a:pt x="25" y="0"/>
                      <a:pt x="22" y="0"/>
                    </a:cubicBezTo>
                    <a:cubicBezTo>
                      <a:pt x="22" y="0"/>
                      <a:pt x="21" y="0"/>
                      <a:pt x="21" y="0"/>
                    </a:cubicBezTo>
                    <a:cubicBezTo>
                      <a:pt x="15" y="1"/>
                      <a:pt x="1" y="5"/>
                      <a:pt x="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19" name="Freeform 200"/>
              <p:cNvSpPr>
                <a:spLocks/>
              </p:cNvSpPr>
              <p:nvPr/>
            </p:nvSpPr>
            <p:spPr bwMode="auto">
              <a:xfrm>
                <a:off x="5902325" y="4116388"/>
                <a:ext cx="338138" cy="438150"/>
              </a:xfrm>
              <a:custGeom>
                <a:avLst/>
                <a:gdLst>
                  <a:gd name="T0" fmla="*/ 1 w 90"/>
                  <a:gd name="T1" fmla="*/ 23 h 116"/>
                  <a:gd name="T2" fmla="*/ 5 w 90"/>
                  <a:gd name="T3" fmla="*/ 53 h 116"/>
                  <a:gd name="T4" fmla="*/ 10 w 90"/>
                  <a:gd name="T5" fmla="*/ 64 h 116"/>
                  <a:gd name="T6" fmla="*/ 15 w 90"/>
                  <a:gd name="T7" fmla="*/ 66 h 116"/>
                  <a:gd name="T8" fmla="*/ 26 w 90"/>
                  <a:gd name="T9" fmla="*/ 111 h 116"/>
                  <a:gd name="T10" fmla="*/ 45 w 90"/>
                  <a:gd name="T11" fmla="*/ 116 h 116"/>
                  <a:gd name="T12" fmla="*/ 64 w 90"/>
                  <a:gd name="T13" fmla="*/ 111 h 116"/>
                  <a:gd name="T14" fmla="*/ 75 w 90"/>
                  <a:gd name="T15" fmla="*/ 66 h 116"/>
                  <a:gd name="T16" fmla="*/ 80 w 90"/>
                  <a:gd name="T17" fmla="*/ 64 h 116"/>
                  <a:gd name="T18" fmla="*/ 85 w 90"/>
                  <a:gd name="T19" fmla="*/ 53 h 116"/>
                  <a:gd name="T20" fmla="*/ 89 w 90"/>
                  <a:gd name="T21" fmla="*/ 23 h 116"/>
                  <a:gd name="T22" fmla="*/ 73 w 90"/>
                  <a:gd name="T23" fmla="*/ 2 h 116"/>
                  <a:gd name="T24" fmla="*/ 65 w 90"/>
                  <a:gd name="T25" fmla="*/ 0 h 116"/>
                  <a:gd name="T26" fmla="*/ 56 w 90"/>
                  <a:gd name="T27" fmla="*/ 5 h 116"/>
                  <a:gd name="T28" fmla="*/ 45 w 90"/>
                  <a:gd name="T29" fmla="*/ 6 h 116"/>
                  <a:gd name="T30" fmla="*/ 45 w 90"/>
                  <a:gd name="T31" fmla="*/ 6 h 116"/>
                  <a:gd name="T32" fmla="*/ 34 w 90"/>
                  <a:gd name="T33" fmla="*/ 5 h 116"/>
                  <a:gd name="T34" fmla="*/ 25 w 90"/>
                  <a:gd name="T35" fmla="*/ 0 h 116"/>
                  <a:gd name="T36" fmla="*/ 16 w 90"/>
                  <a:gd name="T37" fmla="*/ 2 h 116"/>
                  <a:gd name="T38" fmla="*/ 1 w 90"/>
                  <a:gd name="T39" fmla="*/ 2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16">
                    <a:moveTo>
                      <a:pt x="1" y="23"/>
                    </a:moveTo>
                    <a:cubicBezTo>
                      <a:pt x="0" y="35"/>
                      <a:pt x="2" y="44"/>
                      <a:pt x="5" y="53"/>
                    </a:cubicBezTo>
                    <a:cubicBezTo>
                      <a:pt x="6" y="58"/>
                      <a:pt x="8" y="61"/>
                      <a:pt x="10" y="64"/>
                    </a:cubicBezTo>
                    <a:cubicBezTo>
                      <a:pt x="12" y="66"/>
                      <a:pt x="15" y="66"/>
                      <a:pt x="15" y="66"/>
                    </a:cubicBezTo>
                    <a:cubicBezTo>
                      <a:pt x="15" y="66"/>
                      <a:pt x="23" y="108"/>
                      <a:pt x="26" y="111"/>
                    </a:cubicBezTo>
                    <a:cubicBezTo>
                      <a:pt x="29" y="114"/>
                      <a:pt x="43" y="116"/>
                      <a:pt x="45" y="116"/>
                    </a:cubicBezTo>
                    <a:cubicBezTo>
                      <a:pt x="47" y="116"/>
                      <a:pt x="61" y="114"/>
                      <a:pt x="64" y="111"/>
                    </a:cubicBezTo>
                    <a:cubicBezTo>
                      <a:pt x="67" y="108"/>
                      <a:pt x="75" y="66"/>
                      <a:pt x="75" y="66"/>
                    </a:cubicBezTo>
                    <a:cubicBezTo>
                      <a:pt x="75" y="66"/>
                      <a:pt x="78" y="66"/>
                      <a:pt x="80" y="64"/>
                    </a:cubicBezTo>
                    <a:cubicBezTo>
                      <a:pt x="82" y="61"/>
                      <a:pt x="84" y="58"/>
                      <a:pt x="85" y="53"/>
                    </a:cubicBezTo>
                    <a:cubicBezTo>
                      <a:pt x="88" y="44"/>
                      <a:pt x="90" y="35"/>
                      <a:pt x="89" y="23"/>
                    </a:cubicBezTo>
                    <a:cubicBezTo>
                      <a:pt x="89" y="11"/>
                      <a:pt x="80" y="5"/>
                      <a:pt x="73" y="2"/>
                    </a:cubicBezTo>
                    <a:cubicBezTo>
                      <a:pt x="70" y="0"/>
                      <a:pt x="67" y="0"/>
                      <a:pt x="65" y="0"/>
                    </a:cubicBezTo>
                    <a:cubicBezTo>
                      <a:pt x="62" y="0"/>
                      <a:pt x="60" y="4"/>
                      <a:pt x="56" y="5"/>
                    </a:cubicBezTo>
                    <a:cubicBezTo>
                      <a:pt x="50" y="6"/>
                      <a:pt x="45" y="6"/>
                      <a:pt x="45" y="6"/>
                    </a:cubicBezTo>
                    <a:cubicBezTo>
                      <a:pt x="45" y="6"/>
                      <a:pt x="45" y="6"/>
                      <a:pt x="45" y="6"/>
                    </a:cubicBezTo>
                    <a:cubicBezTo>
                      <a:pt x="43" y="6"/>
                      <a:pt x="38" y="6"/>
                      <a:pt x="34" y="5"/>
                    </a:cubicBezTo>
                    <a:cubicBezTo>
                      <a:pt x="30" y="4"/>
                      <a:pt x="28" y="0"/>
                      <a:pt x="25" y="0"/>
                    </a:cubicBezTo>
                    <a:cubicBezTo>
                      <a:pt x="23" y="0"/>
                      <a:pt x="20" y="1"/>
                      <a:pt x="16" y="2"/>
                    </a:cubicBezTo>
                    <a:cubicBezTo>
                      <a:pt x="10" y="5"/>
                      <a:pt x="1" y="11"/>
                      <a:pt x="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20" name="Oval 201"/>
              <p:cNvSpPr>
                <a:spLocks noChangeArrowheads="1"/>
              </p:cNvSpPr>
              <p:nvPr/>
            </p:nvSpPr>
            <p:spPr bwMode="auto">
              <a:xfrm>
                <a:off x="6523038" y="3721100"/>
                <a:ext cx="180975"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21" name="Oval 202"/>
              <p:cNvSpPr>
                <a:spLocks noChangeArrowheads="1"/>
              </p:cNvSpPr>
              <p:nvPr/>
            </p:nvSpPr>
            <p:spPr bwMode="auto">
              <a:xfrm>
                <a:off x="5981700" y="3932238"/>
                <a:ext cx="179388"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grpSp>
      </p:grpSp>
      <p:sp>
        <p:nvSpPr>
          <p:cNvPr id="24" name="Text Placeholder 23"/>
          <p:cNvSpPr>
            <a:spLocks noGrp="1"/>
          </p:cNvSpPr>
          <p:nvPr>
            <p:ph type="body" sz="quarter" idx="10"/>
          </p:nvPr>
        </p:nvSpPr>
        <p:spPr>
          <a:xfrm>
            <a:off x="10232823" y="8300710"/>
            <a:ext cx="12298404" cy="3310650"/>
          </a:xfrm>
        </p:spPr>
        <p:txBody>
          <a:bodyPr vert="horz" wrap="square" lIns="243846" tIns="0" rIns="243846" bIns="0" rtlCol="0" anchor="t">
            <a:spAutoFit/>
          </a:bodyPr>
          <a:lstStyle>
            <a:lvl1pPr>
              <a:defRPr lang="en-US" sz="5400" smtClean="0">
                <a:latin typeface="Source Sans Pro ExtraLight"/>
                <a:ea typeface="+mj-ea"/>
              </a:defRPr>
            </a:lvl1pPr>
            <a:lvl2pPr marL="0" indent="0" algn="l">
              <a:defRPr lang="en-US" sz="4000" kern="1200" smtClean="0">
                <a:solidFill>
                  <a:schemeClr val="tx1">
                    <a:lumMod val="50000"/>
                    <a:lumOff val="50000"/>
                  </a:schemeClr>
                </a:solidFill>
                <a:latin typeface="+mn-lt"/>
                <a:ea typeface="+mn-ea"/>
                <a:cs typeface="Lato Light"/>
              </a:defRPr>
            </a:lvl2pPr>
            <a:lvl3pPr>
              <a:defRPr lang="en-US" sz="3600" smtClean="0">
                <a:latin typeface="+mn-lt"/>
                <a:cs typeface="+mn-cs"/>
              </a:defRPr>
            </a:lvl3pPr>
            <a:lvl4pPr>
              <a:defRPr lang="en-US" sz="3600" smtClean="0">
                <a:latin typeface="+mn-lt"/>
                <a:cs typeface="+mn-cs"/>
              </a:defRPr>
            </a:lvl4pPr>
            <a:lvl5pPr>
              <a:defRPr lang="en-US" sz="3600">
                <a:latin typeface="+mn-lt"/>
                <a:cs typeface="+mn-cs"/>
              </a:defRPr>
            </a:lvl5pPr>
          </a:lstStyle>
          <a:p>
            <a:pPr lvl="0" defTabSz="457207">
              <a:spcBef>
                <a:spcPct val="0"/>
              </a:spcBef>
            </a:pPr>
            <a:r>
              <a:rPr lang="en-US" dirty="0"/>
              <a:t>Click to edit Master text styles</a:t>
            </a:r>
          </a:p>
          <a:p>
            <a:pPr marL="914233" lvl="1" defTabSz="1828464"/>
            <a:r>
              <a:rPr lang="en-US" dirty="0"/>
              <a:t>Second level</a:t>
            </a:r>
          </a:p>
          <a:p>
            <a:pPr marL="1828464" lvl="2" defTabSz="1828464"/>
            <a:r>
              <a:rPr lang="en-US" dirty="0"/>
              <a:t>Third level</a:t>
            </a:r>
          </a:p>
          <a:p>
            <a:pPr marL="2742697" lvl="3" defTabSz="1828464"/>
            <a:r>
              <a:rPr lang="en-US" dirty="0"/>
              <a:t>Fourth level</a:t>
            </a:r>
          </a:p>
          <a:p>
            <a:pPr marL="3656928" lvl="4" defTabSz="1828464"/>
            <a:r>
              <a:rPr lang="en-US" dirty="0"/>
              <a:t>Fifth level</a:t>
            </a:r>
          </a:p>
        </p:txBody>
      </p:sp>
      <p:sp>
        <p:nvSpPr>
          <p:cNvPr id="27" name="Text Placeholder 26"/>
          <p:cNvSpPr>
            <a:spLocks noGrp="1"/>
          </p:cNvSpPr>
          <p:nvPr>
            <p:ph type="body" sz="quarter" idx="11"/>
          </p:nvPr>
        </p:nvSpPr>
        <p:spPr>
          <a:xfrm>
            <a:off x="3935413" y="7962902"/>
            <a:ext cx="4498975" cy="2568575"/>
          </a:xfrm>
        </p:spPr>
        <p:txBody>
          <a:bodyPr/>
          <a:lstStyle>
            <a:lvl1pPr algn="ctr">
              <a:defRPr sz="3600">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839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stening Session Cover">
    <p:spTree>
      <p:nvGrpSpPr>
        <p:cNvPr id="1" name=""/>
        <p:cNvGrpSpPr/>
        <p:nvPr/>
      </p:nvGrpSpPr>
      <p:grpSpPr>
        <a:xfrm>
          <a:off x="0" y="0"/>
          <a:ext cx="0" cy="0"/>
          <a:chOff x="0" y="0"/>
          <a:chExt cx="0" cy="0"/>
        </a:xfrm>
      </p:grpSpPr>
      <p:grpSp>
        <p:nvGrpSpPr>
          <p:cNvPr id="2" name="Group 1"/>
          <p:cNvGrpSpPr>
            <a:grpSpLocks/>
          </p:cNvGrpSpPr>
          <p:nvPr userDrawn="1"/>
        </p:nvGrpSpPr>
        <p:grpSpPr bwMode="auto">
          <a:xfrm rot="3405300">
            <a:off x="11994089" y="-3561501"/>
            <a:ext cx="16118390" cy="17457866"/>
            <a:chOff x="1043" y="518"/>
            <a:chExt cx="2527" cy="2737"/>
          </a:xfrm>
          <a:solidFill>
            <a:schemeClr val="bg1">
              <a:lumMod val="95000"/>
            </a:schemeClr>
          </a:solidFill>
        </p:grpSpPr>
        <p:sp>
          <p:nvSpPr>
            <p:cNvPr id="3" name="Freeform 2"/>
            <p:cNvSpPr>
              <a:spLocks noChangeArrowheads="1"/>
            </p:cNvSpPr>
            <p:nvPr/>
          </p:nvSpPr>
          <p:spPr bwMode="auto">
            <a:xfrm>
              <a:off x="2716" y="518"/>
              <a:ext cx="855" cy="2186"/>
            </a:xfrm>
            <a:custGeom>
              <a:avLst/>
              <a:gdLst>
                <a:gd name="T0" fmla="*/ 3483 w 3773"/>
                <a:gd name="T1" fmla="*/ 0 h 9645"/>
                <a:gd name="T2" fmla="*/ 3483 w 3773"/>
                <a:gd name="T3" fmla="*/ 0 h 9645"/>
                <a:gd name="T4" fmla="*/ 0 w 3773"/>
                <a:gd name="T5" fmla="*/ 5225 h 9645"/>
                <a:gd name="T6" fmla="*/ 2127 w 3773"/>
                <a:gd name="T7" fmla="*/ 9644 h 9645"/>
                <a:gd name="T8" fmla="*/ 875 w 3773"/>
                <a:gd name="T9" fmla="*/ 6099 h 9645"/>
                <a:gd name="T10" fmla="*/ 3772 w 3773"/>
                <a:gd name="T11" fmla="*/ 1155 h 9645"/>
                <a:gd name="T12" fmla="*/ 3483 w 3773"/>
                <a:gd name="T13" fmla="*/ 0 h 9645"/>
              </a:gdLst>
              <a:ahLst/>
              <a:cxnLst>
                <a:cxn ang="0">
                  <a:pos x="T0" y="T1"/>
                </a:cxn>
                <a:cxn ang="0">
                  <a:pos x="T2" y="T3"/>
                </a:cxn>
                <a:cxn ang="0">
                  <a:pos x="T4" y="T5"/>
                </a:cxn>
                <a:cxn ang="0">
                  <a:pos x="T6" y="T7"/>
                </a:cxn>
                <a:cxn ang="0">
                  <a:pos x="T8" y="T9"/>
                </a:cxn>
                <a:cxn ang="0">
                  <a:pos x="T10" y="T11"/>
                </a:cxn>
                <a:cxn ang="0">
                  <a:pos x="T12" y="T13"/>
                </a:cxn>
              </a:cxnLst>
              <a:rect l="0" t="0" r="r" b="b"/>
              <a:pathLst>
                <a:path w="3773" h="9645">
                  <a:moveTo>
                    <a:pt x="3483" y="0"/>
                  </a:moveTo>
                  <a:lnTo>
                    <a:pt x="3483" y="0"/>
                  </a:lnTo>
                  <a:cubicBezTo>
                    <a:pt x="1435" y="858"/>
                    <a:pt x="0" y="2870"/>
                    <a:pt x="0" y="5225"/>
                  </a:cubicBezTo>
                  <a:cubicBezTo>
                    <a:pt x="0" y="7018"/>
                    <a:pt x="831" y="8611"/>
                    <a:pt x="2127" y="9644"/>
                  </a:cubicBezTo>
                  <a:cubicBezTo>
                    <a:pt x="1339" y="8672"/>
                    <a:pt x="875" y="7439"/>
                    <a:pt x="875" y="6099"/>
                  </a:cubicBezTo>
                  <a:cubicBezTo>
                    <a:pt x="875" y="3973"/>
                    <a:pt x="2039" y="2126"/>
                    <a:pt x="3772" y="1155"/>
                  </a:cubicBezTo>
                  <a:lnTo>
                    <a:pt x="3483"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600" dirty="0"/>
            </a:p>
          </p:txBody>
        </p:sp>
        <p:sp>
          <p:nvSpPr>
            <p:cNvPr id="4" name="Freeform 3"/>
            <p:cNvSpPr>
              <a:spLocks noChangeArrowheads="1"/>
            </p:cNvSpPr>
            <p:nvPr/>
          </p:nvSpPr>
          <p:spPr bwMode="auto">
            <a:xfrm>
              <a:off x="1043" y="949"/>
              <a:ext cx="1841" cy="1140"/>
            </a:xfrm>
            <a:custGeom>
              <a:avLst/>
              <a:gdLst>
                <a:gd name="T0" fmla="*/ 5679 w 8122"/>
                <a:gd name="T1" fmla="*/ 2853 h 5033"/>
                <a:gd name="T2" fmla="*/ 5679 w 8122"/>
                <a:gd name="T3" fmla="*/ 2853 h 5033"/>
                <a:gd name="T4" fmla="*/ 525 w 8122"/>
                <a:gd name="T5" fmla="*/ 3116 h 5033"/>
                <a:gd name="T6" fmla="*/ 0 w 8122"/>
                <a:gd name="T7" fmla="*/ 4209 h 5033"/>
                <a:gd name="T8" fmla="*/ 5355 w 8122"/>
                <a:gd name="T9" fmla="*/ 4043 h 5033"/>
                <a:gd name="T10" fmla="*/ 8121 w 8122"/>
                <a:gd name="T11" fmla="*/ 0 h 5033"/>
                <a:gd name="T12" fmla="*/ 5679 w 8122"/>
                <a:gd name="T13" fmla="*/ 2853 h 5033"/>
              </a:gdLst>
              <a:ahLst/>
              <a:cxnLst>
                <a:cxn ang="0">
                  <a:pos x="T0" y="T1"/>
                </a:cxn>
                <a:cxn ang="0">
                  <a:pos x="T2" y="T3"/>
                </a:cxn>
                <a:cxn ang="0">
                  <a:pos x="T4" y="T5"/>
                </a:cxn>
                <a:cxn ang="0">
                  <a:pos x="T6" y="T7"/>
                </a:cxn>
                <a:cxn ang="0">
                  <a:pos x="T8" y="T9"/>
                </a:cxn>
                <a:cxn ang="0">
                  <a:pos x="T10" y="T11"/>
                </a:cxn>
                <a:cxn ang="0">
                  <a:pos x="T12" y="T13"/>
                </a:cxn>
              </a:cxnLst>
              <a:rect l="0" t="0" r="r" b="b"/>
              <a:pathLst>
                <a:path w="8122" h="5033">
                  <a:moveTo>
                    <a:pt x="5679" y="2853"/>
                  </a:moveTo>
                  <a:lnTo>
                    <a:pt x="5679" y="2853"/>
                  </a:lnTo>
                  <a:cubicBezTo>
                    <a:pt x="4034" y="3798"/>
                    <a:pt x="2126" y="3833"/>
                    <a:pt x="525" y="3116"/>
                  </a:cubicBezTo>
                  <a:cubicBezTo>
                    <a:pt x="315" y="3456"/>
                    <a:pt x="131" y="3824"/>
                    <a:pt x="0" y="4209"/>
                  </a:cubicBezTo>
                  <a:cubicBezTo>
                    <a:pt x="1645" y="5023"/>
                    <a:pt x="3649" y="5032"/>
                    <a:pt x="5355" y="4043"/>
                  </a:cubicBezTo>
                  <a:cubicBezTo>
                    <a:pt x="6904" y="3150"/>
                    <a:pt x="7867" y="1636"/>
                    <a:pt x="8121" y="0"/>
                  </a:cubicBezTo>
                  <a:cubicBezTo>
                    <a:pt x="7674" y="1155"/>
                    <a:pt x="6834" y="2179"/>
                    <a:pt x="5679" y="285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600" dirty="0"/>
            </a:p>
          </p:txBody>
        </p:sp>
        <p:sp>
          <p:nvSpPr>
            <p:cNvPr id="5" name="Freeform 4"/>
            <p:cNvSpPr>
              <a:spLocks noChangeArrowheads="1"/>
            </p:cNvSpPr>
            <p:nvPr/>
          </p:nvSpPr>
          <p:spPr bwMode="auto">
            <a:xfrm>
              <a:off x="1519" y="1965"/>
              <a:ext cx="1748" cy="1293"/>
            </a:xfrm>
            <a:custGeom>
              <a:avLst/>
              <a:gdLst>
                <a:gd name="T0" fmla="*/ 6502 w 7711"/>
                <a:gd name="T1" fmla="*/ 5689 h 5708"/>
                <a:gd name="T2" fmla="*/ 6502 w 7711"/>
                <a:gd name="T3" fmla="*/ 5689 h 5708"/>
                <a:gd name="T4" fmla="*/ 7710 w 7711"/>
                <a:gd name="T5" fmla="*/ 5610 h 5708"/>
                <a:gd name="T6" fmla="*/ 4883 w 7711"/>
                <a:gd name="T7" fmla="*/ 972 h 5708"/>
                <a:gd name="T8" fmla="*/ 0 w 7711"/>
                <a:gd name="T9" fmla="*/ 596 h 5708"/>
                <a:gd name="T10" fmla="*/ 3693 w 7711"/>
                <a:gd name="T11" fmla="*/ 1287 h 5708"/>
                <a:gd name="T12" fmla="*/ 6502 w 7711"/>
                <a:gd name="T13" fmla="*/ 5689 h 5708"/>
              </a:gdLst>
              <a:ahLst/>
              <a:cxnLst>
                <a:cxn ang="0">
                  <a:pos x="T0" y="T1"/>
                </a:cxn>
                <a:cxn ang="0">
                  <a:pos x="T2" y="T3"/>
                </a:cxn>
                <a:cxn ang="0">
                  <a:pos x="T4" y="T5"/>
                </a:cxn>
                <a:cxn ang="0">
                  <a:pos x="T6" y="T7"/>
                </a:cxn>
                <a:cxn ang="0">
                  <a:pos x="T8" y="T9"/>
                </a:cxn>
                <a:cxn ang="0">
                  <a:pos x="T10" y="T11"/>
                </a:cxn>
                <a:cxn ang="0">
                  <a:pos x="T12" y="T13"/>
                </a:cxn>
              </a:cxnLst>
              <a:rect l="0" t="0" r="r" b="b"/>
              <a:pathLst>
                <a:path w="7711" h="5708">
                  <a:moveTo>
                    <a:pt x="6502" y="5689"/>
                  </a:moveTo>
                  <a:lnTo>
                    <a:pt x="6502" y="5689"/>
                  </a:lnTo>
                  <a:cubicBezTo>
                    <a:pt x="6904" y="5707"/>
                    <a:pt x="7307" y="5689"/>
                    <a:pt x="7710" y="5610"/>
                  </a:cubicBezTo>
                  <a:cubicBezTo>
                    <a:pt x="7622" y="3755"/>
                    <a:pt x="6616" y="1970"/>
                    <a:pt x="4883" y="972"/>
                  </a:cubicBezTo>
                  <a:cubicBezTo>
                    <a:pt x="3334" y="79"/>
                    <a:pt x="1540" y="0"/>
                    <a:pt x="0" y="596"/>
                  </a:cubicBezTo>
                  <a:cubicBezTo>
                    <a:pt x="1225" y="403"/>
                    <a:pt x="2529" y="622"/>
                    <a:pt x="3693" y="1287"/>
                  </a:cubicBezTo>
                  <a:cubicBezTo>
                    <a:pt x="5356" y="2250"/>
                    <a:pt x="6344" y="3921"/>
                    <a:pt x="6502" y="568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600" dirty="0"/>
            </a:p>
          </p:txBody>
        </p:sp>
      </p:grpSp>
      <p:sp>
        <p:nvSpPr>
          <p:cNvPr id="7" name="Rectangle 6"/>
          <p:cNvSpPr/>
          <p:nvPr userDrawn="1"/>
        </p:nvSpPr>
        <p:spPr>
          <a:xfrm>
            <a:off x="3056187" y="0"/>
            <a:ext cx="6278002" cy="11542890"/>
          </a:xfrm>
          <a:prstGeom prst="rect">
            <a:avLst/>
          </a:prstGeom>
          <a:solidFill>
            <a:srgbClr val="354256">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8" name="TextBox 7"/>
          <p:cNvSpPr txBox="1"/>
          <p:nvPr userDrawn="1"/>
        </p:nvSpPr>
        <p:spPr>
          <a:xfrm>
            <a:off x="3641794" y="5243871"/>
            <a:ext cx="5106788" cy="2357697"/>
          </a:xfrm>
          <a:prstGeom prst="rect">
            <a:avLst/>
          </a:prstGeom>
          <a:noFill/>
        </p:spPr>
        <p:txBody>
          <a:bodyPr wrap="square" rtlCol="0">
            <a:spAutoFit/>
          </a:bodyPr>
          <a:lstStyle/>
          <a:p>
            <a:pPr algn="ctr">
              <a:lnSpc>
                <a:spcPct val="80000"/>
              </a:lnSpc>
            </a:pPr>
            <a:r>
              <a:rPr lang="en-US" sz="7200" b="1" dirty="0">
                <a:solidFill>
                  <a:srgbClr val="FFFFFF"/>
                </a:solidFill>
                <a:latin typeface="Bebas Neue Bold"/>
                <a:cs typeface="Bebas Neue Bold"/>
              </a:rPr>
              <a:t>Listening Session</a:t>
            </a:r>
          </a:p>
          <a:p>
            <a:pPr algn="ctr"/>
            <a:endParaRPr lang="en-US" sz="3201" dirty="0">
              <a:solidFill>
                <a:srgbClr val="FFFFFF"/>
              </a:solidFill>
              <a:cs typeface="Lato Light"/>
            </a:endParaRPr>
          </a:p>
        </p:txBody>
      </p:sp>
      <p:cxnSp>
        <p:nvCxnSpPr>
          <p:cNvPr id="10" name="Straight Connector 9"/>
          <p:cNvCxnSpPr/>
          <p:nvPr userDrawn="1"/>
        </p:nvCxnSpPr>
        <p:spPr>
          <a:xfrm>
            <a:off x="4909604" y="7579360"/>
            <a:ext cx="2679917"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10202420" y="1240988"/>
            <a:ext cx="9447575" cy="6084394"/>
            <a:chOff x="6356305" y="2435225"/>
            <a:chExt cx="11121858" cy="716266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6305" y="6380358"/>
              <a:ext cx="11121858" cy="3217527"/>
            </a:xfrm>
            <a:prstGeom prst="rect">
              <a:avLst/>
            </a:prstGeom>
          </p:spPr>
        </p:pic>
        <p:grpSp>
          <p:nvGrpSpPr>
            <p:cNvPr id="14" name="Group 13"/>
            <p:cNvGrpSpPr/>
            <p:nvPr/>
          </p:nvGrpSpPr>
          <p:grpSpPr>
            <a:xfrm>
              <a:off x="10192372" y="2435225"/>
              <a:ext cx="3176181" cy="4178589"/>
              <a:chOff x="5894388" y="3475038"/>
              <a:chExt cx="895350" cy="1177925"/>
            </a:xfrm>
            <a:solidFill>
              <a:srgbClr val="989898"/>
            </a:solidFill>
          </p:grpSpPr>
          <p:sp>
            <p:nvSpPr>
              <p:cNvPr id="15" name="Freeform 195"/>
              <p:cNvSpPr>
                <a:spLocks/>
              </p:cNvSpPr>
              <p:nvPr/>
            </p:nvSpPr>
            <p:spPr bwMode="auto">
              <a:xfrm>
                <a:off x="5894388" y="3992563"/>
                <a:ext cx="895350" cy="660400"/>
              </a:xfrm>
              <a:custGeom>
                <a:avLst/>
                <a:gdLst>
                  <a:gd name="T0" fmla="*/ 221 w 238"/>
                  <a:gd name="T1" fmla="*/ 65 h 175"/>
                  <a:gd name="T2" fmla="*/ 213 w 238"/>
                  <a:gd name="T3" fmla="*/ 87 h 175"/>
                  <a:gd name="T4" fmla="*/ 192 w 238"/>
                  <a:gd name="T5" fmla="*/ 92 h 175"/>
                  <a:gd name="T6" fmla="*/ 172 w 238"/>
                  <a:gd name="T7" fmla="*/ 87 h 175"/>
                  <a:gd name="T8" fmla="*/ 164 w 238"/>
                  <a:gd name="T9" fmla="*/ 67 h 175"/>
                  <a:gd name="T10" fmla="*/ 164 w 238"/>
                  <a:gd name="T11" fmla="*/ 67 h 175"/>
                  <a:gd name="T12" fmla="*/ 164 w 238"/>
                  <a:gd name="T13" fmla="*/ 64 h 175"/>
                  <a:gd name="T14" fmla="*/ 160 w 238"/>
                  <a:gd name="T15" fmla="*/ 50 h 175"/>
                  <a:gd name="T16" fmla="*/ 140 w 238"/>
                  <a:gd name="T17" fmla="*/ 34 h 175"/>
                  <a:gd name="T18" fmla="*/ 137 w 238"/>
                  <a:gd name="T19" fmla="*/ 28 h 175"/>
                  <a:gd name="T20" fmla="*/ 142 w 238"/>
                  <a:gd name="T21" fmla="*/ 16 h 175"/>
                  <a:gd name="T22" fmla="*/ 130 w 238"/>
                  <a:gd name="T23" fmla="*/ 0 h 175"/>
                  <a:gd name="T24" fmla="*/ 124 w 238"/>
                  <a:gd name="T25" fmla="*/ 18 h 175"/>
                  <a:gd name="T26" fmla="*/ 104 w 238"/>
                  <a:gd name="T27" fmla="*/ 22 h 175"/>
                  <a:gd name="T28" fmla="*/ 83 w 238"/>
                  <a:gd name="T29" fmla="*/ 18 h 175"/>
                  <a:gd name="T30" fmla="*/ 78 w 238"/>
                  <a:gd name="T31" fmla="*/ 3 h 175"/>
                  <a:gd name="T32" fmla="*/ 75 w 238"/>
                  <a:gd name="T33" fmla="*/ 6 h 175"/>
                  <a:gd name="T34" fmla="*/ 75 w 238"/>
                  <a:gd name="T35" fmla="*/ 6 h 175"/>
                  <a:gd name="T36" fmla="*/ 70 w 238"/>
                  <a:gd name="T37" fmla="*/ 21 h 175"/>
                  <a:gd name="T38" fmla="*/ 106 w 238"/>
                  <a:gd name="T39" fmla="*/ 39 h 175"/>
                  <a:gd name="T40" fmla="*/ 114 w 238"/>
                  <a:gd name="T41" fmla="*/ 38 h 175"/>
                  <a:gd name="T42" fmla="*/ 118 w 238"/>
                  <a:gd name="T43" fmla="*/ 39 h 175"/>
                  <a:gd name="T44" fmla="*/ 151 w 238"/>
                  <a:gd name="T45" fmla="*/ 65 h 175"/>
                  <a:gd name="T46" fmla="*/ 155 w 238"/>
                  <a:gd name="T47" fmla="*/ 75 h 175"/>
                  <a:gd name="T48" fmla="*/ 150 w 238"/>
                  <a:gd name="T49" fmla="*/ 87 h 175"/>
                  <a:gd name="T50" fmla="*/ 151 w 238"/>
                  <a:gd name="T51" fmla="*/ 90 h 175"/>
                  <a:gd name="T52" fmla="*/ 149 w 238"/>
                  <a:gd name="T53" fmla="*/ 92 h 175"/>
                  <a:gd name="T54" fmla="*/ 95 w 238"/>
                  <a:gd name="T55" fmla="*/ 116 h 175"/>
                  <a:gd name="T56" fmla="*/ 88 w 238"/>
                  <a:gd name="T57" fmla="*/ 116 h 175"/>
                  <a:gd name="T58" fmla="*/ 82 w 238"/>
                  <a:gd name="T59" fmla="*/ 113 h 175"/>
                  <a:gd name="T60" fmla="*/ 70 w 238"/>
                  <a:gd name="T61" fmla="*/ 152 h 175"/>
                  <a:gd name="T62" fmla="*/ 47 w 238"/>
                  <a:gd name="T63" fmla="*/ 157 h 175"/>
                  <a:gd name="T64" fmla="*/ 24 w 238"/>
                  <a:gd name="T65" fmla="*/ 152 h 175"/>
                  <a:gd name="T66" fmla="*/ 14 w 238"/>
                  <a:gd name="T67" fmla="*/ 119 h 175"/>
                  <a:gd name="T68" fmla="*/ 1 w 238"/>
                  <a:gd name="T69" fmla="*/ 145 h 175"/>
                  <a:gd name="T70" fmla="*/ 53 w 238"/>
                  <a:gd name="T71" fmla="*/ 173 h 175"/>
                  <a:gd name="T72" fmla="*/ 99 w 238"/>
                  <a:gd name="T73" fmla="*/ 135 h 175"/>
                  <a:gd name="T74" fmla="*/ 104 w 238"/>
                  <a:gd name="T75" fmla="*/ 130 h 175"/>
                  <a:gd name="T76" fmla="*/ 165 w 238"/>
                  <a:gd name="T77" fmla="*/ 107 h 175"/>
                  <a:gd name="T78" fmla="*/ 195 w 238"/>
                  <a:gd name="T79" fmla="*/ 114 h 175"/>
                  <a:gd name="T80" fmla="*/ 238 w 238"/>
                  <a:gd name="T81" fmla="*/ 86 h 175"/>
                  <a:gd name="T82" fmla="*/ 221 w 238"/>
                  <a:gd name="T83" fmla="*/ 6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8" h="175">
                    <a:moveTo>
                      <a:pt x="221" y="65"/>
                    </a:moveTo>
                    <a:cubicBezTo>
                      <a:pt x="218" y="75"/>
                      <a:pt x="215" y="86"/>
                      <a:pt x="213" y="87"/>
                    </a:cubicBezTo>
                    <a:cubicBezTo>
                      <a:pt x="210" y="90"/>
                      <a:pt x="195" y="92"/>
                      <a:pt x="192" y="92"/>
                    </a:cubicBezTo>
                    <a:cubicBezTo>
                      <a:pt x="190" y="92"/>
                      <a:pt x="175" y="90"/>
                      <a:pt x="172" y="87"/>
                    </a:cubicBezTo>
                    <a:cubicBezTo>
                      <a:pt x="170" y="86"/>
                      <a:pt x="167" y="77"/>
                      <a:pt x="164" y="67"/>
                    </a:cubicBezTo>
                    <a:cubicBezTo>
                      <a:pt x="164" y="67"/>
                      <a:pt x="164" y="67"/>
                      <a:pt x="164" y="67"/>
                    </a:cubicBezTo>
                    <a:cubicBezTo>
                      <a:pt x="164" y="64"/>
                      <a:pt x="164" y="64"/>
                      <a:pt x="164" y="64"/>
                    </a:cubicBezTo>
                    <a:cubicBezTo>
                      <a:pt x="162" y="58"/>
                      <a:pt x="161" y="53"/>
                      <a:pt x="160" y="50"/>
                    </a:cubicBezTo>
                    <a:cubicBezTo>
                      <a:pt x="158" y="48"/>
                      <a:pt x="144" y="37"/>
                      <a:pt x="140" y="34"/>
                    </a:cubicBezTo>
                    <a:cubicBezTo>
                      <a:pt x="138" y="33"/>
                      <a:pt x="137" y="30"/>
                      <a:pt x="137" y="28"/>
                    </a:cubicBezTo>
                    <a:cubicBezTo>
                      <a:pt x="140" y="24"/>
                      <a:pt x="142" y="20"/>
                      <a:pt x="142" y="16"/>
                    </a:cubicBezTo>
                    <a:cubicBezTo>
                      <a:pt x="142" y="10"/>
                      <a:pt x="137" y="4"/>
                      <a:pt x="130" y="0"/>
                    </a:cubicBezTo>
                    <a:cubicBezTo>
                      <a:pt x="128" y="9"/>
                      <a:pt x="125" y="17"/>
                      <a:pt x="124" y="18"/>
                    </a:cubicBezTo>
                    <a:cubicBezTo>
                      <a:pt x="121" y="21"/>
                      <a:pt x="106" y="22"/>
                      <a:pt x="104" y="22"/>
                    </a:cubicBezTo>
                    <a:cubicBezTo>
                      <a:pt x="101" y="22"/>
                      <a:pt x="86" y="21"/>
                      <a:pt x="83" y="18"/>
                    </a:cubicBezTo>
                    <a:cubicBezTo>
                      <a:pt x="82" y="17"/>
                      <a:pt x="80" y="11"/>
                      <a:pt x="78" y="3"/>
                    </a:cubicBezTo>
                    <a:cubicBezTo>
                      <a:pt x="77" y="4"/>
                      <a:pt x="76" y="5"/>
                      <a:pt x="75" y="6"/>
                    </a:cubicBezTo>
                    <a:cubicBezTo>
                      <a:pt x="75" y="6"/>
                      <a:pt x="75" y="6"/>
                      <a:pt x="75" y="6"/>
                    </a:cubicBezTo>
                    <a:cubicBezTo>
                      <a:pt x="75" y="11"/>
                      <a:pt x="73" y="17"/>
                      <a:pt x="70" y="21"/>
                    </a:cubicBezTo>
                    <a:cubicBezTo>
                      <a:pt x="74" y="31"/>
                      <a:pt x="89" y="39"/>
                      <a:pt x="106" y="39"/>
                    </a:cubicBezTo>
                    <a:cubicBezTo>
                      <a:pt x="109" y="39"/>
                      <a:pt x="111" y="39"/>
                      <a:pt x="114" y="38"/>
                    </a:cubicBezTo>
                    <a:cubicBezTo>
                      <a:pt x="115" y="39"/>
                      <a:pt x="117" y="39"/>
                      <a:pt x="118" y="39"/>
                    </a:cubicBezTo>
                    <a:cubicBezTo>
                      <a:pt x="125" y="42"/>
                      <a:pt x="144" y="57"/>
                      <a:pt x="151" y="65"/>
                    </a:cubicBezTo>
                    <a:cubicBezTo>
                      <a:pt x="154" y="67"/>
                      <a:pt x="154" y="72"/>
                      <a:pt x="155" y="75"/>
                    </a:cubicBezTo>
                    <a:cubicBezTo>
                      <a:pt x="152" y="79"/>
                      <a:pt x="150" y="83"/>
                      <a:pt x="150" y="87"/>
                    </a:cubicBezTo>
                    <a:cubicBezTo>
                      <a:pt x="150" y="88"/>
                      <a:pt x="150" y="89"/>
                      <a:pt x="151" y="90"/>
                    </a:cubicBezTo>
                    <a:cubicBezTo>
                      <a:pt x="150" y="91"/>
                      <a:pt x="150" y="92"/>
                      <a:pt x="149" y="92"/>
                    </a:cubicBezTo>
                    <a:cubicBezTo>
                      <a:pt x="142" y="99"/>
                      <a:pt x="102" y="113"/>
                      <a:pt x="95" y="116"/>
                    </a:cubicBezTo>
                    <a:cubicBezTo>
                      <a:pt x="93" y="116"/>
                      <a:pt x="90" y="116"/>
                      <a:pt x="88" y="116"/>
                    </a:cubicBezTo>
                    <a:cubicBezTo>
                      <a:pt x="86" y="115"/>
                      <a:pt x="84" y="114"/>
                      <a:pt x="82" y="113"/>
                    </a:cubicBezTo>
                    <a:cubicBezTo>
                      <a:pt x="79" y="126"/>
                      <a:pt x="73" y="150"/>
                      <a:pt x="70" y="152"/>
                    </a:cubicBezTo>
                    <a:cubicBezTo>
                      <a:pt x="67" y="155"/>
                      <a:pt x="50" y="157"/>
                      <a:pt x="47" y="157"/>
                    </a:cubicBezTo>
                    <a:cubicBezTo>
                      <a:pt x="45" y="157"/>
                      <a:pt x="28" y="155"/>
                      <a:pt x="24" y="152"/>
                    </a:cubicBezTo>
                    <a:cubicBezTo>
                      <a:pt x="22" y="150"/>
                      <a:pt x="17" y="132"/>
                      <a:pt x="14" y="119"/>
                    </a:cubicBezTo>
                    <a:cubicBezTo>
                      <a:pt x="5" y="126"/>
                      <a:pt x="0" y="135"/>
                      <a:pt x="1" y="145"/>
                    </a:cubicBezTo>
                    <a:cubicBezTo>
                      <a:pt x="2" y="163"/>
                      <a:pt x="26" y="175"/>
                      <a:pt x="53" y="173"/>
                    </a:cubicBezTo>
                    <a:cubicBezTo>
                      <a:pt x="80" y="170"/>
                      <a:pt x="101" y="153"/>
                      <a:pt x="99" y="135"/>
                    </a:cubicBezTo>
                    <a:cubicBezTo>
                      <a:pt x="100" y="133"/>
                      <a:pt x="102" y="131"/>
                      <a:pt x="104" y="130"/>
                    </a:cubicBezTo>
                    <a:cubicBezTo>
                      <a:pt x="108" y="128"/>
                      <a:pt x="148" y="111"/>
                      <a:pt x="165" y="107"/>
                    </a:cubicBezTo>
                    <a:cubicBezTo>
                      <a:pt x="173" y="111"/>
                      <a:pt x="183" y="114"/>
                      <a:pt x="195" y="114"/>
                    </a:cubicBezTo>
                    <a:cubicBezTo>
                      <a:pt x="219" y="113"/>
                      <a:pt x="238" y="101"/>
                      <a:pt x="238" y="86"/>
                    </a:cubicBezTo>
                    <a:cubicBezTo>
                      <a:pt x="238" y="77"/>
                      <a:pt x="231" y="70"/>
                      <a:pt x="22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16" name="Freeform 197"/>
              <p:cNvSpPr>
                <a:spLocks/>
              </p:cNvSpPr>
              <p:nvPr/>
            </p:nvSpPr>
            <p:spPr bwMode="auto">
              <a:xfrm>
                <a:off x="6459538" y="3898900"/>
                <a:ext cx="315913" cy="411163"/>
              </a:xfrm>
              <a:custGeom>
                <a:avLst/>
                <a:gdLst>
                  <a:gd name="T0" fmla="*/ 4 w 84"/>
                  <a:gd name="T1" fmla="*/ 50 h 109"/>
                  <a:gd name="T2" fmla="*/ 9 w 84"/>
                  <a:gd name="T3" fmla="*/ 60 h 109"/>
                  <a:gd name="T4" fmla="*/ 14 w 84"/>
                  <a:gd name="T5" fmla="*/ 62 h 109"/>
                  <a:gd name="T6" fmla="*/ 24 w 84"/>
                  <a:gd name="T7" fmla="*/ 104 h 109"/>
                  <a:gd name="T8" fmla="*/ 42 w 84"/>
                  <a:gd name="T9" fmla="*/ 109 h 109"/>
                  <a:gd name="T10" fmla="*/ 42 w 84"/>
                  <a:gd name="T11" fmla="*/ 109 h 109"/>
                  <a:gd name="T12" fmla="*/ 44 w 84"/>
                  <a:gd name="T13" fmla="*/ 109 h 109"/>
                  <a:gd name="T14" fmla="*/ 46 w 84"/>
                  <a:gd name="T15" fmla="*/ 108 h 109"/>
                  <a:gd name="T16" fmla="*/ 59 w 84"/>
                  <a:gd name="T17" fmla="*/ 104 h 109"/>
                  <a:gd name="T18" fmla="*/ 70 w 84"/>
                  <a:gd name="T19" fmla="*/ 62 h 109"/>
                  <a:gd name="T20" fmla="*/ 75 w 84"/>
                  <a:gd name="T21" fmla="*/ 60 h 109"/>
                  <a:gd name="T22" fmla="*/ 79 w 84"/>
                  <a:gd name="T23" fmla="*/ 50 h 109"/>
                  <a:gd name="T24" fmla="*/ 83 w 84"/>
                  <a:gd name="T25" fmla="*/ 21 h 109"/>
                  <a:gd name="T26" fmla="*/ 76 w 84"/>
                  <a:gd name="T27" fmla="*/ 7 h 109"/>
                  <a:gd name="T28" fmla="*/ 61 w 84"/>
                  <a:gd name="T29" fmla="*/ 0 h 109"/>
                  <a:gd name="T30" fmla="*/ 52 w 84"/>
                  <a:gd name="T31" fmla="*/ 5 h 109"/>
                  <a:gd name="T32" fmla="*/ 42 w 84"/>
                  <a:gd name="T33" fmla="*/ 6 h 109"/>
                  <a:gd name="T34" fmla="*/ 42 w 84"/>
                  <a:gd name="T35" fmla="*/ 6 h 109"/>
                  <a:gd name="T36" fmla="*/ 32 w 84"/>
                  <a:gd name="T37" fmla="*/ 5 h 109"/>
                  <a:gd name="T38" fmla="*/ 23 w 84"/>
                  <a:gd name="T39" fmla="*/ 0 h 109"/>
                  <a:gd name="T40" fmla="*/ 6 w 84"/>
                  <a:gd name="T41" fmla="*/ 8 h 109"/>
                  <a:gd name="T42" fmla="*/ 0 w 84"/>
                  <a:gd name="T43" fmla="*/ 21 h 109"/>
                  <a:gd name="T44" fmla="*/ 4 w 84"/>
                  <a:gd name="T4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09">
                    <a:moveTo>
                      <a:pt x="4" y="50"/>
                    </a:moveTo>
                    <a:cubicBezTo>
                      <a:pt x="5" y="54"/>
                      <a:pt x="7" y="57"/>
                      <a:pt x="9" y="60"/>
                    </a:cubicBezTo>
                    <a:cubicBezTo>
                      <a:pt x="11" y="62"/>
                      <a:pt x="14" y="62"/>
                      <a:pt x="14" y="62"/>
                    </a:cubicBezTo>
                    <a:cubicBezTo>
                      <a:pt x="14" y="62"/>
                      <a:pt x="21" y="101"/>
                      <a:pt x="24" y="104"/>
                    </a:cubicBezTo>
                    <a:cubicBezTo>
                      <a:pt x="27" y="107"/>
                      <a:pt x="40" y="109"/>
                      <a:pt x="42" y="109"/>
                    </a:cubicBezTo>
                    <a:cubicBezTo>
                      <a:pt x="42" y="109"/>
                      <a:pt x="42" y="109"/>
                      <a:pt x="42" y="109"/>
                    </a:cubicBezTo>
                    <a:cubicBezTo>
                      <a:pt x="44" y="109"/>
                      <a:pt x="44" y="109"/>
                      <a:pt x="44" y="109"/>
                    </a:cubicBezTo>
                    <a:cubicBezTo>
                      <a:pt x="46" y="108"/>
                      <a:pt x="46" y="108"/>
                      <a:pt x="46" y="108"/>
                    </a:cubicBezTo>
                    <a:cubicBezTo>
                      <a:pt x="50" y="108"/>
                      <a:pt x="57" y="106"/>
                      <a:pt x="59" y="104"/>
                    </a:cubicBezTo>
                    <a:cubicBezTo>
                      <a:pt x="62" y="101"/>
                      <a:pt x="70" y="62"/>
                      <a:pt x="70" y="62"/>
                    </a:cubicBezTo>
                    <a:cubicBezTo>
                      <a:pt x="70" y="62"/>
                      <a:pt x="73" y="62"/>
                      <a:pt x="75" y="60"/>
                    </a:cubicBezTo>
                    <a:cubicBezTo>
                      <a:pt x="77" y="57"/>
                      <a:pt x="78" y="54"/>
                      <a:pt x="79" y="50"/>
                    </a:cubicBezTo>
                    <a:cubicBezTo>
                      <a:pt x="82" y="42"/>
                      <a:pt x="84" y="33"/>
                      <a:pt x="83" y="21"/>
                    </a:cubicBezTo>
                    <a:cubicBezTo>
                      <a:pt x="83" y="15"/>
                      <a:pt x="80" y="10"/>
                      <a:pt x="76" y="7"/>
                    </a:cubicBezTo>
                    <a:cubicBezTo>
                      <a:pt x="71" y="2"/>
                      <a:pt x="63" y="0"/>
                      <a:pt x="61" y="0"/>
                    </a:cubicBezTo>
                    <a:cubicBezTo>
                      <a:pt x="58" y="0"/>
                      <a:pt x="56" y="4"/>
                      <a:pt x="52" y="5"/>
                    </a:cubicBezTo>
                    <a:cubicBezTo>
                      <a:pt x="46" y="6"/>
                      <a:pt x="42" y="6"/>
                      <a:pt x="42" y="6"/>
                    </a:cubicBezTo>
                    <a:cubicBezTo>
                      <a:pt x="42" y="6"/>
                      <a:pt x="42" y="6"/>
                      <a:pt x="42" y="6"/>
                    </a:cubicBezTo>
                    <a:cubicBezTo>
                      <a:pt x="40" y="6"/>
                      <a:pt x="36" y="5"/>
                      <a:pt x="32" y="5"/>
                    </a:cubicBezTo>
                    <a:cubicBezTo>
                      <a:pt x="28" y="4"/>
                      <a:pt x="26" y="0"/>
                      <a:pt x="23" y="0"/>
                    </a:cubicBezTo>
                    <a:cubicBezTo>
                      <a:pt x="20" y="0"/>
                      <a:pt x="12" y="2"/>
                      <a:pt x="6" y="8"/>
                    </a:cubicBezTo>
                    <a:cubicBezTo>
                      <a:pt x="3" y="11"/>
                      <a:pt x="1" y="15"/>
                      <a:pt x="0" y="21"/>
                    </a:cubicBezTo>
                    <a:cubicBezTo>
                      <a:pt x="0" y="33"/>
                      <a:pt x="2" y="42"/>
                      <a:pt x="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17" name="Oval 198"/>
              <p:cNvSpPr>
                <a:spLocks noChangeArrowheads="1"/>
              </p:cNvSpPr>
              <p:nvPr/>
            </p:nvSpPr>
            <p:spPr bwMode="auto">
              <a:xfrm>
                <a:off x="6191250" y="3475038"/>
                <a:ext cx="177800"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18" name="Freeform 199"/>
              <p:cNvSpPr>
                <a:spLocks/>
              </p:cNvSpPr>
              <p:nvPr/>
            </p:nvSpPr>
            <p:spPr bwMode="auto">
              <a:xfrm>
                <a:off x="6130925" y="3660775"/>
                <a:ext cx="304800" cy="392113"/>
              </a:xfrm>
              <a:custGeom>
                <a:avLst/>
                <a:gdLst>
                  <a:gd name="T0" fmla="*/ 1 w 81"/>
                  <a:gd name="T1" fmla="*/ 20 h 104"/>
                  <a:gd name="T2" fmla="*/ 4 w 81"/>
                  <a:gd name="T3" fmla="*/ 48 h 104"/>
                  <a:gd name="T4" fmla="*/ 9 w 81"/>
                  <a:gd name="T5" fmla="*/ 57 h 104"/>
                  <a:gd name="T6" fmla="*/ 13 w 81"/>
                  <a:gd name="T7" fmla="*/ 59 h 104"/>
                  <a:gd name="T8" fmla="*/ 24 w 81"/>
                  <a:gd name="T9" fmla="*/ 100 h 104"/>
                  <a:gd name="T10" fmla="*/ 40 w 81"/>
                  <a:gd name="T11" fmla="*/ 104 h 104"/>
                  <a:gd name="T12" fmla="*/ 57 w 81"/>
                  <a:gd name="T13" fmla="*/ 100 h 104"/>
                  <a:gd name="T14" fmla="*/ 68 w 81"/>
                  <a:gd name="T15" fmla="*/ 59 h 104"/>
                  <a:gd name="T16" fmla="*/ 72 w 81"/>
                  <a:gd name="T17" fmla="*/ 57 h 104"/>
                  <a:gd name="T18" fmla="*/ 77 w 81"/>
                  <a:gd name="T19" fmla="*/ 48 h 104"/>
                  <a:gd name="T20" fmla="*/ 80 w 81"/>
                  <a:gd name="T21" fmla="*/ 20 h 104"/>
                  <a:gd name="T22" fmla="*/ 60 w 81"/>
                  <a:gd name="T23" fmla="*/ 0 h 104"/>
                  <a:gd name="T24" fmla="*/ 59 w 81"/>
                  <a:gd name="T25" fmla="*/ 0 h 104"/>
                  <a:gd name="T26" fmla="*/ 50 w 81"/>
                  <a:gd name="T27" fmla="*/ 4 h 104"/>
                  <a:gd name="T28" fmla="*/ 47 w 81"/>
                  <a:gd name="T29" fmla="*/ 5 h 104"/>
                  <a:gd name="T30" fmla="*/ 46 w 81"/>
                  <a:gd name="T31" fmla="*/ 5 h 104"/>
                  <a:gd name="T32" fmla="*/ 41 w 81"/>
                  <a:gd name="T33" fmla="*/ 5 h 104"/>
                  <a:gd name="T34" fmla="*/ 38 w 81"/>
                  <a:gd name="T35" fmla="*/ 5 h 104"/>
                  <a:gd name="T36" fmla="*/ 32 w 81"/>
                  <a:gd name="T37" fmla="*/ 5 h 104"/>
                  <a:gd name="T38" fmla="*/ 31 w 81"/>
                  <a:gd name="T39" fmla="*/ 4 h 104"/>
                  <a:gd name="T40" fmla="*/ 22 w 81"/>
                  <a:gd name="T41" fmla="*/ 0 h 104"/>
                  <a:gd name="T42" fmla="*/ 21 w 81"/>
                  <a:gd name="T43" fmla="*/ 0 h 104"/>
                  <a:gd name="T44" fmla="*/ 1 w 81"/>
                  <a:gd name="T4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04">
                    <a:moveTo>
                      <a:pt x="1" y="20"/>
                    </a:moveTo>
                    <a:cubicBezTo>
                      <a:pt x="0" y="32"/>
                      <a:pt x="2" y="40"/>
                      <a:pt x="4" y="48"/>
                    </a:cubicBezTo>
                    <a:cubicBezTo>
                      <a:pt x="5" y="52"/>
                      <a:pt x="7" y="55"/>
                      <a:pt x="9" y="57"/>
                    </a:cubicBezTo>
                    <a:cubicBezTo>
                      <a:pt x="10" y="59"/>
                      <a:pt x="13" y="59"/>
                      <a:pt x="13" y="59"/>
                    </a:cubicBezTo>
                    <a:cubicBezTo>
                      <a:pt x="13" y="59"/>
                      <a:pt x="21" y="97"/>
                      <a:pt x="24" y="100"/>
                    </a:cubicBezTo>
                    <a:cubicBezTo>
                      <a:pt x="26" y="103"/>
                      <a:pt x="38" y="104"/>
                      <a:pt x="40" y="104"/>
                    </a:cubicBezTo>
                    <a:cubicBezTo>
                      <a:pt x="42" y="104"/>
                      <a:pt x="55" y="103"/>
                      <a:pt x="57" y="100"/>
                    </a:cubicBezTo>
                    <a:cubicBezTo>
                      <a:pt x="60" y="97"/>
                      <a:pt x="68" y="59"/>
                      <a:pt x="68" y="59"/>
                    </a:cubicBezTo>
                    <a:cubicBezTo>
                      <a:pt x="68" y="59"/>
                      <a:pt x="70" y="59"/>
                      <a:pt x="72" y="57"/>
                    </a:cubicBezTo>
                    <a:cubicBezTo>
                      <a:pt x="74" y="55"/>
                      <a:pt x="75" y="52"/>
                      <a:pt x="77" y="48"/>
                    </a:cubicBezTo>
                    <a:cubicBezTo>
                      <a:pt x="79" y="40"/>
                      <a:pt x="81" y="32"/>
                      <a:pt x="80" y="20"/>
                    </a:cubicBezTo>
                    <a:cubicBezTo>
                      <a:pt x="79" y="5"/>
                      <a:pt x="66" y="1"/>
                      <a:pt x="60" y="0"/>
                    </a:cubicBezTo>
                    <a:cubicBezTo>
                      <a:pt x="60" y="0"/>
                      <a:pt x="59" y="0"/>
                      <a:pt x="59" y="0"/>
                    </a:cubicBezTo>
                    <a:cubicBezTo>
                      <a:pt x="56" y="0"/>
                      <a:pt x="54" y="4"/>
                      <a:pt x="50" y="4"/>
                    </a:cubicBezTo>
                    <a:cubicBezTo>
                      <a:pt x="49" y="5"/>
                      <a:pt x="48" y="5"/>
                      <a:pt x="47" y="5"/>
                    </a:cubicBezTo>
                    <a:cubicBezTo>
                      <a:pt x="47" y="5"/>
                      <a:pt x="46" y="5"/>
                      <a:pt x="46" y="5"/>
                    </a:cubicBezTo>
                    <a:cubicBezTo>
                      <a:pt x="41" y="5"/>
                      <a:pt x="41" y="5"/>
                      <a:pt x="41" y="5"/>
                    </a:cubicBezTo>
                    <a:cubicBezTo>
                      <a:pt x="38" y="5"/>
                      <a:pt x="38" y="5"/>
                      <a:pt x="38" y="5"/>
                    </a:cubicBezTo>
                    <a:cubicBezTo>
                      <a:pt x="37" y="5"/>
                      <a:pt x="34" y="5"/>
                      <a:pt x="32" y="5"/>
                    </a:cubicBezTo>
                    <a:cubicBezTo>
                      <a:pt x="32" y="4"/>
                      <a:pt x="31" y="4"/>
                      <a:pt x="31" y="4"/>
                    </a:cubicBezTo>
                    <a:cubicBezTo>
                      <a:pt x="27" y="4"/>
                      <a:pt x="25" y="0"/>
                      <a:pt x="22" y="0"/>
                    </a:cubicBezTo>
                    <a:cubicBezTo>
                      <a:pt x="22" y="0"/>
                      <a:pt x="21" y="0"/>
                      <a:pt x="21" y="0"/>
                    </a:cubicBezTo>
                    <a:cubicBezTo>
                      <a:pt x="15" y="1"/>
                      <a:pt x="1" y="5"/>
                      <a:pt x="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19" name="Freeform 200"/>
              <p:cNvSpPr>
                <a:spLocks/>
              </p:cNvSpPr>
              <p:nvPr/>
            </p:nvSpPr>
            <p:spPr bwMode="auto">
              <a:xfrm>
                <a:off x="5902325" y="4116388"/>
                <a:ext cx="338138" cy="438150"/>
              </a:xfrm>
              <a:custGeom>
                <a:avLst/>
                <a:gdLst>
                  <a:gd name="T0" fmla="*/ 1 w 90"/>
                  <a:gd name="T1" fmla="*/ 23 h 116"/>
                  <a:gd name="T2" fmla="*/ 5 w 90"/>
                  <a:gd name="T3" fmla="*/ 53 h 116"/>
                  <a:gd name="T4" fmla="*/ 10 w 90"/>
                  <a:gd name="T5" fmla="*/ 64 h 116"/>
                  <a:gd name="T6" fmla="*/ 15 w 90"/>
                  <a:gd name="T7" fmla="*/ 66 h 116"/>
                  <a:gd name="T8" fmla="*/ 26 w 90"/>
                  <a:gd name="T9" fmla="*/ 111 h 116"/>
                  <a:gd name="T10" fmla="*/ 45 w 90"/>
                  <a:gd name="T11" fmla="*/ 116 h 116"/>
                  <a:gd name="T12" fmla="*/ 64 w 90"/>
                  <a:gd name="T13" fmla="*/ 111 h 116"/>
                  <a:gd name="T14" fmla="*/ 75 w 90"/>
                  <a:gd name="T15" fmla="*/ 66 h 116"/>
                  <a:gd name="T16" fmla="*/ 80 w 90"/>
                  <a:gd name="T17" fmla="*/ 64 h 116"/>
                  <a:gd name="T18" fmla="*/ 85 w 90"/>
                  <a:gd name="T19" fmla="*/ 53 h 116"/>
                  <a:gd name="T20" fmla="*/ 89 w 90"/>
                  <a:gd name="T21" fmla="*/ 23 h 116"/>
                  <a:gd name="T22" fmla="*/ 73 w 90"/>
                  <a:gd name="T23" fmla="*/ 2 h 116"/>
                  <a:gd name="T24" fmla="*/ 65 w 90"/>
                  <a:gd name="T25" fmla="*/ 0 h 116"/>
                  <a:gd name="T26" fmla="*/ 56 w 90"/>
                  <a:gd name="T27" fmla="*/ 5 h 116"/>
                  <a:gd name="T28" fmla="*/ 45 w 90"/>
                  <a:gd name="T29" fmla="*/ 6 h 116"/>
                  <a:gd name="T30" fmla="*/ 45 w 90"/>
                  <a:gd name="T31" fmla="*/ 6 h 116"/>
                  <a:gd name="T32" fmla="*/ 34 w 90"/>
                  <a:gd name="T33" fmla="*/ 5 h 116"/>
                  <a:gd name="T34" fmla="*/ 25 w 90"/>
                  <a:gd name="T35" fmla="*/ 0 h 116"/>
                  <a:gd name="T36" fmla="*/ 16 w 90"/>
                  <a:gd name="T37" fmla="*/ 2 h 116"/>
                  <a:gd name="T38" fmla="*/ 1 w 90"/>
                  <a:gd name="T39" fmla="*/ 2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16">
                    <a:moveTo>
                      <a:pt x="1" y="23"/>
                    </a:moveTo>
                    <a:cubicBezTo>
                      <a:pt x="0" y="35"/>
                      <a:pt x="2" y="44"/>
                      <a:pt x="5" y="53"/>
                    </a:cubicBezTo>
                    <a:cubicBezTo>
                      <a:pt x="6" y="58"/>
                      <a:pt x="8" y="61"/>
                      <a:pt x="10" y="64"/>
                    </a:cubicBezTo>
                    <a:cubicBezTo>
                      <a:pt x="12" y="66"/>
                      <a:pt x="15" y="66"/>
                      <a:pt x="15" y="66"/>
                    </a:cubicBezTo>
                    <a:cubicBezTo>
                      <a:pt x="15" y="66"/>
                      <a:pt x="23" y="108"/>
                      <a:pt x="26" y="111"/>
                    </a:cubicBezTo>
                    <a:cubicBezTo>
                      <a:pt x="29" y="114"/>
                      <a:pt x="43" y="116"/>
                      <a:pt x="45" y="116"/>
                    </a:cubicBezTo>
                    <a:cubicBezTo>
                      <a:pt x="47" y="116"/>
                      <a:pt x="61" y="114"/>
                      <a:pt x="64" y="111"/>
                    </a:cubicBezTo>
                    <a:cubicBezTo>
                      <a:pt x="67" y="108"/>
                      <a:pt x="75" y="66"/>
                      <a:pt x="75" y="66"/>
                    </a:cubicBezTo>
                    <a:cubicBezTo>
                      <a:pt x="75" y="66"/>
                      <a:pt x="78" y="66"/>
                      <a:pt x="80" y="64"/>
                    </a:cubicBezTo>
                    <a:cubicBezTo>
                      <a:pt x="82" y="61"/>
                      <a:pt x="84" y="58"/>
                      <a:pt x="85" y="53"/>
                    </a:cubicBezTo>
                    <a:cubicBezTo>
                      <a:pt x="88" y="44"/>
                      <a:pt x="90" y="35"/>
                      <a:pt x="89" y="23"/>
                    </a:cubicBezTo>
                    <a:cubicBezTo>
                      <a:pt x="89" y="11"/>
                      <a:pt x="80" y="5"/>
                      <a:pt x="73" y="2"/>
                    </a:cubicBezTo>
                    <a:cubicBezTo>
                      <a:pt x="70" y="0"/>
                      <a:pt x="67" y="0"/>
                      <a:pt x="65" y="0"/>
                    </a:cubicBezTo>
                    <a:cubicBezTo>
                      <a:pt x="62" y="0"/>
                      <a:pt x="60" y="4"/>
                      <a:pt x="56" y="5"/>
                    </a:cubicBezTo>
                    <a:cubicBezTo>
                      <a:pt x="50" y="6"/>
                      <a:pt x="45" y="6"/>
                      <a:pt x="45" y="6"/>
                    </a:cubicBezTo>
                    <a:cubicBezTo>
                      <a:pt x="45" y="6"/>
                      <a:pt x="45" y="6"/>
                      <a:pt x="45" y="6"/>
                    </a:cubicBezTo>
                    <a:cubicBezTo>
                      <a:pt x="43" y="6"/>
                      <a:pt x="38" y="6"/>
                      <a:pt x="34" y="5"/>
                    </a:cubicBezTo>
                    <a:cubicBezTo>
                      <a:pt x="30" y="4"/>
                      <a:pt x="28" y="0"/>
                      <a:pt x="25" y="0"/>
                    </a:cubicBezTo>
                    <a:cubicBezTo>
                      <a:pt x="23" y="0"/>
                      <a:pt x="20" y="1"/>
                      <a:pt x="16" y="2"/>
                    </a:cubicBezTo>
                    <a:cubicBezTo>
                      <a:pt x="10" y="5"/>
                      <a:pt x="1" y="11"/>
                      <a:pt x="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20" name="Oval 201"/>
              <p:cNvSpPr>
                <a:spLocks noChangeArrowheads="1"/>
              </p:cNvSpPr>
              <p:nvPr/>
            </p:nvSpPr>
            <p:spPr bwMode="auto">
              <a:xfrm>
                <a:off x="6523038" y="3721100"/>
                <a:ext cx="180975"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21" name="Oval 202"/>
              <p:cNvSpPr>
                <a:spLocks noChangeArrowheads="1"/>
              </p:cNvSpPr>
              <p:nvPr/>
            </p:nvSpPr>
            <p:spPr bwMode="auto">
              <a:xfrm>
                <a:off x="5981700" y="3932238"/>
                <a:ext cx="179388"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grpSp>
      </p:grpSp>
      <p:sp>
        <p:nvSpPr>
          <p:cNvPr id="24" name="Text Placeholder 23"/>
          <p:cNvSpPr>
            <a:spLocks noGrp="1"/>
          </p:cNvSpPr>
          <p:nvPr>
            <p:ph type="body" sz="quarter" idx="10"/>
          </p:nvPr>
        </p:nvSpPr>
        <p:spPr>
          <a:xfrm>
            <a:off x="10232823" y="8300710"/>
            <a:ext cx="12298404" cy="3310650"/>
          </a:xfrm>
        </p:spPr>
        <p:txBody>
          <a:bodyPr vert="horz" wrap="square" lIns="243846" tIns="0" rIns="243846" bIns="0" rtlCol="0" anchor="t">
            <a:spAutoFit/>
          </a:bodyPr>
          <a:lstStyle>
            <a:lvl1pPr>
              <a:defRPr lang="en-US" sz="5400" smtClean="0">
                <a:latin typeface="Source Sans Pro ExtraLight"/>
                <a:ea typeface="+mj-ea"/>
              </a:defRPr>
            </a:lvl1pPr>
            <a:lvl2pPr marL="0" indent="0" algn="l">
              <a:defRPr lang="en-US" sz="4000" kern="1200" smtClean="0">
                <a:solidFill>
                  <a:schemeClr val="tx1">
                    <a:lumMod val="50000"/>
                    <a:lumOff val="50000"/>
                  </a:schemeClr>
                </a:solidFill>
                <a:latin typeface="+mn-lt"/>
                <a:ea typeface="+mn-ea"/>
                <a:cs typeface="Lato Light"/>
              </a:defRPr>
            </a:lvl2pPr>
            <a:lvl3pPr>
              <a:defRPr lang="en-US" sz="3600" smtClean="0">
                <a:latin typeface="+mn-lt"/>
                <a:cs typeface="+mn-cs"/>
              </a:defRPr>
            </a:lvl3pPr>
            <a:lvl4pPr>
              <a:defRPr lang="en-US" sz="3600" smtClean="0">
                <a:latin typeface="+mn-lt"/>
                <a:cs typeface="+mn-cs"/>
              </a:defRPr>
            </a:lvl4pPr>
            <a:lvl5pPr>
              <a:defRPr lang="en-US" sz="3600">
                <a:latin typeface="+mn-lt"/>
                <a:cs typeface="+mn-cs"/>
              </a:defRPr>
            </a:lvl5pPr>
          </a:lstStyle>
          <a:p>
            <a:pPr lvl="0" defTabSz="457207">
              <a:spcBef>
                <a:spcPct val="0"/>
              </a:spcBef>
            </a:pPr>
            <a:r>
              <a:rPr lang="en-US" dirty="0"/>
              <a:t>Click to edit Master text styles</a:t>
            </a:r>
          </a:p>
          <a:p>
            <a:pPr marL="914233" lvl="1" defTabSz="1828464"/>
            <a:r>
              <a:rPr lang="en-US" dirty="0"/>
              <a:t>Second level</a:t>
            </a:r>
          </a:p>
          <a:p>
            <a:pPr marL="1828464" lvl="2" defTabSz="1828464"/>
            <a:r>
              <a:rPr lang="en-US" dirty="0"/>
              <a:t>Third level</a:t>
            </a:r>
          </a:p>
          <a:p>
            <a:pPr marL="2742697" lvl="3" defTabSz="1828464"/>
            <a:r>
              <a:rPr lang="en-US" dirty="0"/>
              <a:t>Fourth level</a:t>
            </a:r>
          </a:p>
          <a:p>
            <a:pPr marL="3656928" lvl="4" defTabSz="1828464"/>
            <a:r>
              <a:rPr lang="en-US" dirty="0"/>
              <a:t>Fifth level</a:t>
            </a:r>
          </a:p>
        </p:txBody>
      </p:sp>
      <p:sp>
        <p:nvSpPr>
          <p:cNvPr id="27" name="Text Placeholder 26"/>
          <p:cNvSpPr>
            <a:spLocks noGrp="1"/>
          </p:cNvSpPr>
          <p:nvPr>
            <p:ph type="body" sz="quarter" idx="11"/>
          </p:nvPr>
        </p:nvSpPr>
        <p:spPr>
          <a:xfrm>
            <a:off x="3935413" y="7962902"/>
            <a:ext cx="4498975" cy="2568575"/>
          </a:xfrm>
        </p:spPr>
        <p:txBody>
          <a:bodyPr/>
          <a:lstStyle>
            <a:lvl1pPr algn="ctr">
              <a:defRPr sz="3600">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449356" y="1369587"/>
            <a:ext cx="3493007" cy="2794406"/>
          </a:xfrm>
          <a:prstGeom prst="rect">
            <a:avLst/>
          </a:prstGeom>
        </p:spPr>
      </p:pic>
      <p:sp>
        <p:nvSpPr>
          <p:cNvPr id="28" name="Rectangle 27"/>
          <p:cNvSpPr/>
          <p:nvPr userDrawn="1"/>
        </p:nvSpPr>
        <p:spPr>
          <a:xfrm>
            <a:off x="3056187" y="11109859"/>
            <a:ext cx="6278002" cy="3931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Tree>
    <p:extLst>
      <p:ext uri="{BB962C8B-B14F-4D97-AF65-F5344CB8AC3E}">
        <p14:creationId xmlns:p14="http://schemas.microsoft.com/office/powerpoint/2010/main" val="3753796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AN Learning Cover">
    <p:spTree>
      <p:nvGrpSpPr>
        <p:cNvPr id="1" name=""/>
        <p:cNvGrpSpPr/>
        <p:nvPr/>
      </p:nvGrpSpPr>
      <p:grpSpPr>
        <a:xfrm>
          <a:off x="0" y="0"/>
          <a:ext cx="0" cy="0"/>
          <a:chOff x="0" y="0"/>
          <a:chExt cx="0" cy="0"/>
        </a:xfrm>
      </p:grpSpPr>
      <p:grpSp>
        <p:nvGrpSpPr>
          <p:cNvPr id="2" name="Group 1"/>
          <p:cNvGrpSpPr>
            <a:grpSpLocks/>
          </p:cNvGrpSpPr>
          <p:nvPr userDrawn="1"/>
        </p:nvGrpSpPr>
        <p:grpSpPr bwMode="auto">
          <a:xfrm rot="3405300">
            <a:off x="11994089" y="-3561501"/>
            <a:ext cx="16118390" cy="17457866"/>
            <a:chOff x="1043" y="518"/>
            <a:chExt cx="2527" cy="2737"/>
          </a:xfrm>
          <a:solidFill>
            <a:schemeClr val="bg1">
              <a:lumMod val="95000"/>
            </a:schemeClr>
          </a:solidFill>
        </p:grpSpPr>
        <p:sp>
          <p:nvSpPr>
            <p:cNvPr id="3" name="Freeform 2"/>
            <p:cNvSpPr>
              <a:spLocks noChangeArrowheads="1"/>
            </p:cNvSpPr>
            <p:nvPr/>
          </p:nvSpPr>
          <p:spPr bwMode="auto">
            <a:xfrm>
              <a:off x="2716" y="518"/>
              <a:ext cx="855" cy="2186"/>
            </a:xfrm>
            <a:custGeom>
              <a:avLst/>
              <a:gdLst>
                <a:gd name="T0" fmla="*/ 3483 w 3773"/>
                <a:gd name="T1" fmla="*/ 0 h 9645"/>
                <a:gd name="T2" fmla="*/ 3483 w 3773"/>
                <a:gd name="T3" fmla="*/ 0 h 9645"/>
                <a:gd name="T4" fmla="*/ 0 w 3773"/>
                <a:gd name="T5" fmla="*/ 5225 h 9645"/>
                <a:gd name="T6" fmla="*/ 2127 w 3773"/>
                <a:gd name="T7" fmla="*/ 9644 h 9645"/>
                <a:gd name="T8" fmla="*/ 875 w 3773"/>
                <a:gd name="T9" fmla="*/ 6099 h 9645"/>
                <a:gd name="T10" fmla="*/ 3772 w 3773"/>
                <a:gd name="T11" fmla="*/ 1155 h 9645"/>
                <a:gd name="T12" fmla="*/ 3483 w 3773"/>
                <a:gd name="T13" fmla="*/ 0 h 9645"/>
              </a:gdLst>
              <a:ahLst/>
              <a:cxnLst>
                <a:cxn ang="0">
                  <a:pos x="T0" y="T1"/>
                </a:cxn>
                <a:cxn ang="0">
                  <a:pos x="T2" y="T3"/>
                </a:cxn>
                <a:cxn ang="0">
                  <a:pos x="T4" y="T5"/>
                </a:cxn>
                <a:cxn ang="0">
                  <a:pos x="T6" y="T7"/>
                </a:cxn>
                <a:cxn ang="0">
                  <a:pos x="T8" y="T9"/>
                </a:cxn>
                <a:cxn ang="0">
                  <a:pos x="T10" y="T11"/>
                </a:cxn>
                <a:cxn ang="0">
                  <a:pos x="T12" y="T13"/>
                </a:cxn>
              </a:cxnLst>
              <a:rect l="0" t="0" r="r" b="b"/>
              <a:pathLst>
                <a:path w="3773" h="9645">
                  <a:moveTo>
                    <a:pt x="3483" y="0"/>
                  </a:moveTo>
                  <a:lnTo>
                    <a:pt x="3483" y="0"/>
                  </a:lnTo>
                  <a:cubicBezTo>
                    <a:pt x="1435" y="858"/>
                    <a:pt x="0" y="2870"/>
                    <a:pt x="0" y="5225"/>
                  </a:cubicBezTo>
                  <a:cubicBezTo>
                    <a:pt x="0" y="7018"/>
                    <a:pt x="831" y="8611"/>
                    <a:pt x="2127" y="9644"/>
                  </a:cubicBezTo>
                  <a:cubicBezTo>
                    <a:pt x="1339" y="8672"/>
                    <a:pt x="875" y="7439"/>
                    <a:pt x="875" y="6099"/>
                  </a:cubicBezTo>
                  <a:cubicBezTo>
                    <a:pt x="875" y="3973"/>
                    <a:pt x="2039" y="2126"/>
                    <a:pt x="3772" y="1155"/>
                  </a:cubicBezTo>
                  <a:lnTo>
                    <a:pt x="3483"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600" dirty="0"/>
            </a:p>
          </p:txBody>
        </p:sp>
        <p:sp>
          <p:nvSpPr>
            <p:cNvPr id="4" name="Freeform 3"/>
            <p:cNvSpPr>
              <a:spLocks noChangeArrowheads="1"/>
            </p:cNvSpPr>
            <p:nvPr/>
          </p:nvSpPr>
          <p:spPr bwMode="auto">
            <a:xfrm>
              <a:off x="1043" y="949"/>
              <a:ext cx="1841" cy="1140"/>
            </a:xfrm>
            <a:custGeom>
              <a:avLst/>
              <a:gdLst>
                <a:gd name="T0" fmla="*/ 5679 w 8122"/>
                <a:gd name="T1" fmla="*/ 2853 h 5033"/>
                <a:gd name="T2" fmla="*/ 5679 w 8122"/>
                <a:gd name="T3" fmla="*/ 2853 h 5033"/>
                <a:gd name="T4" fmla="*/ 525 w 8122"/>
                <a:gd name="T5" fmla="*/ 3116 h 5033"/>
                <a:gd name="T6" fmla="*/ 0 w 8122"/>
                <a:gd name="T7" fmla="*/ 4209 h 5033"/>
                <a:gd name="T8" fmla="*/ 5355 w 8122"/>
                <a:gd name="T9" fmla="*/ 4043 h 5033"/>
                <a:gd name="T10" fmla="*/ 8121 w 8122"/>
                <a:gd name="T11" fmla="*/ 0 h 5033"/>
                <a:gd name="T12" fmla="*/ 5679 w 8122"/>
                <a:gd name="T13" fmla="*/ 2853 h 5033"/>
              </a:gdLst>
              <a:ahLst/>
              <a:cxnLst>
                <a:cxn ang="0">
                  <a:pos x="T0" y="T1"/>
                </a:cxn>
                <a:cxn ang="0">
                  <a:pos x="T2" y="T3"/>
                </a:cxn>
                <a:cxn ang="0">
                  <a:pos x="T4" y="T5"/>
                </a:cxn>
                <a:cxn ang="0">
                  <a:pos x="T6" y="T7"/>
                </a:cxn>
                <a:cxn ang="0">
                  <a:pos x="T8" y="T9"/>
                </a:cxn>
                <a:cxn ang="0">
                  <a:pos x="T10" y="T11"/>
                </a:cxn>
                <a:cxn ang="0">
                  <a:pos x="T12" y="T13"/>
                </a:cxn>
              </a:cxnLst>
              <a:rect l="0" t="0" r="r" b="b"/>
              <a:pathLst>
                <a:path w="8122" h="5033">
                  <a:moveTo>
                    <a:pt x="5679" y="2853"/>
                  </a:moveTo>
                  <a:lnTo>
                    <a:pt x="5679" y="2853"/>
                  </a:lnTo>
                  <a:cubicBezTo>
                    <a:pt x="4034" y="3798"/>
                    <a:pt x="2126" y="3833"/>
                    <a:pt x="525" y="3116"/>
                  </a:cubicBezTo>
                  <a:cubicBezTo>
                    <a:pt x="315" y="3456"/>
                    <a:pt x="131" y="3824"/>
                    <a:pt x="0" y="4209"/>
                  </a:cubicBezTo>
                  <a:cubicBezTo>
                    <a:pt x="1645" y="5023"/>
                    <a:pt x="3649" y="5032"/>
                    <a:pt x="5355" y="4043"/>
                  </a:cubicBezTo>
                  <a:cubicBezTo>
                    <a:pt x="6904" y="3150"/>
                    <a:pt x="7867" y="1636"/>
                    <a:pt x="8121" y="0"/>
                  </a:cubicBezTo>
                  <a:cubicBezTo>
                    <a:pt x="7674" y="1155"/>
                    <a:pt x="6834" y="2179"/>
                    <a:pt x="5679" y="285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600" dirty="0"/>
            </a:p>
          </p:txBody>
        </p:sp>
        <p:sp>
          <p:nvSpPr>
            <p:cNvPr id="5" name="Freeform 4"/>
            <p:cNvSpPr>
              <a:spLocks noChangeArrowheads="1"/>
            </p:cNvSpPr>
            <p:nvPr/>
          </p:nvSpPr>
          <p:spPr bwMode="auto">
            <a:xfrm>
              <a:off x="1519" y="1965"/>
              <a:ext cx="1748" cy="1293"/>
            </a:xfrm>
            <a:custGeom>
              <a:avLst/>
              <a:gdLst>
                <a:gd name="T0" fmla="*/ 6502 w 7711"/>
                <a:gd name="T1" fmla="*/ 5689 h 5708"/>
                <a:gd name="T2" fmla="*/ 6502 w 7711"/>
                <a:gd name="T3" fmla="*/ 5689 h 5708"/>
                <a:gd name="T4" fmla="*/ 7710 w 7711"/>
                <a:gd name="T5" fmla="*/ 5610 h 5708"/>
                <a:gd name="T6" fmla="*/ 4883 w 7711"/>
                <a:gd name="T7" fmla="*/ 972 h 5708"/>
                <a:gd name="T8" fmla="*/ 0 w 7711"/>
                <a:gd name="T9" fmla="*/ 596 h 5708"/>
                <a:gd name="T10" fmla="*/ 3693 w 7711"/>
                <a:gd name="T11" fmla="*/ 1287 h 5708"/>
                <a:gd name="T12" fmla="*/ 6502 w 7711"/>
                <a:gd name="T13" fmla="*/ 5689 h 5708"/>
              </a:gdLst>
              <a:ahLst/>
              <a:cxnLst>
                <a:cxn ang="0">
                  <a:pos x="T0" y="T1"/>
                </a:cxn>
                <a:cxn ang="0">
                  <a:pos x="T2" y="T3"/>
                </a:cxn>
                <a:cxn ang="0">
                  <a:pos x="T4" y="T5"/>
                </a:cxn>
                <a:cxn ang="0">
                  <a:pos x="T6" y="T7"/>
                </a:cxn>
                <a:cxn ang="0">
                  <a:pos x="T8" y="T9"/>
                </a:cxn>
                <a:cxn ang="0">
                  <a:pos x="T10" y="T11"/>
                </a:cxn>
                <a:cxn ang="0">
                  <a:pos x="T12" y="T13"/>
                </a:cxn>
              </a:cxnLst>
              <a:rect l="0" t="0" r="r" b="b"/>
              <a:pathLst>
                <a:path w="7711" h="5708">
                  <a:moveTo>
                    <a:pt x="6502" y="5689"/>
                  </a:moveTo>
                  <a:lnTo>
                    <a:pt x="6502" y="5689"/>
                  </a:lnTo>
                  <a:cubicBezTo>
                    <a:pt x="6904" y="5707"/>
                    <a:pt x="7307" y="5689"/>
                    <a:pt x="7710" y="5610"/>
                  </a:cubicBezTo>
                  <a:cubicBezTo>
                    <a:pt x="7622" y="3755"/>
                    <a:pt x="6616" y="1970"/>
                    <a:pt x="4883" y="972"/>
                  </a:cubicBezTo>
                  <a:cubicBezTo>
                    <a:pt x="3334" y="79"/>
                    <a:pt x="1540" y="0"/>
                    <a:pt x="0" y="596"/>
                  </a:cubicBezTo>
                  <a:cubicBezTo>
                    <a:pt x="1225" y="403"/>
                    <a:pt x="2529" y="622"/>
                    <a:pt x="3693" y="1287"/>
                  </a:cubicBezTo>
                  <a:cubicBezTo>
                    <a:pt x="5356" y="2250"/>
                    <a:pt x="6344" y="3921"/>
                    <a:pt x="6502" y="568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600" dirty="0"/>
            </a:p>
          </p:txBody>
        </p:sp>
      </p:grpSp>
      <p:sp>
        <p:nvSpPr>
          <p:cNvPr id="7" name="Rectangle 6"/>
          <p:cNvSpPr/>
          <p:nvPr userDrawn="1"/>
        </p:nvSpPr>
        <p:spPr>
          <a:xfrm>
            <a:off x="3056187" y="0"/>
            <a:ext cx="6278002" cy="11542890"/>
          </a:xfrm>
          <a:prstGeom prst="rect">
            <a:avLst/>
          </a:prstGeom>
          <a:solidFill>
            <a:srgbClr val="354256">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8" name="TextBox 7"/>
          <p:cNvSpPr txBox="1"/>
          <p:nvPr userDrawn="1"/>
        </p:nvSpPr>
        <p:spPr>
          <a:xfrm>
            <a:off x="3641794" y="5243872"/>
            <a:ext cx="5106788" cy="2357697"/>
          </a:xfrm>
          <a:prstGeom prst="rect">
            <a:avLst/>
          </a:prstGeom>
          <a:noFill/>
        </p:spPr>
        <p:txBody>
          <a:bodyPr wrap="square" rtlCol="0">
            <a:spAutoFit/>
          </a:bodyPr>
          <a:lstStyle/>
          <a:p>
            <a:pPr algn="ctr">
              <a:lnSpc>
                <a:spcPct val="80000"/>
              </a:lnSpc>
            </a:pPr>
            <a:r>
              <a:rPr lang="en-US" sz="7200" b="1" dirty="0">
                <a:solidFill>
                  <a:srgbClr val="FFFFFF"/>
                </a:solidFill>
                <a:latin typeface="Bebas Neue Bold"/>
                <a:cs typeface="Bebas Neue Bold"/>
              </a:rPr>
              <a:t>LAN Learning</a:t>
            </a:r>
          </a:p>
          <a:p>
            <a:pPr algn="ctr"/>
            <a:endParaRPr lang="en-US" sz="3201" dirty="0">
              <a:solidFill>
                <a:srgbClr val="FFFFFF"/>
              </a:solidFill>
              <a:cs typeface="Lato Light"/>
            </a:endParaRPr>
          </a:p>
        </p:txBody>
      </p:sp>
      <p:cxnSp>
        <p:nvCxnSpPr>
          <p:cNvPr id="10" name="Straight Connector 9"/>
          <p:cNvCxnSpPr/>
          <p:nvPr userDrawn="1"/>
        </p:nvCxnSpPr>
        <p:spPr>
          <a:xfrm>
            <a:off x="4909604" y="7579360"/>
            <a:ext cx="2679917"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10202420" y="1240988"/>
            <a:ext cx="9447575" cy="6084394"/>
            <a:chOff x="6356305" y="2435225"/>
            <a:chExt cx="11121858" cy="716266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6305" y="6380358"/>
              <a:ext cx="11121858" cy="3217527"/>
            </a:xfrm>
            <a:prstGeom prst="rect">
              <a:avLst/>
            </a:prstGeom>
          </p:spPr>
        </p:pic>
        <p:grpSp>
          <p:nvGrpSpPr>
            <p:cNvPr id="14" name="Group 13"/>
            <p:cNvGrpSpPr/>
            <p:nvPr/>
          </p:nvGrpSpPr>
          <p:grpSpPr>
            <a:xfrm>
              <a:off x="10192372" y="2435225"/>
              <a:ext cx="3176181" cy="4178589"/>
              <a:chOff x="5894388" y="3475038"/>
              <a:chExt cx="895350" cy="1177925"/>
            </a:xfrm>
            <a:solidFill>
              <a:srgbClr val="989898"/>
            </a:solidFill>
          </p:grpSpPr>
          <p:sp>
            <p:nvSpPr>
              <p:cNvPr id="15" name="Freeform 195"/>
              <p:cNvSpPr>
                <a:spLocks/>
              </p:cNvSpPr>
              <p:nvPr/>
            </p:nvSpPr>
            <p:spPr bwMode="auto">
              <a:xfrm>
                <a:off x="5894388" y="3992563"/>
                <a:ext cx="895350" cy="660400"/>
              </a:xfrm>
              <a:custGeom>
                <a:avLst/>
                <a:gdLst>
                  <a:gd name="T0" fmla="*/ 221 w 238"/>
                  <a:gd name="T1" fmla="*/ 65 h 175"/>
                  <a:gd name="T2" fmla="*/ 213 w 238"/>
                  <a:gd name="T3" fmla="*/ 87 h 175"/>
                  <a:gd name="T4" fmla="*/ 192 w 238"/>
                  <a:gd name="T5" fmla="*/ 92 h 175"/>
                  <a:gd name="T6" fmla="*/ 172 w 238"/>
                  <a:gd name="T7" fmla="*/ 87 h 175"/>
                  <a:gd name="T8" fmla="*/ 164 w 238"/>
                  <a:gd name="T9" fmla="*/ 67 h 175"/>
                  <a:gd name="T10" fmla="*/ 164 w 238"/>
                  <a:gd name="T11" fmla="*/ 67 h 175"/>
                  <a:gd name="T12" fmla="*/ 164 w 238"/>
                  <a:gd name="T13" fmla="*/ 64 h 175"/>
                  <a:gd name="T14" fmla="*/ 160 w 238"/>
                  <a:gd name="T15" fmla="*/ 50 h 175"/>
                  <a:gd name="T16" fmla="*/ 140 w 238"/>
                  <a:gd name="T17" fmla="*/ 34 h 175"/>
                  <a:gd name="T18" fmla="*/ 137 w 238"/>
                  <a:gd name="T19" fmla="*/ 28 h 175"/>
                  <a:gd name="T20" fmla="*/ 142 w 238"/>
                  <a:gd name="T21" fmla="*/ 16 h 175"/>
                  <a:gd name="T22" fmla="*/ 130 w 238"/>
                  <a:gd name="T23" fmla="*/ 0 h 175"/>
                  <a:gd name="T24" fmla="*/ 124 w 238"/>
                  <a:gd name="T25" fmla="*/ 18 h 175"/>
                  <a:gd name="T26" fmla="*/ 104 w 238"/>
                  <a:gd name="T27" fmla="*/ 22 h 175"/>
                  <a:gd name="T28" fmla="*/ 83 w 238"/>
                  <a:gd name="T29" fmla="*/ 18 h 175"/>
                  <a:gd name="T30" fmla="*/ 78 w 238"/>
                  <a:gd name="T31" fmla="*/ 3 h 175"/>
                  <a:gd name="T32" fmla="*/ 75 w 238"/>
                  <a:gd name="T33" fmla="*/ 6 h 175"/>
                  <a:gd name="T34" fmla="*/ 75 w 238"/>
                  <a:gd name="T35" fmla="*/ 6 h 175"/>
                  <a:gd name="T36" fmla="*/ 70 w 238"/>
                  <a:gd name="T37" fmla="*/ 21 h 175"/>
                  <a:gd name="T38" fmla="*/ 106 w 238"/>
                  <a:gd name="T39" fmla="*/ 39 h 175"/>
                  <a:gd name="T40" fmla="*/ 114 w 238"/>
                  <a:gd name="T41" fmla="*/ 38 h 175"/>
                  <a:gd name="T42" fmla="*/ 118 w 238"/>
                  <a:gd name="T43" fmla="*/ 39 h 175"/>
                  <a:gd name="T44" fmla="*/ 151 w 238"/>
                  <a:gd name="T45" fmla="*/ 65 h 175"/>
                  <a:gd name="T46" fmla="*/ 155 w 238"/>
                  <a:gd name="T47" fmla="*/ 75 h 175"/>
                  <a:gd name="T48" fmla="*/ 150 w 238"/>
                  <a:gd name="T49" fmla="*/ 87 h 175"/>
                  <a:gd name="T50" fmla="*/ 151 w 238"/>
                  <a:gd name="T51" fmla="*/ 90 h 175"/>
                  <a:gd name="T52" fmla="*/ 149 w 238"/>
                  <a:gd name="T53" fmla="*/ 92 h 175"/>
                  <a:gd name="T54" fmla="*/ 95 w 238"/>
                  <a:gd name="T55" fmla="*/ 116 h 175"/>
                  <a:gd name="T56" fmla="*/ 88 w 238"/>
                  <a:gd name="T57" fmla="*/ 116 h 175"/>
                  <a:gd name="T58" fmla="*/ 82 w 238"/>
                  <a:gd name="T59" fmla="*/ 113 h 175"/>
                  <a:gd name="T60" fmla="*/ 70 w 238"/>
                  <a:gd name="T61" fmla="*/ 152 h 175"/>
                  <a:gd name="T62" fmla="*/ 47 w 238"/>
                  <a:gd name="T63" fmla="*/ 157 h 175"/>
                  <a:gd name="T64" fmla="*/ 24 w 238"/>
                  <a:gd name="T65" fmla="*/ 152 h 175"/>
                  <a:gd name="T66" fmla="*/ 14 w 238"/>
                  <a:gd name="T67" fmla="*/ 119 h 175"/>
                  <a:gd name="T68" fmla="*/ 1 w 238"/>
                  <a:gd name="T69" fmla="*/ 145 h 175"/>
                  <a:gd name="T70" fmla="*/ 53 w 238"/>
                  <a:gd name="T71" fmla="*/ 173 h 175"/>
                  <a:gd name="T72" fmla="*/ 99 w 238"/>
                  <a:gd name="T73" fmla="*/ 135 h 175"/>
                  <a:gd name="T74" fmla="*/ 104 w 238"/>
                  <a:gd name="T75" fmla="*/ 130 h 175"/>
                  <a:gd name="T76" fmla="*/ 165 w 238"/>
                  <a:gd name="T77" fmla="*/ 107 h 175"/>
                  <a:gd name="T78" fmla="*/ 195 w 238"/>
                  <a:gd name="T79" fmla="*/ 114 h 175"/>
                  <a:gd name="T80" fmla="*/ 238 w 238"/>
                  <a:gd name="T81" fmla="*/ 86 h 175"/>
                  <a:gd name="T82" fmla="*/ 221 w 238"/>
                  <a:gd name="T83" fmla="*/ 6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8" h="175">
                    <a:moveTo>
                      <a:pt x="221" y="65"/>
                    </a:moveTo>
                    <a:cubicBezTo>
                      <a:pt x="218" y="75"/>
                      <a:pt x="215" y="86"/>
                      <a:pt x="213" y="87"/>
                    </a:cubicBezTo>
                    <a:cubicBezTo>
                      <a:pt x="210" y="90"/>
                      <a:pt x="195" y="92"/>
                      <a:pt x="192" y="92"/>
                    </a:cubicBezTo>
                    <a:cubicBezTo>
                      <a:pt x="190" y="92"/>
                      <a:pt x="175" y="90"/>
                      <a:pt x="172" y="87"/>
                    </a:cubicBezTo>
                    <a:cubicBezTo>
                      <a:pt x="170" y="86"/>
                      <a:pt x="167" y="77"/>
                      <a:pt x="164" y="67"/>
                    </a:cubicBezTo>
                    <a:cubicBezTo>
                      <a:pt x="164" y="67"/>
                      <a:pt x="164" y="67"/>
                      <a:pt x="164" y="67"/>
                    </a:cubicBezTo>
                    <a:cubicBezTo>
                      <a:pt x="164" y="64"/>
                      <a:pt x="164" y="64"/>
                      <a:pt x="164" y="64"/>
                    </a:cubicBezTo>
                    <a:cubicBezTo>
                      <a:pt x="162" y="58"/>
                      <a:pt x="161" y="53"/>
                      <a:pt x="160" y="50"/>
                    </a:cubicBezTo>
                    <a:cubicBezTo>
                      <a:pt x="158" y="48"/>
                      <a:pt x="144" y="37"/>
                      <a:pt x="140" y="34"/>
                    </a:cubicBezTo>
                    <a:cubicBezTo>
                      <a:pt x="138" y="33"/>
                      <a:pt x="137" y="30"/>
                      <a:pt x="137" y="28"/>
                    </a:cubicBezTo>
                    <a:cubicBezTo>
                      <a:pt x="140" y="24"/>
                      <a:pt x="142" y="20"/>
                      <a:pt x="142" y="16"/>
                    </a:cubicBezTo>
                    <a:cubicBezTo>
                      <a:pt x="142" y="10"/>
                      <a:pt x="137" y="4"/>
                      <a:pt x="130" y="0"/>
                    </a:cubicBezTo>
                    <a:cubicBezTo>
                      <a:pt x="128" y="9"/>
                      <a:pt x="125" y="17"/>
                      <a:pt x="124" y="18"/>
                    </a:cubicBezTo>
                    <a:cubicBezTo>
                      <a:pt x="121" y="21"/>
                      <a:pt x="106" y="22"/>
                      <a:pt x="104" y="22"/>
                    </a:cubicBezTo>
                    <a:cubicBezTo>
                      <a:pt x="101" y="22"/>
                      <a:pt x="86" y="21"/>
                      <a:pt x="83" y="18"/>
                    </a:cubicBezTo>
                    <a:cubicBezTo>
                      <a:pt x="82" y="17"/>
                      <a:pt x="80" y="11"/>
                      <a:pt x="78" y="3"/>
                    </a:cubicBezTo>
                    <a:cubicBezTo>
                      <a:pt x="77" y="4"/>
                      <a:pt x="76" y="5"/>
                      <a:pt x="75" y="6"/>
                    </a:cubicBezTo>
                    <a:cubicBezTo>
                      <a:pt x="75" y="6"/>
                      <a:pt x="75" y="6"/>
                      <a:pt x="75" y="6"/>
                    </a:cubicBezTo>
                    <a:cubicBezTo>
                      <a:pt x="75" y="11"/>
                      <a:pt x="73" y="17"/>
                      <a:pt x="70" y="21"/>
                    </a:cubicBezTo>
                    <a:cubicBezTo>
                      <a:pt x="74" y="31"/>
                      <a:pt x="89" y="39"/>
                      <a:pt x="106" y="39"/>
                    </a:cubicBezTo>
                    <a:cubicBezTo>
                      <a:pt x="109" y="39"/>
                      <a:pt x="111" y="39"/>
                      <a:pt x="114" y="38"/>
                    </a:cubicBezTo>
                    <a:cubicBezTo>
                      <a:pt x="115" y="39"/>
                      <a:pt x="117" y="39"/>
                      <a:pt x="118" y="39"/>
                    </a:cubicBezTo>
                    <a:cubicBezTo>
                      <a:pt x="125" y="42"/>
                      <a:pt x="144" y="57"/>
                      <a:pt x="151" y="65"/>
                    </a:cubicBezTo>
                    <a:cubicBezTo>
                      <a:pt x="154" y="67"/>
                      <a:pt x="154" y="72"/>
                      <a:pt x="155" y="75"/>
                    </a:cubicBezTo>
                    <a:cubicBezTo>
                      <a:pt x="152" y="79"/>
                      <a:pt x="150" y="83"/>
                      <a:pt x="150" y="87"/>
                    </a:cubicBezTo>
                    <a:cubicBezTo>
                      <a:pt x="150" y="88"/>
                      <a:pt x="150" y="89"/>
                      <a:pt x="151" y="90"/>
                    </a:cubicBezTo>
                    <a:cubicBezTo>
                      <a:pt x="150" y="91"/>
                      <a:pt x="150" y="92"/>
                      <a:pt x="149" y="92"/>
                    </a:cubicBezTo>
                    <a:cubicBezTo>
                      <a:pt x="142" y="99"/>
                      <a:pt x="102" y="113"/>
                      <a:pt x="95" y="116"/>
                    </a:cubicBezTo>
                    <a:cubicBezTo>
                      <a:pt x="93" y="116"/>
                      <a:pt x="90" y="116"/>
                      <a:pt x="88" y="116"/>
                    </a:cubicBezTo>
                    <a:cubicBezTo>
                      <a:pt x="86" y="115"/>
                      <a:pt x="84" y="114"/>
                      <a:pt x="82" y="113"/>
                    </a:cubicBezTo>
                    <a:cubicBezTo>
                      <a:pt x="79" y="126"/>
                      <a:pt x="73" y="150"/>
                      <a:pt x="70" y="152"/>
                    </a:cubicBezTo>
                    <a:cubicBezTo>
                      <a:pt x="67" y="155"/>
                      <a:pt x="50" y="157"/>
                      <a:pt x="47" y="157"/>
                    </a:cubicBezTo>
                    <a:cubicBezTo>
                      <a:pt x="45" y="157"/>
                      <a:pt x="28" y="155"/>
                      <a:pt x="24" y="152"/>
                    </a:cubicBezTo>
                    <a:cubicBezTo>
                      <a:pt x="22" y="150"/>
                      <a:pt x="17" y="132"/>
                      <a:pt x="14" y="119"/>
                    </a:cubicBezTo>
                    <a:cubicBezTo>
                      <a:pt x="5" y="126"/>
                      <a:pt x="0" y="135"/>
                      <a:pt x="1" y="145"/>
                    </a:cubicBezTo>
                    <a:cubicBezTo>
                      <a:pt x="2" y="163"/>
                      <a:pt x="26" y="175"/>
                      <a:pt x="53" y="173"/>
                    </a:cubicBezTo>
                    <a:cubicBezTo>
                      <a:pt x="80" y="170"/>
                      <a:pt x="101" y="153"/>
                      <a:pt x="99" y="135"/>
                    </a:cubicBezTo>
                    <a:cubicBezTo>
                      <a:pt x="100" y="133"/>
                      <a:pt x="102" y="131"/>
                      <a:pt x="104" y="130"/>
                    </a:cubicBezTo>
                    <a:cubicBezTo>
                      <a:pt x="108" y="128"/>
                      <a:pt x="148" y="111"/>
                      <a:pt x="165" y="107"/>
                    </a:cubicBezTo>
                    <a:cubicBezTo>
                      <a:pt x="173" y="111"/>
                      <a:pt x="183" y="114"/>
                      <a:pt x="195" y="114"/>
                    </a:cubicBezTo>
                    <a:cubicBezTo>
                      <a:pt x="219" y="113"/>
                      <a:pt x="238" y="101"/>
                      <a:pt x="238" y="86"/>
                    </a:cubicBezTo>
                    <a:cubicBezTo>
                      <a:pt x="238" y="77"/>
                      <a:pt x="231" y="70"/>
                      <a:pt x="22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16" name="Freeform 197"/>
              <p:cNvSpPr>
                <a:spLocks/>
              </p:cNvSpPr>
              <p:nvPr/>
            </p:nvSpPr>
            <p:spPr bwMode="auto">
              <a:xfrm>
                <a:off x="6459538" y="3898900"/>
                <a:ext cx="315913" cy="411163"/>
              </a:xfrm>
              <a:custGeom>
                <a:avLst/>
                <a:gdLst>
                  <a:gd name="T0" fmla="*/ 4 w 84"/>
                  <a:gd name="T1" fmla="*/ 50 h 109"/>
                  <a:gd name="T2" fmla="*/ 9 w 84"/>
                  <a:gd name="T3" fmla="*/ 60 h 109"/>
                  <a:gd name="T4" fmla="*/ 14 w 84"/>
                  <a:gd name="T5" fmla="*/ 62 h 109"/>
                  <a:gd name="T6" fmla="*/ 24 w 84"/>
                  <a:gd name="T7" fmla="*/ 104 h 109"/>
                  <a:gd name="T8" fmla="*/ 42 w 84"/>
                  <a:gd name="T9" fmla="*/ 109 h 109"/>
                  <a:gd name="T10" fmla="*/ 42 w 84"/>
                  <a:gd name="T11" fmla="*/ 109 h 109"/>
                  <a:gd name="T12" fmla="*/ 44 w 84"/>
                  <a:gd name="T13" fmla="*/ 109 h 109"/>
                  <a:gd name="T14" fmla="*/ 46 w 84"/>
                  <a:gd name="T15" fmla="*/ 108 h 109"/>
                  <a:gd name="T16" fmla="*/ 59 w 84"/>
                  <a:gd name="T17" fmla="*/ 104 h 109"/>
                  <a:gd name="T18" fmla="*/ 70 w 84"/>
                  <a:gd name="T19" fmla="*/ 62 h 109"/>
                  <a:gd name="T20" fmla="*/ 75 w 84"/>
                  <a:gd name="T21" fmla="*/ 60 h 109"/>
                  <a:gd name="T22" fmla="*/ 79 w 84"/>
                  <a:gd name="T23" fmla="*/ 50 h 109"/>
                  <a:gd name="T24" fmla="*/ 83 w 84"/>
                  <a:gd name="T25" fmla="*/ 21 h 109"/>
                  <a:gd name="T26" fmla="*/ 76 w 84"/>
                  <a:gd name="T27" fmla="*/ 7 h 109"/>
                  <a:gd name="T28" fmla="*/ 61 w 84"/>
                  <a:gd name="T29" fmla="*/ 0 h 109"/>
                  <a:gd name="T30" fmla="*/ 52 w 84"/>
                  <a:gd name="T31" fmla="*/ 5 h 109"/>
                  <a:gd name="T32" fmla="*/ 42 w 84"/>
                  <a:gd name="T33" fmla="*/ 6 h 109"/>
                  <a:gd name="T34" fmla="*/ 42 w 84"/>
                  <a:gd name="T35" fmla="*/ 6 h 109"/>
                  <a:gd name="T36" fmla="*/ 32 w 84"/>
                  <a:gd name="T37" fmla="*/ 5 h 109"/>
                  <a:gd name="T38" fmla="*/ 23 w 84"/>
                  <a:gd name="T39" fmla="*/ 0 h 109"/>
                  <a:gd name="T40" fmla="*/ 6 w 84"/>
                  <a:gd name="T41" fmla="*/ 8 h 109"/>
                  <a:gd name="T42" fmla="*/ 0 w 84"/>
                  <a:gd name="T43" fmla="*/ 21 h 109"/>
                  <a:gd name="T44" fmla="*/ 4 w 84"/>
                  <a:gd name="T4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09">
                    <a:moveTo>
                      <a:pt x="4" y="50"/>
                    </a:moveTo>
                    <a:cubicBezTo>
                      <a:pt x="5" y="54"/>
                      <a:pt x="7" y="57"/>
                      <a:pt x="9" y="60"/>
                    </a:cubicBezTo>
                    <a:cubicBezTo>
                      <a:pt x="11" y="62"/>
                      <a:pt x="14" y="62"/>
                      <a:pt x="14" y="62"/>
                    </a:cubicBezTo>
                    <a:cubicBezTo>
                      <a:pt x="14" y="62"/>
                      <a:pt x="21" y="101"/>
                      <a:pt x="24" y="104"/>
                    </a:cubicBezTo>
                    <a:cubicBezTo>
                      <a:pt x="27" y="107"/>
                      <a:pt x="40" y="109"/>
                      <a:pt x="42" y="109"/>
                    </a:cubicBezTo>
                    <a:cubicBezTo>
                      <a:pt x="42" y="109"/>
                      <a:pt x="42" y="109"/>
                      <a:pt x="42" y="109"/>
                    </a:cubicBezTo>
                    <a:cubicBezTo>
                      <a:pt x="44" y="109"/>
                      <a:pt x="44" y="109"/>
                      <a:pt x="44" y="109"/>
                    </a:cubicBezTo>
                    <a:cubicBezTo>
                      <a:pt x="46" y="108"/>
                      <a:pt x="46" y="108"/>
                      <a:pt x="46" y="108"/>
                    </a:cubicBezTo>
                    <a:cubicBezTo>
                      <a:pt x="50" y="108"/>
                      <a:pt x="57" y="106"/>
                      <a:pt x="59" y="104"/>
                    </a:cubicBezTo>
                    <a:cubicBezTo>
                      <a:pt x="62" y="101"/>
                      <a:pt x="70" y="62"/>
                      <a:pt x="70" y="62"/>
                    </a:cubicBezTo>
                    <a:cubicBezTo>
                      <a:pt x="70" y="62"/>
                      <a:pt x="73" y="62"/>
                      <a:pt x="75" y="60"/>
                    </a:cubicBezTo>
                    <a:cubicBezTo>
                      <a:pt x="77" y="57"/>
                      <a:pt x="78" y="54"/>
                      <a:pt x="79" y="50"/>
                    </a:cubicBezTo>
                    <a:cubicBezTo>
                      <a:pt x="82" y="42"/>
                      <a:pt x="84" y="33"/>
                      <a:pt x="83" y="21"/>
                    </a:cubicBezTo>
                    <a:cubicBezTo>
                      <a:pt x="83" y="15"/>
                      <a:pt x="80" y="10"/>
                      <a:pt x="76" y="7"/>
                    </a:cubicBezTo>
                    <a:cubicBezTo>
                      <a:pt x="71" y="2"/>
                      <a:pt x="63" y="0"/>
                      <a:pt x="61" y="0"/>
                    </a:cubicBezTo>
                    <a:cubicBezTo>
                      <a:pt x="58" y="0"/>
                      <a:pt x="56" y="4"/>
                      <a:pt x="52" y="5"/>
                    </a:cubicBezTo>
                    <a:cubicBezTo>
                      <a:pt x="46" y="6"/>
                      <a:pt x="42" y="6"/>
                      <a:pt x="42" y="6"/>
                    </a:cubicBezTo>
                    <a:cubicBezTo>
                      <a:pt x="42" y="6"/>
                      <a:pt x="42" y="6"/>
                      <a:pt x="42" y="6"/>
                    </a:cubicBezTo>
                    <a:cubicBezTo>
                      <a:pt x="40" y="6"/>
                      <a:pt x="36" y="5"/>
                      <a:pt x="32" y="5"/>
                    </a:cubicBezTo>
                    <a:cubicBezTo>
                      <a:pt x="28" y="4"/>
                      <a:pt x="26" y="0"/>
                      <a:pt x="23" y="0"/>
                    </a:cubicBezTo>
                    <a:cubicBezTo>
                      <a:pt x="20" y="0"/>
                      <a:pt x="12" y="2"/>
                      <a:pt x="6" y="8"/>
                    </a:cubicBezTo>
                    <a:cubicBezTo>
                      <a:pt x="3" y="11"/>
                      <a:pt x="1" y="15"/>
                      <a:pt x="0" y="21"/>
                    </a:cubicBezTo>
                    <a:cubicBezTo>
                      <a:pt x="0" y="33"/>
                      <a:pt x="2" y="42"/>
                      <a:pt x="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17" name="Oval 198"/>
              <p:cNvSpPr>
                <a:spLocks noChangeArrowheads="1"/>
              </p:cNvSpPr>
              <p:nvPr/>
            </p:nvSpPr>
            <p:spPr bwMode="auto">
              <a:xfrm>
                <a:off x="6191250" y="3475038"/>
                <a:ext cx="177800"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18" name="Freeform 199"/>
              <p:cNvSpPr>
                <a:spLocks/>
              </p:cNvSpPr>
              <p:nvPr/>
            </p:nvSpPr>
            <p:spPr bwMode="auto">
              <a:xfrm>
                <a:off x="6130925" y="3660775"/>
                <a:ext cx="304800" cy="392113"/>
              </a:xfrm>
              <a:custGeom>
                <a:avLst/>
                <a:gdLst>
                  <a:gd name="T0" fmla="*/ 1 w 81"/>
                  <a:gd name="T1" fmla="*/ 20 h 104"/>
                  <a:gd name="T2" fmla="*/ 4 w 81"/>
                  <a:gd name="T3" fmla="*/ 48 h 104"/>
                  <a:gd name="T4" fmla="*/ 9 w 81"/>
                  <a:gd name="T5" fmla="*/ 57 h 104"/>
                  <a:gd name="T6" fmla="*/ 13 w 81"/>
                  <a:gd name="T7" fmla="*/ 59 h 104"/>
                  <a:gd name="T8" fmla="*/ 24 w 81"/>
                  <a:gd name="T9" fmla="*/ 100 h 104"/>
                  <a:gd name="T10" fmla="*/ 40 w 81"/>
                  <a:gd name="T11" fmla="*/ 104 h 104"/>
                  <a:gd name="T12" fmla="*/ 57 w 81"/>
                  <a:gd name="T13" fmla="*/ 100 h 104"/>
                  <a:gd name="T14" fmla="*/ 68 w 81"/>
                  <a:gd name="T15" fmla="*/ 59 h 104"/>
                  <a:gd name="T16" fmla="*/ 72 w 81"/>
                  <a:gd name="T17" fmla="*/ 57 h 104"/>
                  <a:gd name="T18" fmla="*/ 77 w 81"/>
                  <a:gd name="T19" fmla="*/ 48 h 104"/>
                  <a:gd name="T20" fmla="*/ 80 w 81"/>
                  <a:gd name="T21" fmla="*/ 20 h 104"/>
                  <a:gd name="T22" fmla="*/ 60 w 81"/>
                  <a:gd name="T23" fmla="*/ 0 h 104"/>
                  <a:gd name="T24" fmla="*/ 59 w 81"/>
                  <a:gd name="T25" fmla="*/ 0 h 104"/>
                  <a:gd name="T26" fmla="*/ 50 w 81"/>
                  <a:gd name="T27" fmla="*/ 4 h 104"/>
                  <a:gd name="T28" fmla="*/ 47 w 81"/>
                  <a:gd name="T29" fmla="*/ 5 h 104"/>
                  <a:gd name="T30" fmla="*/ 46 w 81"/>
                  <a:gd name="T31" fmla="*/ 5 h 104"/>
                  <a:gd name="T32" fmla="*/ 41 w 81"/>
                  <a:gd name="T33" fmla="*/ 5 h 104"/>
                  <a:gd name="T34" fmla="*/ 38 w 81"/>
                  <a:gd name="T35" fmla="*/ 5 h 104"/>
                  <a:gd name="T36" fmla="*/ 32 w 81"/>
                  <a:gd name="T37" fmla="*/ 5 h 104"/>
                  <a:gd name="T38" fmla="*/ 31 w 81"/>
                  <a:gd name="T39" fmla="*/ 4 h 104"/>
                  <a:gd name="T40" fmla="*/ 22 w 81"/>
                  <a:gd name="T41" fmla="*/ 0 h 104"/>
                  <a:gd name="T42" fmla="*/ 21 w 81"/>
                  <a:gd name="T43" fmla="*/ 0 h 104"/>
                  <a:gd name="T44" fmla="*/ 1 w 81"/>
                  <a:gd name="T4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04">
                    <a:moveTo>
                      <a:pt x="1" y="20"/>
                    </a:moveTo>
                    <a:cubicBezTo>
                      <a:pt x="0" y="32"/>
                      <a:pt x="2" y="40"/>
                      <a:pt x="4" y="48"/>
                    </a:cubicBezTo>
                    <a:cubicBezTo>
                      <a:pt x="5" y="52"/>
                      <a:pt x="7" y="55"/>
                      <a:pt x="9" y="57"/>
                    </a:cubicBezTo>
                    <a:cubicBezTo>
                      <a:pt x="10" y="59"/>
                      <a:pt x="13" y="59"/>
                      <a:pt x="13" y="59"/>
                    </a:cubicBezTo>
                    <a:cubicBezTo>
                      <a:pt x="13" y="59"/>
                      <a:pt x="21" y="97"/>
                      <a:pt x="24" y="100"/>
                    </a:cubicBezTo>
                    <a:cubicBezTo>
                      <a:pt x="26" y="103"/>
                      <a:pt x="38" y="104"/>
                      <a:pt x="40" y="104"/>
                    </a:cubicBezTo>
                    <a:cubicBezTo>
                      <a:pt x="42" y="104"/>
                      <a:pt x="55" y="103"/>
                      <a:pt x="57" y="100"/>
                    </a:cubicBezTo>
                    <a:cubicBezTo>
                      <a:pt x="60" y="97"/>
                      <a:pt x="68" y="59"/>
                      <a:pt x="68" y="59"/>
                    </a:cubicBezTo>
                    <a:cubicBezTo>
                      <a:pt x="68" y="59"/>
                      <a:pt x="70" y="59"/>
                      <a:pt x="72" y="57"/>
                    </a:cubicBezTo>
                    <a:cubicBezTo>
                      <a:pt x="74" y="55"/>
                      <a:pt x="75" y="52"/>
                      <a:pt x="77" y="48"/>
                    </a:cubicBezTo>
                    <a:cubicBezTo>
                      <a:pt x="79" y="40"/>
                      <a:pt x="81" y="32"/>
                      <a:pt x="80" y="20"/>
                    </a:cubicBezTo>
                    <a:cubicBezTo>
                      <a:pt x="79" y="5"/>
                      <a:pt x="66" y="1"/>
                      <a:pt x="60" y="0"/>
                    </a:cubicBezTo>
                    <a:cubicBezTo>
                      <a:pt x="60" y="0"/>
                      <a:pt x="59" y="0"/>
                      <a:pt x="59" y="0"/>
                    </a:cubicBezTo>
                    <a:cubicBezTo>
                      <a:pt x="56" y="0"/>
                      <a:pt x="54" y="4"/>
                      <a:pt x="50" y="4"/>
                    </a:cubicBezTo>
                    <a:cubicBezTo>
                      <a:pt x="49" y="5"/>
                      <a:pt x="48" y="5"/>
                      <a:pt x="47" y="5"/>
                    </a:cubicBezTo>
                    <a:cubicBezTo>
                      <a:pt x="47" y="5"/>
                      <a:pt x="46" y="5"/>
                      <a:pt x="46" y="5"/>
                    </a:cubicBezTo>
                    <a:cubicBezTo>
                      <a:pt x="41" y="5"/>
                      <a:pt x="41" y="5"/>
                      <a:pt x="41" y="5"/>
                    </a:cubicBezTo>
                    <a:cubicBezTo>
                      <a:pt x="38" y="5"/>
                      <a:pt x="38" y="5"/>
                      <a:pt x="38" y="5"/>
                    </a:cubicBezTo>
                    <a:cubicBezTo>
                      <a:pt x="37" y="5"/>
                      <a:pt x="34" y="5"/>
                      <a:pt x="32" y="5"/>
                    </a:cubicBezTo>
                    <a:cubicBezTo>
                      <a:pt x="32" y="4"/>
                      <a:pt x="31" y="4"/>
                      <a:pt x="31" y="4"/>
                    </a:cubicBezTo>
                    <a:cubicBezTo>
                      <a:pt x="27" y="4"/>
                      <a:pt x="25" y="0"/>
                      <a:pt x="22" y="0"/>
                    </a:cubicBezTo>
                    <a:cubicBezTo>
                      <a:pt x="22" y="0"/>
                      <a:pt x="21" y="0"/>
                      <a:pt x="21" y="0"/>
                    </a:cubicBezTo>
                    <a:cubicBezTo>
                      <a:pt x="15" y="1"/>
                      <a:pt x="1" y="5"/>
                      <a:pt x="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19" name="Freeform 200"/>
              <p:cNvSpPr>
                <a:spLocks/>
              </p:cNvSpPr>
              <p:nvPr/>
            </p:nvSpPr>
            <p:spPr bwMode="auto">
              <a:xfrm>
                <a:off x="5902325" y="4116388"/>
                <a:ext cx="338138" cy="438150"/>
              </a:xfrm>
              <a:custGeom>
                <a:avLst/>
                <a:gdLst>
                  <a:gd name="T0" fmla="*/ 1 w 90"/>
                  <a:gd name="T1" fmla="*/ 23 h 116"/>
                  <a:gd name="T2" fmla="*/ 5 w 90"/>
                  <a:gd name="T3" fmla="*/ 53 h 116"/>
                  <a:gd name="T4" fmla="*/ 10 w 90"/>
                  <a:gd name="T5" fmla="*/ 64 h 116"/>
                  <a:gd name="T6" fmla="*/ 15 w 90"/>
                  <a:gd name="T7" fmla="*/ 66 h 116"/>
                  <a:gd name="T8" fmla="*/ 26 w 90"/>
                  <a:gd name="T9" fmla="*/ 111 h 116"/>
                  <a:gd name="T10" fmla="*/ 45 w 90"/>
                  <a:gd name="T11" fmla="*/ 116 h 116"/>
                  <a:gd name="T12" fmla="*/ 64 w 90"/>
                  <a:gd name="T13" fmla="*/ 111 h 116"/>
                  <a:gd name="T14" fmla="*/ 75 w 90"/>
                  <a:gd name="T15" fmla="*/ 66 h 116"/>
                  <a:gd name="T16" fmla="*/ 80 w 90"/>
                  <a:gd name="T17" fmla="*/ 64 h 116"/>
                  <a:gd name="T18" fmla="*/ 85 w 90"/>
                  <a:gd name="T19" fmla="*/ 53 h 116"/>
                  <a:gd name="T20" fmla="*/ 89 w 90"/>
                  <a:gd name="T21" fmla="*/ 23 h 116"/>
                  <a:gd name="T22" fmla="*/ 73 w 90"/>
                  <a:gd name="T23" fmla="*/ 2 h 116"/>
                  <a:gd name="T24" fmla="*/ 65 w 90"/>
                  <a:gd name="T25" fmla="*/ 0 h 116"/>
                  <a:gd name="T26" fmla="*/ 56 w 90"/>
                  <a:gd name="T27" fmla="*/ 5 h 116"/>
                  <a:gd name="T28" fmla="*/ 45 w 90"/>
                  <a:gd name="T29" fmla="*/ 6 h 116"/>
                  <a:gd name="T30" fmla="*/ 45 w 90"/>
                  <a:gd name="T31" fmla="*/ 6 h 116"/>
                  <a:gd name="T32" fmla="*/ 34 w 90"/>
                  <a:gd name="T33" fmla="*/ 5 h 116"/>
                  <a:gd name="T34" fmla="*/ 25 w 90"/>
                  <a:gd name="T35" fmla="*/ 0 h 116"/>
                  <a:gd name="T36" fmla="*/ 16 w 90"/>
                  <a:gd name="T37" fmla="*/ 2 h 116"/>
                  <a:gd name="T38" fmla="*/ 1 w 90"/>
                  <a:gd name="T39" fmla="*/ 2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16">
                    <a:moveTo>
                      <a:pt x="1" y="23"/>
                    </a:moveTo>
                    <a:cubicBezTo>
                      <a:pt x="0" y="35"/>
                      <a:pt x="2" y="44"/>
                      <a:pt x="5" y="53"/>
                    </a:cubicBezTo>
                    <a:cubicBezTo>
                      <a:pt x="6" y="58"/>
                      <a:pt x="8" y="61"/>
                      <a:pt x="10" y="64"/>
                    </a:cubicBezTo>
                    <a:cubicBezTo>
                      <a:pt x="12" y="66"/>
                      <a:pt x="15" y="66"/>
                      <a:pt x="15" y="66"/>
                    </a:cubicBezTo>
                    <a:cubicBezTo>
                      <a:pt x="15" y="66"/>
                      <a:pt x="23" y="108"/>
                      <a:pt x="26" y="111"/>
                    </a:cubicBezTo>
                    <a:cubicBezTo>
                      <a:pt x="29" y="114"/>
                      <a:pt x="43" y="116"/>
                      <a:pt x="45" y="116"/>
                    </a:cubicBezTo>
                    <a:cubicBezTo>
                      <a:pt x="47" y="116"/>
                      <a:pt x="61" y="114"/>
                      <a:pt x="64" y="111"/>
                    </a:cubicBezTo>
                    <a:cubicBezTo>
                      <a:pt x="67" y="108"/>
                      <a:pt x="75" y="66"/>
                      <a:pt x="75" y="66"/>
                    </a:cubicBezTo>
                    <a:cubicBezTo>
                      <a:pt x="75" y="66"/>
                      <a:pt x="78" y="66"/>
                      <a:pt x="80" y="64"/>
                    </a:cubicBezTo>
                    <a:cubicBezTo>
                      <a:pt x="82" y="61"/>
                      <a:pt x="84" y="58"/>
                      <a:pt x="85" y="53"/>
                    </a:cubicBezTo>
                    <a:cubicBezTo>
                      <a:pt x="88" y="44"/>
                      <a:pt x="90" y="35"/>
                      <a:pt x="89" y="23"/>
                    </a:cubicBezTo>
                    <a:cubicBezTo>
                      <a:pt x="89" y="11"/>
                      <a:pt x="80" y="5"/>
                      <a:pt x="73" y="2"/>
                    </a:cubicBezTo>
                    <a:cubicBezTo>
                      <a:pt x="70" y="0"/>
                      <a:pt x="67" y="0"/>
                      <a:pt x="65" y="0"/>
                    </a:cubicBezTo>
                    <a:cubicBezTo>
                      <a:pt x="62" y="0"/>
                      <a:pt x="60" y="4"/>
                      <a:pt x="56" y="5"/>
                    </a:cubicBezTo>
                    <a:cubicBezTo>
                      <a:pt x="50" y="6"/>
                      <a:pt x="45" y="6"/>
                      <a:pt x="45" y="6"/>
                    </a:cubicBezTo>
                    <a:cubicBezTo>
                      <a:pt x="45" y="6"/>
                      <a:pt x="45" y="6"/>
                      <a:pt x="45" y="6"/>
                    </a:cubicBezTo>
                    <a:cubicBezTo>
                      <a:pt x="43" y="6"/>
                      <a:pt x="38" y="6"/>
                      <a:pt x="34" y="5"/>
                    </a:cubicBezTo>
                    <a:cubicBezTo>
                      <a:pt x="30" y="4"/>
                      <a:pt x="28" y="0"/>
                      <a:pt x="25" y="0"/>
                    </a:cubicBezTo>
                    <a:cubicBezTo>
                      <a:pt x="23" y="0"/>
                      <a:pt x="20" y="1"/>
                      <a:pt x="16" y="2"/>
                    </a:cubicBezTo>
                    <a:cubicBezTo>
                      <a:pt x="10" y="5"/>
                      <a:pt x="1" y="11"/>
                      <a:pt x="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20" name="Oval 201"/>
              <p:cNvSpPr>
                <a:spLocks noChangeArrowheads="1"/>
              </p:cNvSpPr>
              <p:nvPr/>
            </p:nvSpPr>
            <p:spPr bwMode="auto">
              <a:xfrm>
                <a:off x="6523038" y="3721100"/>
                <a:ext cx="180975"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sp>
            <p:nvSpPr>
              <p:cNvPr id="21" name="Oval 202"/>
              <p:cNvSpPr>
                <a:spLocks noChangeArrowheads="1"/>
              </p:cNvSpPr>
              <p:nvPr/>
            </p:nvSpPr>
            <p:spPr bwMode="auto">
              <a:xfrm>
                <a:off x="5981700" y="3932238"/>
                <a:ext cx="179388"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600" dirty="0"/>
              </a:p>
            </p:txBody>
          </p:sp>
        </p:grpSp>
      </p:grpSp>
      <p:sp>
        <p:nvSpPr>
          <p:cNvPr id="24" name="Text Placeholder 23"/>
          <p:cNvSpPr>
            <a:spLocks noGrp="1"/>
          </p:cNvSpPr>
          <p:nvPr>
            <p:ph type="body" sz="quarter" idx="10"/>
          </p:nvPr>
        </p:nvSpPr>
        <p:spPr>
          <a:xfrm>
            <a:off x="10232823" y="8300710"/>
            <a:ext cx="12298404" cy="3310650"/>
          </a:xfrm>
        </p:spPr>
        <p:txBody>
          <a:bodyPr vert="horz" wrap="square" lIns="243846" tIns="0" rIns="243846" bIns="0" rtlCol="0" anchor="t">
            <a:spAutoFit/>
          </a:bodyPr>
          <a:lstStyle>
            <a:lvl1pPr>
              <a:defRPr lang="en-US" sz="5400" smtClean="0">
                <a:latin typeface="Source Sans Pro ExtraLight"/>
                <a:ea typeface="+mj-ea"/>
              </a:defRPr>
            </a:lvl1pPr>
            <a:lvl2pPr marL="0" indent="0" algn="l">
              <a:defRPr lang="en-US" sz="4000" kern="1200" smtClean="0">
                <a:solidFill>
                  <a:schemeClr val="tx1">
                    <a:lumMod val="50000"/>
                    <a:lumOff val="50000"/>
                  </a:schemeClr>
                </a:solidFill>
                <a:latin typeface="+mn-lt"/>
                <a:ea typeface="+mn-ea"/>
                <a:cs typeface="Lato Light"/>
              </a:defRPr>
            </a:lvl2pPr>
            <a:lvl3pPr>
              <a:defRPr lang="en-US" sz="3600" smtClean="0">
                <a:latin typeface="+mn-lt"/>
                <a:cs typeface="+mn-cs"/>
              </a:defRPr>
            </a:lvl3pPr>
            <a:lvl4pPr>
              <a:defRPr lang="en-US" sz="3600" smtClean="0">
                <a:latin typeface="+mn-lt"/>
                <a:cs typeface="+mn-cs"/>
              </a:defRPr>
            </a:lvl4pPr>
            <a:lvl5pPr>
              <a:defRPr lang="en-US" sz="3600">
                <a:latin typeface="+mn-lt"/>
                <a:cs typeface="+mn-cs"/>
              </a:defRPr>
            </a:lvl5pPr>
          </a:lstStyle>
          <a:p>
            <a:pPr lvl="0" defTabSz="457207">
              <a:spcBef>
                <a:spcPct val="0"/>
              </a:spcBef>
            </a:pPr>
            <a:r>
              <a:rPr lang="en-US" dirty="0"/>
              <a:t>Click to edit Master text styles</a:t>
            </a:r>
          </a:p>
          <a:p>
            <a:pPr marL="914233" lvl="1" defTabSz="1828464"/>
            <a:r>
              <a:rPr lang="en-US" dirty="0"/>
              <a:t>Second level</a:t>
            </a:r>
          </a:p>
          <a:p>
            <a:pPr marL="1828464" lvl="2" defTabSz="1828464"/>
            <a:r>
              <a:rPr lang="en-US" dirty="0"/>
              <a:t>Third level</a:t>
            </a:r>
          </a:p>
          <a:p>
            <a:pPr marL="2742697" lvl="3" defTabSz="1828464"/>
            <a:r>
              <a:rPr lang="en-US" dirty="0"/>
              <a:t>Fourth level</a:t>
            </a:r>
          </a:p>
          <a:p>
            <a:pPr marL="3656928" lvl="4" defTabSz="1828464"/>
            <a:r>
              <a:rPr lang="en-US" dirty="0"/>
              <a:t>Fifth level</a:t>
            </a:r>
          </a:p>
        </p:txBody>
      </p:sp>
      <p:sp>
        <p:nvSpPr>
          <p:cNvPr id="27" name="Text Placeholder 26"/>
          <p:cNvSpPr>
            <a:spLocks noGrp="1"/>
          </p:cNvSpPr>
          <p:nvPr>
            <p:ph type="body" sz="quarter" idx="11"/>
          </p:nvPr>
        </p:nvSpPr>
        <p:spPr>
          <a:xfrm>
            <a:off x="3935413" y="7962902"/>
            <a:ext cx="4498975" cy="2568575"/>
          </a:xfrm>
        </p:spPr>
        <p:txBody>
          <a:bodyPr/>
          <a:lstStyle>
            <a:lvl1pPr algn="ctr">
              <a:defRPr sz="3600">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449356" y="1369587"/>
            <a:ext cx="3493007" cy="2794406"/>
          </a:xfrm>
          <a:prstGeom prst="rect">
            <a:avLst/>
          </a:prstGeom>
        </p:spPr>
      </p:pic>
      <p:sp>
        <p:nvSpPr>
          <p:cNvPr id="25" name="Rectangle 24"/>
          <p:cNvSpPr/>
          <p:nvPr userDrawn="1"/>
        </p:nvSpPr>
        <p:spPr>
          <a:xfrm>
            <a:off x="3056187" y="11109859"/>
            <a:ext cx="6278002" cy="393192"/>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Tree>
    <p:extLst>
      <p:ext uri="{BB962C8B-B14F-4D97-AF65-F5344CB8AC3E}">
        <p14:creationId xmlns:p14="http://schemas.microsoft.com/office/powerpoint/2010/main" val="2501895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10" name="Text Placeholder 9"/>
          <p:cNvSpPr>
            <a:spLocks noGrp="1"/>
          </p:cNvSpPr>
          <p:nvPr>
            <p:ph type="body" sz="quarter" idx="11"/>
          </p:nvPr>
        </p:nvSpPr>
        <p:spPr>
          <a:xfrm>
            <a:off x="2188397" y="3041151"/>
            <a:ext cx="19346238" cy="9071474"/>
          </a:xfrm>
        </p:spPr>
        <p:txBody>
          <a:bodyPr anchor="ctr"/>
          <a:lstStyle>
            <a:lvl1pPr>
              <a:defRPr sz="3600"/>
            </a:lvl1pPr>
            <a:lvl2pPr marL="627074" indent="-627074">
              <a:lnSpc>
                <a:spcPct val="100000"/>
              </a:lnSpc>
              <a:spcBef>
                <a:spcPts val="1200"/>
              </a:spcBef>
              <a:spcAft>
                <a:spcPts val="1200"/>
              </a:spcAft>
              <a:buSzPct val="120000"/>
              <a:buFontTx/>
              <a:buBlip>
                <a:blip r:embed="rId2"/>
              </a:buBlip>
              <a:defRPr sz="4000">
                <a:latin typeface="+mj-lt"/>
              </a:defRPr>
            </a:lvl2pPr>
            <a:lvl3pPr marL="976329" indent="-349255">
              <a:buFont typeface="Arial" panose="020B0604020202020204" pitchFamily="34" charset="0"/>
              <a:buChar char="•"/>
              <a:defRPr sz="3201">
                <a:latin typeface="+mj-lt"/>
              </a:defRPr>
            </a:lvl3pPr>
            <a:lvl4pPr marL="1603402" indent="-401645">
              <a:buFont typeface="Arial" panose="020B0604020202020204" pitchFamily="34" charset="0"/>
              <a:buChar char="•"/>
              <a:defRPr sz="2801">
                <a:solidFill>
                  <a:schemeClr val="tx1">
                    <a:lumMod val="50000"/>
                    <a:lumOff val="50000"/>
                  </a:schemeClr>
                </a:solidFill>
                <a:latin typeface="+mj-lt"/>
              </a:defRPr>
            </a:lvl4pPr>
            <a:lvl5pPr marL="2403515" indent="-400057">
              <a:buFont typeface="Arial" panose="020B0604020202020204" pitchFamily="34" charset="0"/>
              <a:buChar char="•"/>
              <a:defRPr sz="2801">
                <a:solidFill>
                  <a:schemeClr val="tx1">
                    <a:lumMod val="50000"/>
                    <a:lumOff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2873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Column">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10" name="Text Placeholder 9"/>
          <p:cNvSpPr>
            <a:spLocks noGrp="1"/>
          </p:cNvSpPr>
          <p:nvPr>
            <p:ph type="body" sz="quarter" idx="11"/>
          </p:nvPr>
        </p:nvSpPr>
        <p:spPr>
          <a:xfrm>
            <a:off x="6832308" y="3133933"/>
            <a:ext cx="6814090"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2801"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652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Tree>
    <p:extLst>
      <p:ext uri="{BB962C8B-B14F-4D97-AF65-F5344CB8AC3E}">
        <p14:creationId xmlns:p14="http://schemas.microsoft.com/office/powerpoint/2010/main" val="2330518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10" name="Text Placeholder 9"/>
          <p:cNvSpPr>
            <a:spLocks noGrp="1"/>
          </p:cNvSpPr>
          <p:nvPr>
            <p:ph type="body" sz="quarter" idx="11"/>
          </p:nvPr>
        </p:nvSpPr>
        <p:spPr>
          <a:xfrm>
            <a:off x="12618065" y="3286331"/>
            <a:ext cx="10285478"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9"/>
          <p:cNvSpPr>
            <a:spLocks noGrp="1"/>
          </p:cNvSpPr>
          <p:nvPr>
            <p:ph type="body" sz="quarter" idx="12"/>
          </p:nvPr>
        </p:nvSpPr>
        <p:spPr>
          <a:xfrm>
            <a:off x="1460208" y="3286331"/>
            <a:ext cx="10285478"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6980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M Framework Updat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1"/>
            <a:ext cx="16675392"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463119" y="3286331"/>
            <a:ext cx="4638893" cy="4663440"/>
          </a:xfrm>
          <a:prstGeom prst="rect">
            <a:avLst/>
          </a:prstGeom>
        </p:spPr>
      </p:pic>
    </p:spTree>
    <p:extLst>
      <p:ext uri="{BB962C8B-B14F-4D97-AF65-F5344CB8AC3E}">
        <p14:creationId xmlns:p14="http://schemas.microsoft.com/office/powerpoint/2010/main" val="3356210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gress Tracking Updat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1"/>
            <a:ext cx="16675392"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174" y="3286331"/>
            <a:ext cx="4675746" cy="4663440"/>
          </a:xfrm>
          <a:prstGeom prst="rect">
            <a:avLst/>
          </a:prstGeom>
        </p:spPr>
      </p:pic>
    </p:spTree>
    <p:extLst>
      <p:ext uri="{BB962C8B-B14F-4D97-AF65-F5344CB8AC3E}">
        <p14:creationId xmlns:p14="http://schemas.microsoft.com/office/powerpoint/2010/main" val="911457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tient Attribution Updat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1"/>
            <a:ext cx="16675392"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516707" y="3286331"/>
            <a:ext cx="4645007" cy="4663440"/>
          </a:xfrm>
          <a:prstGeom prst="rect">
            <a:avLst/>
          </a:prstGeom>
        </p:spPr>
      </p:pic>
    </p:spTree>
    <p:extLst>
      <p:ext uri="{BB962C8B-B14F-4D97-AF65-F5344CB8AC3E}">
        <p14:creationId xmlns:p14="http://schemas.microsoft.com/office/powerpoint/2010/main" val="1756831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ncial Benchmarking Updat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1"/>
            <a:ext cx="16675392"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174" y="3286331"/>
            <a:ext cx="4675746" cy="4663440"/>
          </a:xfrm>
          <a:prstGeom prst="rect">
            <a:avLst/>
          </a:prstGeom>
        </p:spPr>
      </p:pic>
    </p:spTree>
    <p:extLst>
      <p:ext uri="{BB962C8B-B14F-4D97-AF65-F5344CB8AC3E}">
        <p14:creationId xmlns:p14="http://schemas.microsoft.com/office/powerpoint/2010/main" val="3849469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Joint Replacement Updat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1"/>
            <a:ext cx="16675392"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29747" y="3286331"/>
            <a:ext cx="4528089" cy="4663440"/>
          </a:xfrm>
          <a:prstGeom prst="rect">
            <a:avLst/>
          </a:prstGeom>
        </p:spPr>
      </p:pic>
    </p:spTree>
    <p:extLst>
      <p:ext uri="{BB962C8B-B14F-4D97-AF65-F5344CB8AC3E}">
        <p14:creationId xmlns:p14="http://schemas.microsoft.com/office/powerpoint/2010/main" val="4075245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ternity">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1"/>
            <a:ext cx="16675392"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60623" y="3286331"/>
            <a:ext cx="4688049" cy="4663440"/>
          </a:xfrm>
          <a:prstGeom prst="rect">
            <a:avLst/>
          </a:prstGeom>
        </p:spPr>
      </p:pic>
    </p:spTree>
    <p:extLst>
      <p:ext uri="{BB962C8B-B14F-4D97-AF65-F5344CB8AC3E}">
        <p14:creationId xmlns:p14="http://schemas.microsoft.com/office/powerpoint/2010/main" val="2412188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rdiac Updat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1"/>
            <a:ext cx="16675392"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90120" y="3286331"/>
            <a:ext cx="4688049" cy="4663440"/>
          </a:xfrm>
          <a:prstGeom prst="rect">
            <a:avLst/>
          </a:prstGeom>
        </p:spPr>
      </p:pic>
    </p:spTree>
    <p:extLst>
      <p:ext uri="{BB962C8B-B14F-4D97-AF65-F5344CB8AC3E}">
        <p14:creationId xmlns:p14="http://schemas.microsoft.com/office/powerpoint/2010/main" val="3013553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ta Sharing Updat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1"/>
            <a:ext cx="16675392"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02313" y="3286331"/>
            <a:ext cx="4638831" cy="4663440"/>
          </a:xfrm>
          <a:prstGeom prst="rect">
            <a:avLst/>
          </a:prstGeom>
        </p:spPr>
      </p:pic>
    </p:spTree>
    <p:extLst>
      <p:ext uri="{BB962C8B-B14F-4D97-AF65-F5344CB8AC3E}">
        <p14:creationId xmlns:p14="http://schemas.microsoft.com/office/powerpoint/2010/main" val="973934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rformance Measurement Updat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10" y="1989312"/>
            <a:ext cx="21025723" cy="815804"/>
          </a:xfrm>
        </p:spPr>
        <p:txBody>
          <a:bodyPr/>
          <a:lstStyle>
            <a:lvl1pPr>
              <a:defRPr sz="35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10" y="858839"/>
            <a:ext cx="21025723" cy="1144622"/>
          </a:xfrm>
          <a:prstGeom prst="rect">
            <a:avLst/>
          </a:prstGeom>
        </p:spPr>
        <p:txBody>
          <a:bodyPr vert="horz" lIns="182843" tIns="91422" rIns="182843" bIns="91422" rtlCol="0" anchor="ctr">
            <a:noAutofit/>
          </a:bodyPr>
          <a:lstStyle>
            <a:lvl1pPr>
              <a:defRPr sz="9598" b="1" cap="none" baseline="0">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3"/>
            <a:ext cx="16675392" cy="9071474"/>
          </a:xfrm>
        </p:spPr>
        <p:txBody>
          <a:bodyPr anchor="t"/>
          <a:lstStyle>
            <a:lvl1pPr marL="626917" indent="-626917">
              <a:defRPr sz="3599"/>
            </a:lvl1pPr>
            <a:lvl2pPr marL="626917" indent="-626917">
              <a:lnSpc>
                <a:spcPct val="100000"/>
              </a:lnSpc>
              <a:spcBef>
                <a:spcPts val="1200"/>
              </a:spcBef>
              <a:spcAft>
                <a:spcPts val="1200"/>
              </a:spcAft>
              <a:buSzPct val="120000"/>
              <a:buFont typeface="Arial" panose="020B0604020202020204" pitchFamily="34" charset="0"/>
              <a:buChar char="•"/>
              <a:defRPr lang="en-US" sz="3599" kern="1200" dirty="0" smtClean="0">
                <a:solidFill>
                  <a:schemeClr val="tx1"/>
                </a:solidFill>
                <a:effectLst/>
                <a:latin typeface="+mj-lt"/>
                <a:ea typeface="+mn-ea"/>
                <a:cs typeface="Lato Light"/>
              </a:defRPr>
            </a:lvl2pPr>
            <a:lvl3pPr marL="976086" indent="-349169">
              <a:buFont typeface="Arial" panose="020B0604020202020204" pitchFamily="34" charset="0"/>
              <a:buChar char="•"/>
              <a:defRPr sz="2399">
                <a:latin typeface="+mj-lt"/>
              </a:defRPr>
            </a:lvl3pPr>
            <a:lvl4pPr marL="1603001" indent="-401546">
              <a:buFont typeface="Arial" panose="020B0604020202020204" pitchFamily="34" charset="0"/>
              <a:buChar char="•"/>
              <a:defRPr sz="2399">
                <a:solidFill>
                  <a:schemeClr val="tx1">
                    <a:lumMod val="50000"/>
                    <a:lumOff val="50000"/>
                  </a:schemeClr>
                </a:solidFill>
                <a:latin typeface="+mj-lt"/>
              </a:defRPr>
            </a:lvl4pPr>
            <a:lvl5pPr marL="2402915" indent="-399958">
              <a:buFont typeface="Arial" panose="020B0604020202020204" pitchFamily="34" charset="0"/>
              <a:buChar char="•"/>
              <a:defRPr sz="2399">
                <a:solidFill>
                  <a:schemeClr val="tx1">
                    <a:lumMod val="50000"/>
                    <a:lumOff val="50000"/>
                  </a:schemeClr>
                </a:solidFill>
                <a:latin typeface="+mj-lt"/>
              </a:defRPr>
            </a:lvl5pPr>
          </a:lstStyle>
          <a:p>
            <a:pPr marL="626917" lvl="1" indent="-626917" algn="l" defTabSz="1828039"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369555" y="3286332"/>
            <a:ext cx="4466153" cy="4626864"/>
          </a:xfrm>
          <a:prstGeom prst="rect">
            <a:avLst/>
          </a:prstGeom>
        </p:spPr>
      </p:pic>
    </p:spTree>
    <p:extLst>
      <p:ext uri="{BB962C8B-B14F-4D97-AF65-F5344CB8AC3E}">
        <p14:creationId xmlns:p14="http://schemas.microsoft.com/office/powerpoint/2010/main" val="32707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 Regular">
    <p:spTree>
      <p:nvGrpSpPr>
        <p:cNvPr id="1" name=""/>
        <p:cNvGrpSpPr/>
        <p:nvPr/>
      </p:nvGrpSpPr>
      <p:grpSpPr>
        <a:xfrm>
          <a:off x="0" y="0"/>
          <a:ext cx="0" cy="0"/>
          <a:chOff x="0" y="0"/>
          <a:chExt cx="0" cy="0"/>
        </a:xfrm>
      </p:grpSpPr>
      <p:sp>
        <p:nvSpPr>
          <p:cNvPr id="23" name="Text Placeholder 22"/>
          <p:cNvSpPr>
            <a:spLocks noGrp="1"/>
          </p:cNvSpPr>
          <p:nvPr>
            <p:ph type="body" sz="quarter" idx="10"/>
          </p:nvPr>
        </p:nvSpPr>
        <p:spPr>
          <a:xfrm>
            <a:off x="4485364" y="8698849"/>
            <a:ext cx="14739407" cy="4265830"/>
          </a:xfrm>
        </p:spPr>
        <p:txBody>
          <a:bodyPr/>
          <a:lstStyle>
            <a:lvl1pPr algn="ctr">
              <a:spcBef>
                <a:spcPts val="0"/>
              </a:spcBef>
              <a:spcAft>
                <a:spcPts val="2399"/>
              </a:spcAft>
              <a:defRPr lang="en-US" sz="5400" kern="1200" dirty="0" smtClean="0">
                <a:solidFill>
                  <a:schemeClr val="tx1"/>
                </a:solidFill>
                <a:latin typeface="Lato Light"/>
                <a:ea typeface="+mn-ea"/>
                <a:cs typeface="Lato Light"/>
              </a:defRPr>
            </a:lvl1pPr>
            <a:lvl2pPr marL="0" algn="ctr" defTabSz="1828464" rtl="0" eaLnBrk="1" latinLnBrk="0" hangingPunct="1">
              <a:lnSpc>
                <a:spcPct val="100000"/>
              </a:lnSpc>
              <a:spcBef>
                <a:spcPts val="0"/>
              </a:spcBef>
              <a:defRPr lang="en-US" sz="4000" kern="1200" dirty="0" smtClean="0">
                <a:solidFill>
                  <a:schemeClr val="tx1"/>
                </a:solidFill>
                <a:latin typeface="+mj-lt"/>
                <a:ea typeface="+mn-ea"/>
                <a:cs typeface="Lato Light"/>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grpSp>
        <p:nvGrpSpPr>
          <p:cNvPr id="2" name="Group 1"/>
          <p:cNvGrpSpPr>
            <a:grpSpLocks/>
          </p:cNvGrpSpPr>
          <p:nvPr userDrawn="1"/>
        </p:nvGrpSpPr>
        <p:grpSpPr bwMode="auto">
          <a:xfrm rot="3405300">
            <a:off x="11994089" y="-3561501"/>
            <a:ext cx="16118390" cy="17457866"/>
            <a:chOff x="1043" y="518"/>
            <a:chExt cx="2527" cy="2737"/>
          </a:xfrm>
          <a:solidFill>
            <a:schemeClr val="bg1">
              <a:lumMod val="95000"/>
            </a:schemeClr>
          </a:solidFill>
        </p:grpSpPr>
        <p:sp>
          <p:nvSpPr>
            <p:cNvPr id="3" name="Freeform 2"/>
            <p:cNvSpPr>
              <a:spLocks noChangeArrowheads="1"/>
            </p:cNvSpPr>
            <p:nvPr/>
          </p:nvSpPr>
          <p:spPr bwMode="auto">
            <a:xfrm>
              <a:off x="2716" y="518"/>
              <a:ext cx="855" cy="2186"/>
            </a:xfrm>
            <a:custGeom>
              <a:avLst/>
              <a:gdLst>
                <a:gd name="T0" fmla="*/ 3483 w 3773"/>
                <a:gd name="T1" fmla="*/ 0 h 9645"/>
                <a:gd name="T2" fmla="*/ 3483 w 3773"/>
                <a:gd name="T3" fmla="*/ 0 h 9645"/>
                <a:gd name="T4" fmla="*/ 0 w 3773"/>
                <a:gd name="T5" fmla="*/ 5225 h 9645"/>
                <a:gd name="T6" fmla="*/ 2127 w 3773"/>
                <a:gd name="T7" fmla="*/ 9644 h 9645"/>
                <a:gd name="T8" fmla="*/ 875 w 3773"/>
                <a:gd name="T9" fmla="*/ 6099 h 9645"/>
                <a:gd name="T10" fmla="*/ 3772 w 3773"/>
                <a:gd name="T11" fmla="*/ 1155 h 9645"/>
                <a:gd name="T12" fmla="*/ 3483 w 3773"/>
                <a:gd name="T13" fmla="*/ 0 h 9645"/>
              </a:gdLst>
              <a:ahLst/>
              <a:cxnLst>
                <a:cxn ang="0">
                  <a:pos x="T0" y="T1"/>
                </a:cxn>
                <a:cxn ang="0">
                  <a:pos x="T2" y="T3"/>
                </a:cxn>
                <a:cxn ang="0">
                  <a:pos x="T4" y="T5"/>
                </a:cxn>
                <a:cxn ang="0">
                  <a:pos x="T6" y="T7"/>
                </a:cxn>
                <a:cxn ang="0">
                  <a:pos x="T8" y="T9"/>
                </a:cxn>
                <a:cxn ang="0">
                  <a:pos x="T10" y="T11"/>
                </a:cxn>
                <a:cxn ang="0">
                  <a:pos x="T12" y="T13"/>
                </a:cxn>
              </a:cxnLst>
              <a:rect l="0" t="0" r="r" b="b"/>
              <a:pathLst>
                <a:path w="3773" h="9645">
                  <a:moveTo>
                    <a:pt x="3483" y="0"/>
                  </a:moveTo>
                  <a:lnTo>
                    <a:pt x="3483" y="0"/>
                  </a:lnTo>
                  <a:cubicBezTo>
                    <a:pt x="1435" y="858"/>
                    <a:pt x="0" y="2870"/>
                    <a:pt x="0" y="5225"/>
                  </a:cubicBezTo>
                  <a:cubicBezTo>
                    <a:pt x="0" y="7018"/>
                    <a:pt x="831" y="8611"/>
                    <a:pt x="2127" y="9644"/>
                  </a:cubicBezTo>
                  <a:cubicBezTo>
                    <a:pt x="1339" y="8672"/>
                    <a:pt x="875" y="7439"/>
                    <a:pt x="875" y="6099"/>
                  </a:cubicBezTo>
                  <a:cubicBezTo>
                    <a:pt x="875" y="3973"/>
                    <a:pt x="2039" y="2126"/>
                    <a:pt x="3772" y="1155"/>
                  </a:cubicBezTo>
                  <a:lnTo>
                    <a:pt x="3483"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600" dirty="0"/>
            </a:p>
          </p:txBody>
        </p:sp>
        <p:sp>
          <p:nvSpPr>
            <p:cNvPr id="4" name="Freeform 3"/>
            <p:cNvSpPr>
              <a:spLocks noChangeArrowheads="1"/>
            </p:cNvSpPr>
            <p:nvPr/>
          </p:nvSpPr>
          <p:spPr bwMode="auto">
            <a:xfrm>
              <a:off x="1043" y="949"/>
              <a:ext cx="1841" cy="1140"/>
            </a:xfrm>
            <a:custGeom>
              <a:avLst/>
              <a:gdLst>
                <a:gd name="T0" fmla="*/ 5679 w 8122"/>
                <a:gd name="T1" fmla="*/ 2853 h 5033"/>
                <a:gd name="T2" fmla="*/ 5679 w 8122"/>
                <a:gd name="T3" fmla="*/ 2853 h 5033"/>
                <a:gd name="T4" fmla="*/ 525 w 8122"/>
                <a:gd name="T5" fmla="*/ 3116 h 5033"/>
                <a:gd name="T6" fmla="*/ 0 w 8122"/>
                <a:gd name="T7" fmla="*/ 4209 h 5033"/>
                <a:gd name="T8" fmla="*/ 5355 w 8122"/>
                <a:gd name="T9" fmla="*/ 4043 h 5033"/>
                <a:gd name="T10" fmla="*/ 8121 w 8122"/>
                <a:gd name="T11" fmla="*/ 0 h 5033"/>
                <a:gd name="T12" fmla="*/ 5679 w 8122"/>
                <a:gd name="T13" fmla="*/ 2853 h 5033"/>
              </a:gdLst>
              <a:ahLst/>
              <a:cxnLst>
                <a:cxn ang="0">
                  <a:pos x="T0" y="T1"/>
                </a:cxn>
                <a:cxn ang="0">
                  <a:pos x="T2" y="T3"/>
                </a:cxn>
                <a:cxn ang="0">
                  <a:pos x="T4" y="T5"/>
                </a:cxn>
                <a:cxn ang="0">
                  <a:pos x="T6" y="T7"/>
                </a:cxn>
                <a:cxn ang="0">
                  <a:pos x="T8" y="T9"/>
                </a:cxn>
                <a:cxn ang="0">
                  <a:pos x="T10" y="T11"/>
                </a:cxn>
                <a:cxn ang="0">
                  <a:pos x="T12" y="T13"/>
                </a:cxn>
              </a:cxnLst>
              <a:rect l="0" t="0" r="r" b="b"/>
              <a:pathLst>
                <a:path w="8122" h="5033">
                  <a:moveTo>
                    <a:pt x="5679" y="2853"/>
                  </a:moveTo>
                  <a:lnTo>
                    <a:pt x="5679" y="2853"/>
                  </a:lnTo>
                  <a:cubicBezTo>
                    <a:pt x="4034" y="3798"/>
                    <a:pt x="2126" y="3833"/>
                    <a:pt x="525" y="3116"/>
                  </a:cubicBezTo>
                  <a:cubicBezTo>
                    <a:pt x="315" y="3456"/>
                    <a:pt x="131" y="3824"/>
                    <a:pt x="0" y="4209"/>
                  </a:cubicBezTo>
                  <a:cubicBezTo>
                    <a:pt x="1645" y="5023"/>
                    <a:pt x="3649" y="5032"/>
                    <a:pt x="5355" y="4043"/>
                  </a:cubicBezTo>
                  <a:cubicBezTo>
                    <a:pt x="6904" y="3150"/>
                    <a:pt x="7867" y="1636"/>
                    <a:pt x="8121" y="0"/>
                  </a:cubicBezTo>
                  <a:cubicBezTo>
                    <a:pt x="7674" y="1155"/>
                    <a:pt x="6834" y="2179"/>
                    <a:pt x="5679" y="285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600" dirty="0"/>
            </a:p>
          </p:txBody>
        </p:sp>
        <p:sp>
          <p:nvSpPr>
            <p:cNvPr id="5" name="Freeform 4"/>
            <p:cNvSpPr>
              <a:spLocks noChangeArrowheads="1"/>
            </p:cNvSpPr>
            <p:nvPr/>
          </p:nvSpPr>
          <p:spPr bwMode="auto">
            <a:xfrm>
              <a:off x="1519" y="1965"/>
              <a:ext cx="1748" cy="1293"/>
            </a:xfrm>
            <a:custGeom>
              <a:avLst/>
              <a:gdLst>
                <a:gd name="T0" fmla="*/ 6502 w 7711"/>
                <a:gd name="T1" fmla="*/ 5689 h 5708"/>
                <a:gd name="T2" fmla="*/ 6502 w 7711"/>
                <a:gd name="T3" fmla="*/ 5689 h 5708"/>
                <a:gd name="T4" fmla="*/ 7710 w 7711"/>
                <a:gd name="T5" fmla="*/ 5610 h 5708"/>
                <a:gd name="T6" fmla="*/ 4883 w 7711"/>
                <a:gd name="T7" fmla="*/ 972 h 5708"/>
                <a:gd name="T8" fmla="*/ 0 w 7711"/>
                <a:gd name="T9" fmla="*/ 596 h 5708"/>
                <a:gd name="T10" fmla="*/ 3693 w 7711"/>
                <a:gd name="T11" fmla="*/ 1287 h 5708"/>
                <a:gd name="T12" fmla="*/ 6502 w 7711"/>
                <a:gd name="T13" fmla="*/ 5689 h 5708"/>
              </a:gdLst>
              <a:ahLst/>
              <a:cxnLst>
                <a:cxn ang="0">
                  <a:pos x="T0" y="T1"/>
                </a:cxn>
                <a:cxn ang="0">
                  <a:pos x="T2" y="T3"/>
                </a:cxn>
                <a:cxn ang="0">
                  <a:pos x="T4" y="T5"/>
                </a:cxn>
                <a:cxn ang="0">
                  <a:pos x="T6" y="T7"/>
                </a:cxn>
                <a:cxn ang="0">
                  <a:pos x="T8" y="T9"/>
                </a:cxn>
                <a:cxn ang="0">
                  <a:pos x="T10" y="T11"/>
                </a:cxn>
                <a:cxn ang="0">
                  <a:pos x="T12" y="T13"/>
                </a:cxn>
              </a:cxnLst>
              <a:rect l="0" t="0" r="r" b="b"/>
              <a:pathLst>
                <a:path w="7711" h="5708">
                  <a:moveTo>
                    <a:pt x="6502" y="5689"/>
                  </a:moveTo>
                  <a:lnTo>
                    <a:pt x="6502" y="5689"/>
                  </a:lnTo>
                  <a:cubicBezTo>
                    <a:pt x="6904" y="5707"/>
                    <a:pt x="7307" y="5689"/>
                    <a:pt x="7710" y="5610"/>
                  </a:cubicBezTo>
                  <a:cubicBezTo>
                    <a:pt x="7622" y="3755"/>
                    <a:pt x="6616" y="1970"/>
                    <a:pt x="4883" y="972"/>
                  </a:cubicBezTo>
                  <a:cubicBezTo>
                    <a:pt x="3334" y="79"/>
                    <a:pt x="1540" y="0"/>
                    <a:pt x="0" y="596"/>
                  </a:cubicBezTo>
                  <a:cubicBezTo>
                    <a:pt x="1225" y="403"/>
                    <a:pt x="2529" y="622"/>
                    <a:pt x="3693" y="1287"/>
                  </a:cubicBezTo>
                  <a:cubicBezTo>
                    <a:pt x="5356" y="2250"/>
                    <a:pt x="6344" y="3921"/>
                    <a:pt x="6502" y="568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3600" dirty="0"/>
            </a:p>
          </p:txBody>
        </p:sp>
      </p:grpSp>
      <p:grpSp>
        <p:nvGrpSpPr>
          <p:cNvPr id="7" name="Group 6"/>
          <p:cNvGrpSpPr/>
          <p:nvPr userDrawn="1"/>
        </p:nvGrpSpPr>
        <p:grpSpPr>
          <a:xfrm>
            <a:off x="9792438" y="8367426"/>
            <a:ext cx="4357620" cy="84031"/>
            <a:chOff x="8458200" y="10414000"/>
            <a:chExt cx="9220200" cy="177800"/>
          </a:xfrm>
          <a:solidFill>
            <a:srgbClr val="113E66"/>
          </a:solidFill>
        </p:grpSpPr>
        <p:sp>
          <p:nvSpPr>
            <p:cNvPr id="8" name="Rectangle 7"/>
            <p:cNvSpPr/>
            <p:nvPr/>
          </p:nvSpPr>
          <p:spPr>
            <a:xfrm>
              <a:off x="8458200" y="10414000"/>
              <a:ext cx="3073400" cy="1778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9" name="Rectangle 8"/>
            <p:cNvSpPr/>
            <p:nvPr/>
          </p:nvSpPr>
          <p:spPr>
            <a:xfrm>
              <a:off x="11531600" y="10414000"/>
              <a:ext cx="3073400" cy="1778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10" name="Rectangle 9"/>
            <p:cNvSpPr/>
            <p:nvPr/>
          </p:nvSpPr>
          <p:spPr>
            <a:xfrm>
              <a:off x="14605000" y="10414000"/>
              <a:ext cx="3073400" cy="1778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grpSp>
      <p:sp>
        <p:nvSpPr>
          <p:cNvPr id="25" name="Rectangle 24"/>
          <p:cNvSpPr/>
          <p:nvPr userDrawn="1"/>
        </p:nvSpPr>
        <p:spPr>
          <a:xfrm>
            <a:off x="1444627" y="-821"/>
            <a:ext cx="7767471" cy="150757"/>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24" name="Title 23"/>
          <p:cNvSpPr>
            <a:spLocks noGrp="1"/>
          </p:cNvSpPr>
          <p:nvPr>
            <p:ph type="title" hasCustomPrompt="1"/>
          </p:nvPr>
        </p:nvSpPr>
        <p:spPr/>
        <p:txBody>
          <a:bodyPr/>
          <a:lstStyle>
            <a:lvl1pPr>
              <a:defRPr cap="none">
                <a:solidFill>
                  <a:schemeClr val="tx1"/>
                </a:solidFill>
              </a:defRPr>
            </a:lvl1pPr>
          </a:lstStyle>
          <a:p>
            <a:r>
              <a:rPr lang="en-US" dirty="0"/>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77249" y="2253417"/>
            <a:ext cx="9449619" cy="6084335"/>
          </a:xfrm>
          <a:prstGeom prst="rect">
            <a:avLst/>
          </a:prstGeom>
        </p:spPr>
      </p:pic>
    </p:spTree>
    <p:extLst>
      <p:ext uri="{BB962C8B-B14F-4D97-AF65-F5344CB8AC3E}">
        <p14:creationId xmlns:p14="http://schemas.microsoft.com/office/powerpoint/2010/main" val="3588540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imary Care Updat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10" y="1989312"/>
            <a:ext cx="21025723" cy="815804"/>
          </a:xfrm>
        </p:spPr>
        <p:txBody>
          <a:bodyPr/>
          <a:lstStyle>
            <a:lvl1pPr>
              <a:defRPr sz="35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10" y="858839"/>
            <a:ext cx="21025723" cy="1144622"/>
          </a:xfrm>
          <a:prstGeom prst="rect">
            <a:avLst/>
          </a:prstGeom>
        </p:spPr>
        <p:txBody>
          <a:bodyPr vert="horz" lIns="182843" tIns="91422" rIns="182843" bIns="91422" rtlCol="0" anchor="ctr">
            <a:noAutofit/>
          </a:bodyPr>
          <a:lstStyle>
            <a:lvl1pPr>
              <a:defRPr sz="9598" b="1" cap="none" baseline="0">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3"/>
            <a:ext cx="16675392" cy="9071474"/>
          </a:xfrm>
        </p:spPr>
        <p:txBody>
          <a:bodyPr anchor="t"/>
          <a:lstStyle>
            <a:lvl1pPr marL="626917" indent="-626917">
              <a:defRPr sz="3599"/>
            </a:lvl1pPr>
            <a:lvl2pPr marL="626917" indent="-626917">
              <a:lnSpc>
                <a:spcPct val="100000"/>
              </a:lnSpc>
              <a:spcBef>
                <a:spcPts val="1200"/>
              </a:spcBef>
              <a:spcAft>
                <a:spcPts val="1200"/>
              </a:spcAft>
              <a:buSzPct val="120000"/>
              <a:buFont typeface="Arial" panose="020B0604020202020204" pitchFamily="34" charset="0"/>
              <a:buChar char="•"/>
              <a:defRPr lang="en-US" sz="3599" kern="1200" dirty="0" smtClean="0">
                <a:solidFill>
                  <a:schemeClr val="tx1"/>
                </a:solidFill>
                <a:effectLst/>
                <a:latin typeface="+mj-lt"/>
                <a:ea typeface="+mn-ea"/>
                <a:cs typeface="Lato Light"/>
              </a:defRPr>
            </a:lvl2pPr>
            <a:lvl3pPr marL="976086" indent="-349169">
              <a:buFont typeface="Arial" panose="020B0604020202020204" pitchFamily="34" charset="0"/>
              <a:buChar char="•"/>
              <a:defRPr sz="2399">
                <a:latin typeface="+mj-lt"/>
              </a:defRPr>
            </a:lvl3pPr>
            <a:lvl4pPr marL="1603001" indent="-401546">
              <a:buFont typeface="Arial" panose="020B0604020202020204" pitchFamily="34" charset="0"/>
              <a:buChar char="•"/>
              <a:defRPr sz="2399">
                <a:solidFill>
                  <a:schemeClr val="tx1">
                    <a:lumMod val="50000"/>
                    <a:lumOff val="50000"/>
                  </a:schemeClr>
                </a:solidFill>
                <a:latin typeface="+mj-lt"/>
              </a:defRPr>
            </a:lvl4pPr>
            <a:lvl5pPr marL="2402915" indent="-399958">
              <a:buFont typeface="Arial" panose="020B0604020202020204" pitchFamily="34" charset="0"/>
              <a:buChar char="•"/>
              <a:defRPr sz="2399">
                <a:solidFill>
                  <a:schemeClr val="tx1">
                    <a:lumMod val="50000"/>
                    <a:lumOff val="50000"/>
                  </a:schemeClr>
                </a:solidFill>
                <a:latin typeface="+mj-lt"/>
              </a:defRPr>
            </a:lvl5pPr>
          </a:lstStyle>
          <a:p>
            <a:pPr marL="626917" lvl="1" indent="-626917" algn="l" defTabSz="1828039"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351513" y="3286333"/>
            <a:ext cx="4459638" cy="4512588"/>
          </a:xfrm>
          <a:prstGeom prst="rect">
            <a:avLst/>
          </a:prstGeom>
        </p:spPr>
      </p:pic>
    </p:spTree>
    <p:extLst>
      <p:ext uri="{BB962C8B-B14F-4D97-AF65-F5344CB8AC3E}">
        <p14:creationId xmlns:p14="http://schemas.microsoft.com/office/powerpoint/2010/main" val="3075605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PM FPT Updat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1"/>
            <a:ext cx="18244142"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20392516" y="2361041"/>
            <a:ext cx="2333929" cy="2332038"/>
            <a:chOff x="7513168" y="3395127"/>
            <a:chExt cx="2333929" cy="2332038"/>
          </a:xfrm>
        </p:grpSpPr>
        <p:sp>
          <p:nvSpPr>
            <p:cNvPr id="12" name="Oval 11"/>
            <p:cNvSpPr>
              <a:spLocks/>
            </p:cNvSpPr>
            <p:nvPr userDrawn="1"/>
          </p:nvSpPr>
          <p:spPr bwMode="auto">
            <a:xfrm>
              <a:off x="7513168" y="3395127"/>
              <a:ext cx="2333929" cy="2332038"/>
            </a:xfrm>
            <a:prstGeom prst="ellipse">
              <a:avLst/>
            </a:prstGeom>
            <a:solidFill>
              <a:schemeClr val="bg1"/>
            </a:solidFill>
            <a:ln w="25400" cap="flat">
              <a:solidFill>
                <a:schemeClr val="accent2"/>
              </a:solid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defRPr/>
              </a:pPr>
              <a:endParaRPr lang="en-US" sz="2701" dirty="0">
                <a:solidFill>
                  <a:srgbClr val="FFFFFF"/>
                </a:solidFill>
                <a:latin typeface="Lato Light"/>
                <a:ea typeface="Lato Light"/>
                <a:cs typeface="Lato Light"/>
                <a:sym typeface="Source Sans Pro Semibold" charset="0"/>
              </a:endParaRPr>
            </a:p>
          </p:txBody>
        </p:sp>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591682" y="3452286"/>
              <a:ext cx="2176898" cy="2217720"/>
            </a:xfrm>
            <a:prstGeom prst="ellipse">
              <a:avLst/>
            </a:prstGeom>
          </p:spPr>
        </p:pic>
      </p:grpSp>
      <p:sp>
        <p:nvSpPr>
          <p:cNvPr id="14" name="TextBox 13"/>
          <p:cNvSpPr txBox="1"/>
          <p:nvPr userDrawn="1"/>
        </p:nvSpPr>
        <p:spPr>
          <a:xfrm>
            <a:off x="19782869" y="4778068"/>
            <a:ext cx="3361168" cy="1323311"/>
          </a:xfrm>
          <a:prstGeom prst="rect">
            <a:avLst/>
          </a:prstGeom>
          <a:noFill/>
        </p:spPr>
        <p:txBody>
          <a:bodyPr wrap="square" rtlCol="0">
            <a:spAutoFit/>
          </a:bodyPr>
          <a:lstStyle/>
          <a:p>
            <a:pPr algn="ctr"/>
            <a:r>
              <a:rPr lang="en-US" sz="3201" dirty="0">
                <a:latin typeface="+mj-lt"/>
              </a:rPr>
              <a:t>APM FPT</a:t>
            </a:r>
          </a:p>
          <a:p>
            <a:pPr algn="ctr"/>
            <a:r>
              <a:rPr lang="en-US" sz="2399" dirty="0">
                <a:latin typeface="+mj-lt"/>
              </a:rPr>
              <a:t>APM Framework &amp; </a:t>
            </a:r>
            <a:br>
              <a:rPr lang="en-US" sz="2399" dirty="0">
                <a:latin typeface="+mj-lt"/>
              </a:rPr>
            </a:br>
            <a:r>
              <a:rPr lang="en-US" sz="2399" dirty="0">
                <a:latin typeface="+mj-lt"/>
              </a:rPr>
              <a:t>Progress Tracking</a:t>
            </a:r>
          </a:p>
        </p:txBody>
      </p:sp>
    </p:spTree>
    <p:extLst>
      <p:ext uri="{BB962C8B-B14F-4D97-AF65-F5344CB8AC3E}">
        <p14:creationId xmlns:p14="http://schemas.microsoft.com/office/powerpoint/2010/main" val="3293247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EP Update">
    <p:spTree>
      <p:nvGrpSpPr>
        <p:cNvPr id="1" name=""/>
        <p:cNvGrpSpPr/>
        <p:nvPr/>
      </p:nvGrpSpPr>
      <p:grpSpPr>
        <a:xfrm>
          <a:off x="0" y="0"/>
          <a:ext cx="0" cy="0"/>
          <a:chOff x="0" y="0"/>
          <a:chExt cx="0" cy="0"/>
        </a:xfrm>
      </p:grpSpPr>
      <p:grpSp>
        <p:nvGrpSpPr>
          <p:cNvPr id="10" name="Group 9"/>
          <p:cNvGrpSpPr/>
          <p:nvPr userDrawn="1"/>
        </p:nvGrpSpPr>
        <p:grpSpPr>
          <a:xfrm>
            <a:off x="20392516" y="2359454"/>
            <a:ext cx="2333929" cy="2333625"/>
            <a:chOff x="7422330" y="10475637"/>
            <a:chExt cx="2333929" cy="2333625"/>
          </a:xfrm>
        </p:grpSpPr>
        <p:sp>
          <p:nvSpPr>
            <p:cNvPr id="11" name="Oval 11"/>
            <p:cNvSpPr>
              <a:spLocks/>
            </p:cNvSpPr>
            <p:nvPr userDrawn="1"/>
          </p:nvSpPr>
          <p:spPr bwMode="auto">
            <a:xfrm>
              <a:off x="7422330" y="10475637"/>
              <a:ext cx="2333929" cy="2333625"/>
            </a:xfrm>
            <a:prstGeom prst="ellipse">
              <a:avLst/>
            </a:prstGeom>
            <a:solidFill>
              <a:schemeClr val="bg1"/>
            </a:solidFill>
            <a:ln w="25400" cap="flat">
              <a:solidFill>
                <a:schemeClr val="accent2"/>
              </a:solid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defRPr/>
              </a:pPr>
              <a:endParaRPr lang="en-US" sz="2701" dirty="0">
                <a:solidFill>
                  <a:srgbClr val="FFFFFF"/>
                </a:solidFill>
                <a:latin typeface="Lato Light"/>
                <a:ea typeface="Lato Light"/>
                <a:cs typeface="Lato Light"/>
                <a:sym typeface="Source Sans Pro Semibold" charset="0"/>
              </a:endParaRPr>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483734" y="10521417"/>
              <a:ext cx="2213987" cy="2234463"/>
            </a:xfrm>
            <a:prstGeom prst="ellipse">
              <a:avLst/>
            </a:prstGeom>
          </p:spPr>
        </p:pic>
      </p:grpSp>
      <p:sp>
        <p:nvSpPr>
          <p:cNvPr id="16" name="TextBox 15"/>
          <p:cNvSpPr txBox="1"/>
          <p:nvPr userDrawn="1"/>
        </p:nvSpPr>
        <p:spPr>
          <a:xfrm>
            <a:off x="19906911" y="4765791"/>
            <a:ext cx="3311237" cy="1323311"/>
          </a:xfrm>
          <a:prstGeom prst="rect">
            <a:avLst/>
          </a:prstGeom>
          <a:noFill/>
        </p:spPr>
        <p:txBody>
          <a:bodyPr wrap="square" rtlCol="0">
            <a:spAutoFit/>
          </a:bodyPr>
          <a:lstStyle/>
          <a:p>
            <a:pPr algn="ctr"/>
            <a:r>
              <a:rPr lang="en-US" sz="3201" dirty="0">
                <a:latin typeface="+mj-lt"/>
              </a:rPr>
              <a:t>CEP</a:t>
            </a:r>
          </a:p>
          <a:p>
            <a:pPr algn="ctr"/>
            <a:r>
              <a:rPr lang="en-US" sz="2399" dirty="0">
                <a:latin typeface="+mj-lt"/>
              </a:rPr>
              <a:t>Clinical Episode</a:t>
            </a:r>
            <a:br>
              <a:rPr lang="en-US" sz="2399" dirty="0">
                <a:latin typeface="+mj-lt"/>
              </a:rPr>
            </a:br>
            <a:r>
              <a:rPr lang="en-US" sz="2399" dirty="0">
                <a:latin typeface="+mj-lt"/>
              </a:rPr>
              <a:t>Payment</a:t>
            </a:r>
          </a:p>
        </p:txBody>
      </p:sp>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1"/>
            <a:ext cx="18244142"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3"/>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9324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BP Update">
    <p:spTree>
      <p:nvGrpSpPr>
        <p:cNvPr id="1" name=""/>
        <p:cNvGrpSpPr/>
        <p:nvPr/>
      </p:nvGrpSpPr>
      <p:grpSpPr>
        <a:xfrm>
          <a:off x="0" y="0"/>
          <a:ext cx="0" cy="0"/>
          <a:chOff x="0" y="0"/>
          <a:chExt cx="0" cy="0"/>
        </a:xfrm>
      </p:grpSpPr>
      <p:grpSp>
        <p:nvGrpSpPr>
          <p:cNvPr id="9" name="Group 8"/>
          <p:cNvGrpSpPr/>
          <p:nvPr userDrawn="1"/>
        </p:nvGrpSpPr>
        <p:grpSpPr>
          <a:xfrm>
            <a:off x="20375567" y="2359454"/>
            <a:ext cx="2333929" cy="2333625"/>
            <a:chOff x="8314959" y="8025867"/>
            <a:chExt cx="2333929" cy="2333625"/>
          </a:xfrm>
        </p:grpSpPr>
        <p:sp>
          <p:nvSpPr>
            <p:cNvPr id="12" name="Oval 10"/>
            <p:cNvSpPr>
              <a:spLocks/>
            </p:cNvSpPr>
            <p:nvPr userDrawn="1"/>
          </p:nvSpPr>
          <p:spPr bwMode="auto">
            <a:xfrm>
              <a:off x="8314959" y="8025867"/>
              <a:ext cx="2333929" cy="2333625"/>
            </a:xfrm>
            <a:prstGeom prst="ellipse">
              <a:avLst/>
            </a:prstGeom>
            <a:solidFill>
              <a:schemeClr val="bg1"/>
            </a:solidFill>
            <a:ln w="25400" cap="flat">
              <a:solidFill>
                <a:schemeClr val="accent2"/>
              </a:solid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defRPr/>
              </a:pPr>
              <a:endParaRPr lang="en-US" sz="2701" dirty="0">
                <a:solidFill>
                  <a:srgbClr val="FFFFFF"/>
                </a:solidFill>
                <a:latin typeface="Lato Light"/>
                <a:ea typeface="Lato Light"/>
                <a:cs typeface="Lato Light"/>
                <a:sym typeface="Source Sans Pro Semibold" charset="0"/>
              </a:endParaRPr>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374404" y="8072124"/>
              <a:ext cx="2221531" cy="2261598"/>
            </a:xfrm>
            <a:prstGeom prst="ellipse">
              <a:avLst/>
            </a:prstGeom>
          </p:spPr>
        </p:pic>
      </p:grpSp>
      <p:sp>
        <p:nvSpPr>
          <p:cNvPr id="14" name="TextBox 13"/>
          <p:cNvSpPr txBox="1"/>
          <p:nvPr userDrawn="1"/>
        </p:nvSpPr>
        <p:spPr>
          <a:xfrm>
            <a:off x="19882077" y="4776033"/>
            <a:ext cx="3320906" cy="1323311"/>
          </a:xfrm>
          <a:prstGeom prst="rect">
            <a:avLst/>
          </a:prstGeom>
          <a:noFill/>
        </p:spPr>
        <p:txBody>
          <a:bodyPr wrap="square" rtlCol="0">
            <a:spAutoFit/>
          </a:bodyPr>
          <a:lstStyle/>
          <a:p>
            <a:pPr algn="ctr"/>
            <a:r>
              <a:rPr lang="en-US" sz="3201" dirty="0">
                <a:latin typeface="+mj-lt"/>
              </a:rPr>
              <a:t>PBP</a:t>
            </a:r>
          </a:p>
          <a:p>
            <a:pPr algn="ctr"/>
            <a:r>
              <a:rPr lang="en-US" sz="2399" dirty="0">
                <a:latin typeface="+mj-lt"/>
              </a:rPr>
              <a:t>Population Based Payment</a:t>
            </a:r>
          </a:p>
        </p:txBody>
      </p:sp>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1"/>
            <a:ext cx="18244142"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3"/>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4412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yer Collaborative Update">
    <p:spTree>
      <p:nvGrpSpPr>
        <p:cNvPr id="1" name=""/>
        <p:cNvGrpSpPr/>
        <p:nvPr/>
      </p:nvGrpSpPr>
      <p:grpSpPr>
        <a:xfrm>
          <a:off x="0" y="0"/>
          <a:ext cx="0" cy="0"/>
          <a:chOff x="0" y="0"/>
          <a:chExt cx="0" cy="0"/>
        </a:xfrm>
      </p:grpSpPr>
      <p:sp>
        <p:nvSpPr>
          <p:cNvPr id="16" name="TextBox 15"/>
          <p:cNvSpPr txBox="1"/>
          <p:nvPr userDrawn="1"/>
        </p:nvSpPr>
        <p:spPr>
          <a:xfrm>
            <a:off x="19882078" y="4788958"/>
            <a:ext cx="3311237" cy="1323183"/>
          </a:xfrm>
          <a:prstGeom prst="rect">
            <a:avLst/>
          </a:prstGeom>
          <a:noFill/>
        </p:spPr>
        <p:txBody>
          <a:bodyPr wrap="square" rtlCol="0">
            <a:spAutoFit/>
          </a:bodyPr>
          <a:lstStyle/>
          <a:p>
            <a:pPr algn="ctr"/>
            <a:r>
              <a:rPr lang="en-US" sz="3200" dirty="0">
                <a:latin typeface="+mj-lt"/>
              </a:rPr>
              <a:t>PC</a:t>
            </a:r>
            <a:endParaRPr lang="en-US" sz="2399" dirty="0">
              <a:latin typeface="+mj-lt"/>
            </a:endParaRPr>
          </a:p>
          <a:p>
            <a:pPr algn="ctr"/>
            <a:r>
              <a:rPr lang="en-US" sz="2399" dirty="0">
                <a:latin typeface="+mj-lt"/>
              </a:rPr>
              <a:t>Payer </a:t>
            </a:r>
            <a:br>
              <a:rPr lang="en-US" sz="2399" dirty="0">
                <a:latin typeface="+mj-lt"/>
              </a:rPr>
            </a:br>
            <a:r>
              <a:rPr lang="en-US" sz="2399" dirty="0">
                <a:latin typeface="+mj-lt"/>
              </a:rPr>
              <a:t>Collaborative</a:t>
            </a:r>
          </a:p>
        </p:txBody>
      </p:sp>
      <p:grpSp>
        <p:nvGrpSpPr>
          <p:cNvPr id="10" name="Group 9"/>
          <p:cNvGrpSpPr/>
          <p:nvPr userDrawn="1"/>
        </p:nvGrpSpPr>
        <p:grpSpPr>
          <a:xfrm>
            <a:off x="20375566" y="2359454"/>
            <a:ext cx="2332312" cy="2330422"/>
            <a:chOff x="10200109" y="5730494"/>
            <a:chExt cx="1877560" cy="1876038"/>
          </a:xfrm>
        </p:grpSpPr>
        <p:sp>
          <p:nvSpPr>
            <p:cNvPr id="11" name="Oval 9"/>
            <p:cNvSpPr>
              <a:spLocks/>
            </p:cNvSpPr>
            <p:nvPr userDrawn="1"/>
          </p:nvSpPr>
          <p:spPr bwMode="auto">
            <a:xfrm>
              <a:off x="10200109" y="5730494"/>
              <a:ext cx="1877560" cy="1876038"/>
            </a:xfrm>
            <a:prstGeom prst="ellipse">
              <a:avLst/>
            </a:prstGeom>
            <a:solidFill>
              <a:schemeClr val="bg1"/>
            </a:solidFill>
            <a:ln w="25400" cap="flat">
              <a:solidFill>
                <a:schemeClr val="accent2"/>
              </a:solid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defRPr/>
              </a:pPr>
              <a:endParaRPr lang="en-US" sz="2701" dirty="0">
                <a:solidFill>
                  <a:srgbClr val="FFFFFF"/>
                </a:solidFill>
                <a:latin typeface="Lato Light"/>
                <a:ea typeface="Lato Light"/>
                <a:cs typeface="Lato Light"/>
                <a:sym typeface="Source Sans Pro Semibold" charset="0"/>
              </a:endParaRPr>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0278626" y="5789740"/>
              <a:ext cx="1741372" cy="1744969"/>
            </a:xfrm>
            <a:prstGeom prst="ellipse">
              <a:avLst/>
            </a:prstGeom>
          </p:spPr>
        </p:pic>
      </p:grpSp>
      <p:sp>
        <p:nvSpPr>
          <p:cNvPr id="8"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5" name="Text Placeholder 9"/>
          <p:cNvSpPr>
            <a:spLocks noGrp="1"/>
          </p:cNvSpPr>
          <p:nvPr>
            <p:ph type="body" sz="quarter" idx="12"/>
          </p:nvPr>
        </p:nvSpPr>
        <p:spPr>
          <a:xfrm>
            <a:off x="1460208" y="3286331"/>
            <a:ext cx="18244142"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3"/>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8543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CPM Update">
    <p:spTree>
      <p:nvGrpSpPr>
        <p:cNvPr id="1" name=""/>
        <p:cNvGrpSpPr/>
        <p:nvPr/>
      </p:nvGrpSpPr>
      <p:grpSpPr>
        <a:xfrm>
          <a:off x="0" y="0"/>
          <a:ext cx="0" cy="0"/>
          <a:chOff x="0" y="0"/>
          <a:chExt cx="0" cy="0"/>
        </a:xfrm>
      </p:grpSpPr>
      <p:sp>
        <p:nvSpPr>
          <p:cNvPr id="16" name="TextBox 15"/>
          <p:cNvSpPr txBox="1"/>
          <p:nvPr userDrawn="1"/>
        </p:nvSpPr>
        <p:spPr>
          <a:xfrm>
            <a:off x="19882078" y="4788958"/>
            <a:ext cx="3311237" cy="1323183"/>
          </a:xfrm>
          <a:prstGeom prst="rect">
            <a:avLst/>
          </a:prstGeom>
          <a:noFill/>
        </p:spPr>
        <p:txBody>
          <a:bodyPr wrap="square" rtlCol="0">
            <a:spAutoFit/>
          </a:bodyPr>
          <a:lstStyle/>
          <a:p>
            <a:pPr algn="ctr"/>
            <a:r>
              <a:rPr lang="en-US" sz="3200" dirty="0">
                <a:latin typeface="+mj-lt"/>
              </a:rPr>
              <a:t>PCPM</a:t>
            </a:r>
            <a:endParaRPr lang="en-US" sz="2399" dirty="0">
              <a:latin typeface="+mj-lt"/>
            </a:endParaRPr>
          </a:p>
          <a:p>
            <a:pPr algn="ctr"/>
            <a:r>
              <a:rPr lang="en-US" sz="2399" dirty="0">
                <a:latin typeface="+mj-lt"/>
              </a:rPr>
              <a:t>Primary</a:t>
            </a:r>
            <a:r>
              <a:rPr lang="en-US" sz="2399" baseline="0" dirty="0">
                <a:latin typeface="+mj-lt"/>
              </a:rPr>
              <a:t> Care </a:t>
            </a:r>
            <a:br>
              <a:rPr lang="en-US" sz="2399" baseline="0" dirty="0">
                <a:latin typeface="+mj-lt"/>
              </a:rPr>
            </a:br>
            <a:r>
              <a:rPr lang="en-US" sz="2399" baseline="0" dirty="0">
                <a:latin typeface="+mj-lt"/>
              </a:rPr>
              <a:t>Payment Model</a:t>
            </a:r>
            <a:endParaRPr lang="en-US" sz="2399" dirty="0">
              <a:latin typeface="+mj-lt"/>
            </a:endParaRPr>
          </a:p>
        </p:txBody>
      </p:sp>
      <p:sp>
        <p:nvSpPr>
          <p:cNvPr id="11" name="Oval 9"/>
          <p:cNvSpPr>
            <a:spLocks/>
          </p:cNvSpPr>
          <p:nvPr userDrawn="1"/>
        </p:nvSpPr>
        <p:spPr bwMode="auto">
          <a:xfrm>
            <a:off x="20375566" y="2359454"/>
            <a:ext cx="2332312" cy="2330422"/>
          </a:xfrm>
          <a:prstGeom prst="ellipse">
            <a:avLst/>
          </a:prstGeom>
          <a:solidFill>
            <a:schemeClr val="bg1"/>
          </a:solidFill>
          <a:ln w="25400" cap="flat">
            <a:solidFill>
              <a:schemeClr val="accent2"/>
            </a:solid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defRPr/>
            </a:pPr>
            <a:endParaRPr lang="en-US" sz="2701" dirty="0">
              <a:solidFill>
                <a:srgbClr val="FFFFFF"/>
              </a:solidFill>
              <a:latin typeface="Lato Light"/>
              <a:ea typeface="Lato Light"/>
              <a:cs typeface="Lato Light"/>
              <a:sym typeface="Source Sans Pro Semibold" charset="0"/>
            </a:endParaRPr>
          </a:p>
        </p:txBody>
      </p:sp>
      <p:sp>
        <p:nvSpPr>
          <p:cNvPr id="8" name="Text Placeholder 7"/>
          <p:cNvSpPr>
            <a:spLocks noGrp="1"/>
          </p:cNvSpPr>
          <p:nvPr userDrawn="1">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5" name="Text Placeholder 9"/>
          <p:cNvSpPr>
            <a:spLocks noGrp="1"/>
          </p:cNvSpPr>
          <p:nvPr userDrawn="1">
            <p:ph type="body" sz="quarter" idx="12"/>
          </p:nvPr>
        </p:nvSpPr>
        <p:spPr>
          <a:xfrm>
            <a:off x="1460208" y="3286331"/>
            <a:ext cx="18244142" cy="9071474"/>
          </a:xfrm>
        </p:spPr>
        <p:txBody>
          <a:bodyPr anchor="t"/>
          <a:lstStyle>
            <a:lvl1pPr marL="627074" indent="-627074">
              <a:defRPr sz="3600"/>
            </a:lvl1pPr>
            <a:lvl2pPr marL="627074" indent="-627074">
              <a:lnSpc>
                <a:spcPct val="100000"/>
              </a:lnSpc>
              <a:spcBef>
                <a:spcPts val="1200"/>
              </a:spcBef>
              <a:spcAft>
                <a:spcPts val="1200"/>
              </a:spcAft>
              <a:buSzPct val="120000"/>
              <a:buFont typeface="Arial" panose="020B0604020202020204" pitchFamily="34" charset="0"/>
              <a:buChar char="•"/>
              <a:defRPr lang="en-US" sz="36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Placeholder 7"/>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20375566" y="2339257"/>
            <a:ext cx="2332312" cy="2362658"/>
          </a:xfrm>
          <a:prstGeom prst="ellipse">
            <a:avLst/>
          </a:prstGeom>
          <a:ln>
            <a:noFill/>
          </a:ln>
          <a:effectLst/>
        </p:spPr>
      </p:pic>
    </p:spTree>
    <p:extLst>
      <p:ext uri="{BB962C8B-B14F-4D97-AF65-F5344CB8AC3E}">
        <p14:creationId xmlns:p14="http://schemas.microsoft.com/office/powerpoint/2010/main" val="2567460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C Update">
    <p:spTree>
      <p:nvGrpSpPr>
        <p:cNvPr id="1" name=""/>
        <p:cNvGrpSpPr/>
        <p:nvPr/>
      </p:nvGrpSpPr>
      <p:grpSpPr>
        <a:xfrm>
          <a:off x="0" y="0"/>
          <a:ext cx="0" cy="0"/>
          <a:chOff x="0" y="0"/>
          <a:chExt cx="0" cy="0"/>
        </a:xfrm>
      </p:grpSpPr>
      <p:sp>
        <p:nvSpPr>
          <p:cNvPr id="16" name="TextBox 15"/>
          <p:cNvSpPr txBox="1"/>
          <p:nvPr userDrawn="1"/>
        </p:nvSpPr>
        <p:spPr>
          <a:xfrm>
            <a:off x="19882079" y="4788958"/>
            <a:ext cx="3311237" cy="953979"/>
          </a:xfrm>
          <a:prstGeom prst="rect">
            <a:avLst/>
          </a:prstGeom>
          <a:noFill/>
        </p:spPr>
        <p:txBody>
          <a:bodyPr wrap="square" rtlCol="0">
            <a:spAutoFit/>
          </a:bodyPr>
          <a:lstStyle/>
          <a:p>
            <a:pPr algn="ctr"/>
            <a:r>
              <a:rPr lang="en-US" sz="3200" dirty="0">
                <a:latin typeface="+mj-lt"/>
              </a:rPr>
              <a:t>AC</a:t>
            </a:r>
            <a:endParaRPr lang="en-US" sz="2399" dirty="0">
              <a:latin typeface="+mj-lt"/>
            </a:endParaRPr>
          </a:p>
          <a:p>
            <a:pPr algn="ctr"/>
            <a:r>
              <a:rPr lang="en-US" sz="2399" dirty="0">
                <a:latin typeface="+mj-lt"/>
              </a:rPr>
              <a:t>Action Collaboratives</a:t>
            </a:r>
          </a:p>
        </p:txBody>
      </p:sp>
      <p:sp>
        <p:nvSpPr>
          <p:cNvPr id="11" name="Oval 9"/>
          <p:cNvSpPr>
            <a:spLocks/>
          </p:cNvSpPr>
          <p:nvPr userDrawn="1"/>
        </p:nvSpPr>
        <p:spPr bwMode="auto">
          <a:xfrm>
            <a:off x="20375566" y="2359455"/>
            <a:ext cx="2332310" cy="2330422"/>
          </a:xfrm>
          <a:prstGeom prst="ellipse">
            <a:avLst/>
          </a:prstGeom>
          <a:solidFill>
            <a:schemeClr val="bg1"/>
          </a:solidFill>
          <a:ln w="25400" cap="flat">
            <a:solidFill>
              <a:schemeClr val="accent2"/>
            </a:solid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defRPr/>
            </a:pPr>
            <a:endParaRPr lang="en-US" sz="2701" dirty="0">
              <a:solidFill>
                <a:srgbClr val="FFFFFF"/>
              </a:solidFill>
              <a:latin typeface="Lato Light"/>
              <a:ea typeface="Lato Light"/>
              <a:cs typeface="Lato Light"/>
              <a:sym typeface="Source Sans Pro Semibold" charset="0"/>
            </a:endParaRPr>
          </a:p>
        </p:txBody>
      </p:sp>
      <p:sp>
        <p:nvSpPr>
          <p:cNvPr id="8" name="Text Placeholder 7"/>
          <p:cNvSpPr>
            <a:spLocks noGrp="1"/>
          </p:cNvSpPr>
          <p:nvPr userDrawn="1">
            <p:ph type="body" sz="quarter" idx="10"/>
          </p:nvPr>
        </p:nvSpPr>
        <p:spPr>
          <a:xfrm>
            <a:off x="1460210" y="1989312"/>
            <a:ext cx="21025723" cy="815804"/>
          </a:xfrm>
        </p:spPr>
        <p:txBody>
          <a:bodyPr/>
          <a:lstStyle>
            <a:lvl1pPr>
              <a:defRPr sz="35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hasCustomPrompt="1"/>
          </p:nvPr>
        </p:nvSpPr>
        <p:spPr>
          <a:xfrm>
            <a:off x="1460210" y="858839"/>
            <a:ext cx="21025723" cy="1144622"/>
          </a:xfrm>
          <a:prstGeom prst="rect">
            <a:avLst/>
          </a:prstGeom>
        </p:spPr>
        <p:txBody>
          <a:bodyPr vert="horz" lIns="182843" tIns="91422" rIns="182843" bIns="91422" rtlCol="0" anchor="ctr">
            <a:noAutofit/>
          </a:bodyPr>
          <a:lstStyle>
            <a:lvl1pPr>
              <a:defRPr sz="9598" b="1" cap="none" baseline="0">
                <a:latin typeface="Bebas Neue Bold"/>
              </a:defRPr>
            </a:lvl1pPr>
          </a:lstStyle>
          <a:p>
            <a:r>
              <a:rPr lang="en-US" dirty="0"/>
              <a:t>Click To Edit Master Title Style</a:t>
            </a:r>
          </a:p>
        </p:txBody>
      </p:sp>
      <p:sp>
        <p:nvSpPr>
          <p:cNvPr id="5" name="Text Placeholder 9"/>
          <p:cNvSpPr>
            <a:spLocks noGrp="1"/>
          </p:cNvSpPr>
          <p:nvPr userDrawn="1">
            <p:ph type="body" sz="quarter" idx="12"/>
          </p:nvPr>
        </p:nvSpPr>
        <p:spPr>
          <a:xfrm>
            <a:off x="1460208" y="3286333"/>
            <a:ext cx="18244142" cy="9071474"/>
          </a:xfrm>
        </p:spPr>
        <p:txBody>
          <a:bodyPr anchor="t"/>
          <a:lstStyle>
            <a:lvl1pPr marL="626917" indent="-626917">
              <a:defRPr sz="3599"/>
            </a:lvl1pPr>
            <a:lvl2pPr marL="626917" indent="-626917">
              <a:lnSpc>
                <a:spcPct val="100000"/>
              </a:lnSpc>
              <a:spcBef>
                <a:spcPts val="1200"/>
              </a:spcBef>
              <a:spcAft>
                <a:spcPts val="1200"/>
              </a:spcAft>
              <a:buSzPct val="120000"/>
              <a:buFont typeface="Arial" panose="020B0604020202020204" pitchFamily="34" charset="0"/>
              <a:buChar char="•"/>
              <a:defRPr lang="en-US" sz="3599" kern="1200" dirty="0" smtClean="0">
                <a:solidFill>
                  <a:schemeClr val="tx1"/>
                </a:solidFill>
                <a:effectLst/>
                <a:latin typeface="+mj-lt"/>
                <a:ea typeface="+mn-ea"/>
                <a:cs typeface="Lato Light"/>
              </a:defRPr>
            </a:lvl2pPr>
            <a:lvl3pPr marL="976086" indent="-349169">
              <a:buFont typeface="Arial" panose="020B0604020202020204" pitchFamily="34" charset="0"/>
              <a:buChar char="•"/>
              <a:defRPr sz="2399">
                <a:latin typeface="+mj-lt"/>
              </a:defRPr>
            </a:lvl3pPr>
            <a:lvl4pPr marL="1603001" indent="-401546">
              <a:buFont typeface="Arial" panose="020B0604020202020204" pitchFamily="34" charset="0"/>
              <a:buChar char="•"/>
              <a:defRPr sz="2399">
                <a:solidFill>
                  <a:schemeClr val="tx1">
                    <a:lumMod val="50000"/>
                    <a:lumOff val="50000"/>
                  </a:schemeClr>
                </a:solidFill>
                <a:latin typeface="+mj-lt"/>
              </a:defRPr>
            </a:lvl4pPr>
            <a:lvl5pPr marL="2402915" indent="-399958">
              <a:buFont typeface="Arial" panose="020B0604020202020204" pitchFamily="34" charset="0"/>
              <a:buChar char="•"/>
              <a:defRPr sz="2399">
                <a:solidFill>
                  <a:schemeClr val="tx1">
                    <a:lumMod val="50000"/>
                    <a:lumOff val="50000"/>
                  </a:schemeClr>
                </a:solidFill>
                <a:latin typeface="+mj-lt"/>
              </a:defRPr>
            </a:lvl5pPr>
          </a:lstStyle>
          <a:p>
            <a:pPr marL="626917" lvl="1" indent="-626917" algn="l" defTabSz="1828039"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7"/>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20375566" y="2373604"/>
            <a:ext cx="2332310" cy="2316272"/>
          </a:xfrm>
          <a:prstGeom prst="ellipse">
            <a:avLst/>
          </a:prstGeom>
          <a:ln>
            <a:noFill/>
          </a:ln>
          <a:effectLst/>
        </p:spPr>
      </p:pic>
    </p:spTree>
    <p:extLst>
      <p:ext uri="{BB962C8B-B14F-4D97-AF65-F5344CB8AC3E}">
        <p14:creationId xmlns:p14="http://schemas.microsoft.com/office/powerpoint/2010/main" val="4000860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Hub Update">
    <p:spTree>
      <p:nvGrpSpPr>
        <p:cNvPr id="1" name=""/>
        <p:cNvGrpSpPr/>
        <p:nvPr/>
      </p:nvGrpSpPr>
      <p:grpSpPr>
        <a:xfrm>
          <a:off x="0" y="0"/>
          <a:ext cx="0" cy="0"/>
          <a:chOff x="0" y="0"/>
          <a:chExt cx="0" cy="0"/>
        </a:xfrm>
      </p:grpSpPr>
      <p:sp>
        <p:nvSpPr>
          <p:cNvPr id="16" name="TextBox 15"/>
          <p:cNvSpPr txBox="1"/>
          <p:nvPr userDrawn="1"/>
        </p:nvSpPr>
        <p:spPr>
          <a:xfrm>
            <a:off x="19882079" y="4788958"/>
            <a:ext cx="3311237" cy="1323054"/>
          </a:xfrm>
          <a:prstGeom prst="rect">
            <a:avLst/>
          </a:prstGeom>
          <a:noFill/>
        </p:spPr>
        <p:txBody>
          <a:bodyPr wrap="square" rtlCol="0">
            <a:spAutoFit/>
          </a:bodyPr>
          <a:lstStyle/>
          <a:p>
            <a:pPr algn="ctr"/>
            <a:r>
              <a:rPr lang="en-US" sz="3199" dirty="0">
                <a:latin typeface="+mj-lt"/>
              </a:rPr>
              <a:t>PREHub</a:t>
            </a:r>
          </a:p>
          <a:p>
            <a:pPr algn="ctr"/>
            <a:r>
              <a:rPr lang="en-US" sz="2399" dirty="0">
                <a:latin typeface="+mj-lt"/>
              </a:rPr>
              <a:t>Payment Reform Evaluation Hub </a:t>
            </a:r>
          </a:p>
        </p:txBody>
      </p:sp>
      <p:sp>
        <p:nvSpPr>
          <p:cNvPr id="11" name="Oval 9"/>
          <p:cNvSpPr>
            <a:spLocks/>
          </p:cNvSpPr>
          <p:nvPr userDrawn="1"/>
        </p:nvSpPr>
        <p:spPr bwMode="auto">
          <a:xfrm>
            <a:off x="20375566" y="2359455"/>
            <a:ext cx="2332310" cy="2330422"/>
          </a:xfrm>
          <a:prstGeom prst="ellipse">
            <a:avLst/>
          </a:prstGeom>
          <a:solidFill>
            <a:schemeClr val="bg1"/>
          </a:solidFill>
          <a:ln w="25400" cap="flat">
            <a:solidFill>
              <a:schemeClr val="accent2"/>
            </a:solid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defRPr/>
            </a:pPr>
            <a:endParaRPr lang="en-US" sz="2701" dirty="0">
              <a:solidFill>
                <a:srgbClr val="FFFFFF"/>
              </a:solidFill>
              <a:latin typeface="Lato Light"/>
              <a:ea typeface="Lato Light"/>
              <a:cs typeface="Lato Light"/>
              <a:sym typeface="Source Sans Pro Semibold" charset="0"/>
            </a:endParaRPr>
          </a:p>
        </p:txBody>
      </p:sp>
      <p:sp>
        <p:nvSpPr>
          <p:cNvPr id="8" name="Text Placeholder 7"/>
          <p:cNvSpPr>
            <a:spLocks noGrp="1"/>
          </p:cNvSpPr>
          <p:nvPr userDrawn="1">
            <p:ph type="body" sz="quarter" idx="10"/>
          </p:nvPr>
        </p:nvSpPr>
        <p:spPr>
          <a:xfrm>
            <a:off x="1460210" y="1989312"/>
            <a:ext cx="21025723" cy="815804"/>
          </a:xfrm>
        </p:spPr>
        <p:txBody>
          <a:bodyPr/>
          <a:lstStyle>
            <a:lvl1pPr>
              <a:defRPr sz="35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hasCustomPrompt="1"/>
          </p:nvPr>
        </p:nvSpPr>
        <p:spPr>
          <a:xfrm>
            <a:off x="1460210" y="858839"/>
            <a:ext cx="21025723" cy="1144622"/>
          </a:xfrm>
          <a:prstGeom prst="rect">
            <a:avLst/>
          </a:prstGeom>
        </p:spPr>
        <p:txBody>
          <a:bodyPr vert="horz" lIns="182843" tIns="91422" rIns="182843" bIns="91422" rtlCol="0" anchor="ctr">
            <a:noAutofit/>
          </a:bodyPr>
          <a:lstStyle>
            <a:lvl1pPr>
              <a:defRPr sz="9598" b="1" cap="none" baseline="0">
                <a:latin typeface="Bebas Neue Bold"/>
              </a:defRPr>
            </a:lvl1pPr>
          </a:lstStyle>
          <a:p>
            <a:r>
              <a:rPr lang="en-US" dirty="0"/>
              <a:t>Click To Edit Master Title Style</a:t>
            </a:r>
          </a:p>
        </p:txBody>
      </p:sp>
      <p:sp>
        <p:nvSpPr>
          <p:cNvPr id="5" name="Text Placeholder 9"/>
          <p:cNvSpPr>
            <a:spLocks noGrp="1"/>
          </p:cNvSpPr>
          <p:nvPr userDrawn="1">
            <p:ph type="body" sz="quarter" idx="12"/>
          </p:nvPr>
        </p:nvSpPr>
        <p:spPr>
          <a:xfrm>
            <a:off x="1460208" y="3286333"/>
            <a:ext cx="18244142" cy="9071474"/>
          </a:xfrm>
        </p:spPr>
        <p:txBody>
          <a:bodyPr anchor="t"/>
          <a:lstStyle>
            <a:lvl1pPr marL="626917" indent="-626917">
              <a:defRPr sz="3599"/>
            </a:lvl1pPr>
            <a:lvl2pPr marL="626917" indent="-626917">
              <a:lnSpc>
                <a:spcPct val="100000"/>
              </a:lnSpc>
              <a:spcBef>
                <a:spcPts val="1200"/>
              </a:spcBef>
              <a:spcAft>
                <a:spcPts val="1200"/>
              </a:spcAft>
              <a:buSzPct val="120000"/>
              <a:buFont typeface="Arial" panose="020B0604020202020204" pitchFamily="34" charset="0"/>
              <a:buChar char="•"/>
              <a:defRPr lang="en-US" sz="3599" kern="1200" dirty="0" smtClean="0">
                <a:solidFill>
                  <a:schemeClr val="tx1"/>
                </a:solidFill>
                <a:effectLst/>
                <a:latin typeface="+mj-lt"/>
                <a:ea typeface="+mn-ea"/>
                <a:cs typeface="Lato Light"/>
              </a:defRPr>
            </a:lvl2pPr>
            <a:lvl3pPr marL="976086" indent="-349169">
              <a:buFont typeface="Arial" panose="020B0604020202020204" pitchFamily="34" charset="0"/>
              <a:buChar char="•"/>
              <a:defRPr sz="2399">
                <a:latin typeface="+mj-lt"/>
              </a:defRPr>
            </a:lvl3pPr>
            <a:lvl4pPr marL="1603001" indent="-401546">
              <a:buFont typeface="Arial" panose="020B0604020202020204" pitchFamily="34" charset="0"/>
              <a:buChar char="•"/>
              <a:defRPr sz="2399">
                <a:solidFill>
                  <a:schemeClr val="tx1">
                    <a:lumMod val="50000"/>
                    <a:lumOff val="50000"/>
                  </a:schemeClr>
                </a:solidFill>
                <a:latin typeface="+mj-lt"/>
              </a:defRPr>
            </a:lvl4pPr>
            <a:lvl5pPr marL="2402915" indent="-399958">
              <a:buFont typeface="Arial" panose="020B0604020202020204" pitchFamily="34" charset="0"/>
              <a:buChar char="•"/>
              <a:defRPr sz="2399">
                <a:solidFill>
                  <a:schemeClr val="tx1">
                    <a:lumMod val="50000"/>
                    <a:lumOff val="50000"/>
                  </a:schemeClr>
                </a:solidFill>
                <a:latin typeface="+mj-lt"/>
              </a:defRPr>
            </a:lvl5pPr>
          </a:lstStyle>
          <a:p>
            <a:pPr marL="626917" lvl="1" indent="-626917" algn="l" defTabSz="1828039" rtl="0" eaLnBrk="1" latinLnBrk="0" hangingPunct="1">
              <a:lnSpc>
                <a:spcPct val="100000"/>
              </a:lnSpc>
              <a:spcBef>
                <a:spcPts val="1200"/>
              </a:spcBef>
              <a:spcAft>
                <a:spcPts val="1200"/>
              </a:spcAft>
              <a:buSzPct val="120000"/>
              <a:buFontTx/>
              <a:buBlip>
                <a:blip r:embed="rId2"/>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Placeholder 24"/>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20375566" y="2359455"/>
            <a:ext cx="2332310" cy="2330422"/>
          </a:xfrm>
          <a:prstGeom prst="ellipse">
            <a:avLst/>
          </a:prstGeom>
          <a:ln>
            <a:noFill/>
          </a:ln>
          <a:effectLst/>
        </p:spPr>
      </p:pic>
    </p:spTree>
    <p:extLst>
      <p:ext uri="{BB962C8B-B14F-4D97-AF65-F5344CB8AC3E}">
        <p14:creationId xmlns:p14="http://schemas.microsoft.com/office/powerpoint/2010/main" val="3669297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Speaker">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002470" y="3935583"/>
            <a:ext cx="6587272" cy="6588992"/>
          </a:xfrm>
        </p:spPr>
        <p:txBody>
          <a:bodyPr>
            <a:normAutofit/>
          </a:bodyPr>
          <a:lstStyle>
            <a:lvl1pPr>
              <a:defRPr sz="3201"/>
            </a:lvl1pPr>
          </a:lstStyle>
          <a:p>
            <a:endParaRPr lang="en-US" dirty="0"/>
          </a:p>
        </p:txBody>
      </p:sp>
      <p:sp>
        <p:nvSpPr>
          <p:cNvPr id="4"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cxnSp>
        <p:nvCxnSpPr>
          <p:cNvPr id="7" name="Straight Connector 6"/>
          <p:cNvCxnSpPr/>
          <p:nvPr userDrawn="1"/>
        </p:nvCxnSpPr>
        <p:spPr>
          <a:xfrm flipV="1">
            <a:off x="11402528" y="4380704"/>
            <a:ext cx="0" cy="5764193"/>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8"/>
          <p:cNvSpPr>
            <a:spLocks noGrp="1"/>
          </p:cNvSpPr>
          <p:nvPr>
            <p:ph sz="quarter" idx="16"/>
          </p:nvPr>
        </p:nvSpPr>
        <p:spPr>
          <a:xfrm>
            <a:off x="12215318" y="3935585"/>
            <a:ext cx="7734557" cy="6537325"/>
          </a:xfrm>
        </p:spPr>
        <p:txBody>
          <a:bodyPr anchor="ctr">
            <a:normAutofit/>
          </a:bodyPr>
          <a:lstStyle>
            <a:lvl1pPr algn="ctr">
              <a:lnSpc>
                <a:spcPct val="100000"/>
              </a:lnSpc>
              <a:spcBef>
                <a:spcPts val="1800"/>
              </a:spcBef>
              <a:defRPr sz="4000">
                <a:latin typeface="+mj-lt"/>
              </a:defRPr>
            </a:lvl1pPr>
            <a:lvl2pPr marL="0" indent="0" algn="ctr">
              <a:lnSpc>
                <a:spcPct val="100000"/>
              </a:lnSpc>
              <a:spcBef>
                <a:spcPts val="1800"/>
              </a:spcBef>
              <a:defRPr sz="4000"/>
            </a:lvl2pPr>
            <a:lvl3pPr marL="0" indent="0" algn="ctr">
              <a:lnSpc>
                <a:spcPct val="100000"/>
              </a:lnSpc>
              <a:spcBef>
                <a:spcPts val="1800"/>
              </a:spcBef>
              <a:defRPr sz="4000" i="1"/>
            </a:lvl3pPr>
            <a:lvl4pPr>
              <a:lnSpc>
                <a:spcPct val="100000"/>
              </a:lnSpc>
              <a:spcBef>
                <a:spcPts val="1800"/>
              </a:spcBef>
              <a:defRPr sz="4000"/>
            </a:lvl4pPr>
            <a:lvl5pPr>
              <a:lnSpc>
                <a:spcPct val="100000"/>
              </a:lnSpc>
              <a:spcBef>
                <a:spcPts val="1800"/>
              </a:spcBef>
              <a:defRPr sz="4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2412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Speakers">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731295" y="3585692"/>
            <a:ext cx="4715668" cy="4716899"/>
          </a:xfrm>
        </p:spPr>
        <p:txBody>
          <a:bodyPr>
            <a:normAutofit/>
          </a:bodyPr>
          <a:lstStyle>
            <a:lvl1pPr>
              <a:defRPr sz="3201"/>
            </a:lvl1pPr>
          </a:lstStyle>
          <a:p>
            <a:endParaRPr lang="en-US" dirty="0"/>
          </a:p>
        </p:txBody>
      </p:sp>
      <p:sp>
        <p:nvSpPr>
          <p:cNvPr id="4"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cxnSp>
        <p:nvCxnSpPr>
          <p:cNvPr id="7" name="Straight Connector 6"/>
          <p:cNvCxnSpPr/>
          <p:nvPr userDrawn="1"/>
        </p:nvCxnSpPr>
        <p:spPr>
          <a:xfrm flipV="1">
            <a:off x="12142498" y="4366289"/>
            <a:ext cx="0" cy="5764193"/>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8"/>
          <p:cNvSpPr>
            <a:spLocks noGrp="1"/>
          </p:cNvSpPr>
          <p:nvPr>
            <p:ph sz="quarter" idx="16"/>
          </p:nvPr>
        </p:nvSpPr>
        <p:spPr>
          <a:xfrm>
            <a:off x="5731296" y="8715226"/>
            <a:ext cx="4715668" cy="2762142"/>
          </a:xfrm>
        </p:spPr>
        <p:txBody>
          <a:bodyPr anchor="t">
            <a:normAutofit/>
          </a:bodyPr>
          <a:lstStyle>
            <a:lvl1pPr algn="ctr">
              <a:lnSpc>
                <a:spcPct val="100000"/>
              </a:lnSpc>
              <a:spcBef>
                <a:spcPts val="1200"/>
              </a:spcBef>
              <a:defRPr sz="3201">
                <a:latin typeface="+mj-lt"/>
              </a:defRPr>
            </a:lvl1pPr>
            <a:lvl2pPr marL="0" indent="0" algn="ctr">
              <a:lnSpc>
                <a:spcPct val="100000"/>
              </a:lnSpc>
              <a:spcBef>
                <a:spcPts val="1200"/>
              </a:spcBef>
              <a:defRPr sz="3201"/>
            </a:lvl2pPr>
            <a:lvl3pPr marL="0" indent="0" algn="ctr">
              <a:lnSpc>
                <a:spcPct val="100000"/>
              </a:lnSpc>
              <a:spcBef>
                <a:spcPts val="1200"/>
              </a:spcBef>
              <a:defRPr sz="3201" i="1"/>
            </a:lvl3pPr>
            <a:lvl4pPr>
              <a:lnSpc>
                <a:spcPct val="100000"/>
              </a:lnSpc>
              <a:spcBef>
                <a:spcPts val="1800"/>
              </a:spcBef>
              <a:defRPr sz="4000"/>
            </a:lvl4pPr>
            <a:lvl5pPr>
              <a:lnSpc>
                <a:spcPct val="100000"/>
              </a:lnSpc>
              <a:spcBef>
                <a:spcPts val="1800"/>
              </a:spcBef>
              <a:defRPr sz="4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7"/>
          </p:nvPr>
        </p:nvSpPr>
        <p:spPr>
          <a:xfrm>
            <a:off x="13744496" y="3585692"/>
            <a:ext cx="4715668" cy="4716899"/>
          </a:xfrm>
        </p:spPr>
        <p:txBody>
          <a:bodyPr>
            <a:normAutofit/>
          </a:bodyPr>
          <a:lstStyle>
            <a:lvl1pPr>
              <a:defRPr sz="3201"/>
            </a:lvl1pPr>
          </a:lstStyle>
          <a:p>
            <a:endParaRPr lang="en-US" dirty="0"/>
          </a:p>
        </p:txBody>
      </p:sp>
      <p:sp>
        <p:nvSpPr>
          <p:cNvPr id="10" name="Content Placeholder 8"/>
          <p:cNvSpPr>
            <a:spLocks noGrp="1"/>
          </p:cNvSpPr>
          <p:nvPr>
            <p:ph sz="quarter" idx="18"/>
          </p:nvPr>
        </p:nvSpPr>
        <p:spPr>
          <a:xfrm>
            <a:off x="13744496" y="8715226"/>
            <a:ext cx="4715668" cy="2762142"/>
          </a:xfrm>
        </p:spPr>
        <p:txBody>
          <a:bodyPr anchor="t">
            <a:normAutofit/>
          </a:bodyPr>
          <a:lstStyle>
            <a:lvl1pPr algn="ctr">
              <a:lnSpc>
                <a:spcPct val="100000"/>
              </a:lnSpc>
              <a:spcBef>
                <a:spcPts val="1200"/>
              </a:spcBef>
              <a:defRPr sz="3201">
                <a:latin typeface="+mj-lt"/>
              </a:defRPr>
            </a:lvl1pPr>
            <a:lvl2pPr marL="0" indent="0" algn="ctr">
              <a:lnSpc>
                <a:spcPct val="100000"/>
              </a:lnSpc>
              <a:spcBef>
                <a:spcPts val="1200"/>
              </a:spcBef>
              <a:defRPr sz="3201"/>
            </a:lvl2pPr>
            <a:lvl3pPr marL="0" indent="0" algn="ctr">
              <a:lnSpc>
                <a:spcPct val="100000"/>
              </a:lnSpc>
              <a:spcBef>
                <a:spcPts val="1200"/>
              </a:spcBef>
              <a:defRPr sz="3201" i="1"/>
            </a:lvl3pPr>
            <a:lvl4pPr>
              <a:lnSpc>
                <a:spcPct val="100000"/>
              </a:lnSpc>
              <a:spcBef>
                <a:spcPts val="1800"/>
              </a:spcBef>
              <a:defRPr sz="4000"/>
            </a:lvl4pPr>
            <a:lvl5pPr>
              <a:lnSpc>
                <a:spcPct val="100000"/>
              </a:lnSpc>
              <a:spcBef>
                <a:spcPts val="1800"/>
              </a:spcBef>
              <a:defRPr sz="4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677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C Cover">
    <p:spTree>
      <p:nvGrpSpPr>
        <p:cNvPr id="1" name=""/>
        <p:cNvGrpSpPr/>
        <p:nvPr/>
      </p:nvGrpSpPr>
      <p:grpSpPr>
        <a:xfrm>
          <a:off x="0" y="0"/>
          <a:ext cx="0" cy="0"/>
          <a:chOff x="0" y="0"/>
          <a:chExt cx="0" cy="0"/>
        </a:xfrm>
      </p:grpSpPr>
      <p:sp>
        <p:nvSpPr>
          <p:cNvPr id="2" name="Rectangle 1"/>
          <p:cNvSpPr/>
          <p:nvPr userDrawn="1"/>
        </p:nvSpPr>
        <p:spPr>
          <a:xfrm>
            <a:off x="0" y="4389280"/>
            <a:ext cx="9180307" cy="31031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cxnSp>
        <p:nvCxnSpPr>
          <p:cNvPr id="10" name="Straight Connector 9"/>
          <p:cNvCxnSpPr/>
          <p:nvPr userDrawn="1"/>
        </p:nvCxnSpPr>
        <p:spPr bwMode="auto">
          <a:xfrm>
            <a:off x="16788122" y="8470427"/>
            <a:ext cx="0" cy="28140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4" name="Title Placeholder 1"/>
          <p:cNvSpPr>
            <a:spLocks noGrp="1"/>
          </p:cNvSpPr>
          <p:nvPr>
            <p:ph type="title" hasCustomPrompt="1"/>
          </p:nvPr>
        </p:nvSpPr>
        <p:spPr>
          <a:xfrm>
            <a:off x="1460209" y="2266658"/>
            <a:ext cx="21025723" cy="1144622"/>
          </a:xfrm>
          <a:prstGeom prst="rect">
            <a:avLst/>
          </a:prstGeom>
        </p:spPr>
        <p:txBody>
          <a:bodyPr vert="horz" lIns="182843" tIns="91422" rIns="182843" bIns="91422" rtlCol="0" anchor="b">
            <a:noAutofit/>
          </a:bodyPr>
          <a:lstStyle>
            <a:lvl1pPr>
              <a:defRPr sz="9600" b="1" cap="none" baseline="0">
                <a:solidFill>
                  <a:schemeClr val="tx1"/>
                </a:solidFill>
                <a:latin typeface="Bebas Neue Bold"/>
              </a:defRPr>
            </a:lvl1pPr>
          </a:lstStyle>
          <a:p>
            <a:r>
              <a:rPr lang="en-US" dirty="0"/>
              <a:t>Click To Edit Master Title Style</a:t>
            </a:r>
          </a:p>
        </p:txBody>
      </p:sp>
      <p:sp>
        <p:nvSpPr>
          <p:cNvPr id="27" name="Text Placeholder 22"/>
          <p:cNvSpPr>
            <a:spLocks noGrp="1"/>
          </p:cNvSpPr>
          <p:nvPr>
            <p:ph type="body" sz="quarter" idx="11"/>
          </p:nvPr>
        </p:nvSpPr>
        <p:spPr>
          <a:xfrm>
            <a:off x="1460210" y="8470427"/>
            <a:ext cx="14739407" cy="4265830"/>
          </a:xfrm>
        </p:spPr>
        <p:txBody>
          <a:bodyPr/>
          <a:lstStyle>
            <a:lvl1pPr algn="l">
              <a:spcBef>
                <a:spcPts val="0"/>
              </a:spcBef>
              <a:spcAft>
                <a:spcPts val="2399"/>
              </a:spcAft>
              <a:defRPr lang="en-US" sz="5400" kern="1200" dirty="0" smtClean="0">
                <a:solidFill>
                  <a:schemeClr val="tx1"/>
                </a:solidFill>
                <a:latin typeface="Lato Light"/>
                <a:ea typeface="+mn-ea"/>
                <a:cs typeface="Lato Light"/>
              </a:defRPr>
            </a:lvl1pPr>
            <a:lvl2pPr marL="0" algn="l" defTabSz="1828464" rtl="0" eaLnBrk="1" latinLnBrk="0" hangingPunct="1">
              <a:lnSpc>
                <a:spcPct val="100000"/>
              </a:lnSpc>
              <a:spcBef>
                <a:spcPts val="0"/>
              </a:spcBef>
              <a:defRPr lang="en-US" sz="4000" kern="1200" dirty="0" smtClean="0">
                <a:solidFill>
                  <a:schemeClr val="tx1"/>
                </a:solidFill>
                <a:latin typeface="+mj-lt"/>
                <a:ea typeface="+mn-ea"/>
                <a:cs typeface="Lato Light"/>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8" name="Rectangle 27"/>
          <p:cNvSpPr/>
          <p:nvPr userDrawn="1"/>
        </p:nvSpPr>
        <p:spPr>
          <a:xfrm>
            <a:off x="1444627" y="-821"/>
            <a:ext cx="7767471" cy="150757"/>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687614" y="9204393"/>
            <a:ext cx="5236497" cy="1346110"/>
          </a:xfrm>
          <a:prstGeom prst="rect">
            <a:avLst/>
          </a:prstGeom>
        </p:spPr>
      </p:pic>
      <p:pic>
        <p:nvPicPr>
          <p:cNvPr id="30" name="Picture Placeholder 2"/>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152876" y="4392613"/>
            <a:ext cx="15408896" cy="3099816"/>
          </a:xfrm>
          <a:prstGeom prst="rect">
            <a:avLst/>
          </a:prstGeom>
        </p:spPr>
      </p:pic>
    </p:spTree>
    <p:extLst>
      <p:ext uri="{BB962C8B-B14F-4D97-AF65-F5344CB8AC3E}">
        <p14:creationId xmlns:p14="http://schemas.microsoft.com/office/powerpoint/2010/main" val="1408655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Speakers">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3256512" y="3587923"/>
            <a:ext cx="4715668" cy="4716899"/>
          </a:xfrm>
        </p:spPr>
        <p:txBody>
          <a:bodyPr>
            <a:normAutofit/>
          </a:bodyPr>
          <a:lstStyle>
            <a:lvl1pPr>
              <a:defRPr sz="3201"/>
            </a:lvl1pPr>
          </a:lstStyle>
          <a:p>
            <a:endParaRPr lang="en-US" dirty="0"/>
          </a:p>
        </p:txBody>
      </p:sp>
      <p:sp>
        <p:nvSpPr>
          <p:cNvPr id="4"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cxnSp>
        <p:nvCxnSpPr>
          <p:cNvPr id="7" name="Straight Connector 6"/>
          <p:cNvCxnSpPr/>
          <p:nvPr userDrawn="1"/>
        </p:nvCxnSpPr>
        <p:spPr>
          <a:xfrm flipV="1">
            <a:off x="8802742" y="4133742"/>
            <a:ext cx="0" cy="5764193"/>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8"/>
          <p:cNvSpPr>
            <a:spLocks noGrp="1"/>
          </p:cNvSpPr>
          <p:nvPr>
            <p:ph sz="quarter" idx="16"/>
          </p:nvPr>
        </p:nvSpPr>
        <p:spPr>
          <a:xfrm>
            <a:off x="3256512" y="8717457"/>
            <a:ext cx="4715668" cy="2762142"/>
          </a:xfrm>
        </p:spPr>
        <p:txBody>
          <a:bodyPr anchor="t">
            <a:normAutofit/>
          </a:bodyPr>
          <a:lstStyle>
            <a:lvl1pPr algn="ctr">
              <a:lnSpc>
                <a:spcPct val="100000"/>
              </a:lnSpc>
              <a:spcBef>
                <a:spcPts val="1200"/>
              </a:spcBef>
              <a:defRPr sz="3201">
                <a:latin typeface="+mj-lt"/>
              </a:defRPr>
            </a:lvl1pPr>
            <a:lvl2pPr marL="0" indent="0" algn="ctr">
              <a:lnSpc>
                <a:spcPct val="100000"/>
              </a:lnSpc>
              <a:spcBef>
                <a:spcPts val="1200"/>
              </a:spcBef>
              <a:defRPr sz="3201"/>
            </a:lvl2pPr>
            <a:lvl3pPr marL="0" indent="0" algn="ctr">
              <a:lnSpc>
                <a:spcPct val="100000"/>
              </a:lnSpc>
              <a:spcBef>
                <a:spcPts val="1200"/>
              </a:spcBef>
              <a:defRPr sz="3201" i="1"/>
            </a:lvl3pPr>
            <a:lvl4pPr>
              <a:lnSpc>
                <a:spcPct val="100000"/>
              </a:lnSpc>
              <a:spcBef>
                <a:spcPts val="1800"/>
              </a:spcBef>
              <a:defRPr sz="4000"/>
            </a:lvl4pPr>
            <a:lvl5pPr>
              <a:lnSpc>
                <a:spcPct val="100000"/>
              </a:lnSpc>
              <a:spcBef>
                <a:spcPts val="1800"/>
              </a:spcBef>
              <a:defRPr sz="4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7"/>
          </p:nvPr>
        </p:nvSpPr>
        <p:spPr>
          <a:xfrm>
            <a:off x="9633302" y="3587923"/>
            <a:ext cx="4715668" cy="4716899"/>
          </a:xfrm>
        </p:spPr>
        <p:txBody>
          <a:bodyPr>
            <a:normAutofit/>
          </a:bodyPr>
          <a:lstStyle>
            <a:lvl1pPr>
              <a:defRPr sz="3201"/>
            </a:lvl1pPr>
          </a:lstStyle>
          <a:p>
            <a:endParaRPr lang="en-US" dirty="0"/>
          </a:p>
        </p:txBody>
      </p:sp>
      <p:sp>
        <p:nvSpPr>
          <p:cNvPr id="10" name="Content Placeholder 8"/>
          <p:cNvSpPr>
            <a:spLocks noGrp="1"/>
          </p:cNvSpPr>
          <p:nvPr>
            <p:ph sz="quarter" idx="18"/>
          </p:nvPr>
        </p:nvSpPr>
        <p:spPr>
          <a:xfrm>
            <a:off x="9633305" y="8717457"/>
            <a:ext cx="4715668" cy="2762142"/>
          </a:xfrm>
        </p:spPr>
        <p:txBody>
          <a:bodyPr anchor="t">
            <a:normAutofit/>
          </a:bodyPr>
          <a:lstStyle>
            <a:lvl1pPr algn="ctr">
              <a:lnSpc>
                <a:spcPct val="100000"/>
              </a:lnSpc>
              <a:spcBef>
                <a:spcPts val="1200"/>
              </a:spcBef>
              <a:defRPr sz="3201">
                <a:latin typeface="+mj-lt"/>
              </a:defRPr>
            </a:lvl1pPr>
            <a:lvl2pPr marL="0" indent="0" algn="ctr">
              <a:lnSpc>
                <a:spcPct val="100000"/>
              </a:lnSpc>
              <a:spcBef>
                <a:spcPts val="1200"/>
              </a:spcBef>
              <a:defRPr sz="3201"/>
            </a:lvl2pPr>
            <a:lvl3pPr marL="0" indent="0" algn="ctr">
              <a:lnSpc>
                <a:spcPct val="100000"/>
              </a:lnSpc>
              <a:spcBef>
                <a:spcPts val="1200"/>
              </a:spcBef>
              <a:defRPr sz="3201" i="1"/>
            </a:lvl3pPr>
            <a:lvl4pPr>
              <a:lnSpc>
                <a:spcPct val="100000"/>
              </a:lnSpc>
              <a:spcBef>
                <a:spcPts val="1800"/>
              </a:spcBef>
              <a:defRPr sz="4000"/>
            </a:lvl4pPr>
            <a:lvl5pPr>
              <a:lnSpc>
                <a:spcPct val="100000"/>
              </a:lnSpc>
              <a:spcBef>
                <a:spcPts val="1800"/>
              </a:spcBef>
              <a:defRPr sz="4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flipV="1">
            <a:off x="15179535" y="4168582"/>
            <a:ext cx="0" cy="5764193"/>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2"/>
          <p:cNvSpPr>
            <a:spLocks noGrp="1"/>
          </p:cNvSpPr>
          <p:nvPr>
            <p:ph type="pic" sz="quarter" idx="19"/>
          </p:nvPr>
        </p:nvSpPr>
        <p:spPr>
          <a:xfrm>
            <a:off x="16010097" y="3587923"/>
            <a:ext cx="4715668" cy="4716899"/>
          </a:xfrm>
        </p:spPr>
        <p:txBody>
          <a:bodyPr>
            <a:normAutofit/>
          </a:bodyPr>
          <a:lstStyle>
            <a:lvl1pPr>
              <a:defRPr sz="3201"/>
            </a:lvl1pPr>
          </a:lstStyle>
          <a:p>
            <a:endParaRPr lang="en-US" dirty="0"/>
          </a:p>
        </p:txBody>
      </p:sp>
      <p:sp>
        <p:nvSpPr>
          <p:cNvPr id="13" name="Content Placeholder 8"/>
          <p:cNvSpPr>
            <a:spLocks noGrp="1"/>
          </p:cNvSpPr>
          <p:nvPr>
            <p:ph sz="quarter" idx="20"/>
          </p:nvPr>
        </p:nvSpPr>
        <p:spPr>
          <a:xfrm>
            <a:off x="16010097" y="8717457"/>
            <a:ext cx="4715668" cy="2762142"/>
          </a:xfrm>
        </p:spPr>
        <p:txBody>
          <a:bodyPr anchor="t">
            <a:normAutofit/>
          </a:bodyPr>
          <a:lstStyle>
            <a:lvl1pPr algn="ctr">
              <a:lnSpc>
                <a:spcPct val="100000"/>
              </a:lnSpc>
              <a:spcBef>
                <a:spcPts val="1200"/>
              </a:spcBef>
              <a:defRPr sz="3201">
                <a:latin typeface="+mj-lt"/>
              </a:defRPr>
            </a:lvl1pPr>
            <a:lvl2pPr marL="0" indent="0" algn="ctr">
              <a:lnSpc>
                <a:spcPct val="100000"/>
              </a:lnSpc>
              <a:spcBef>
                <a:spcPts val="1200"/>
              </a:spcBef>
              <a:defRPr sz="3201"/>
            </a:lvl2pPr>
            <a:lvl3pPr marL="0" indent="0" algn="ctr">
              <a:lnSpc>
                <a:spcPct val="100000"/>
              </a:lnSpc>
              <a:spcBef>
                <a:spcPts val="1200"/>
              </a:spcBef>
              <a:defRPr sz="3201" i="1"/>
            </a:lvl3pPr>
            <a:lvl4pPr>
              <a:lnSpc>
                <a:spcPct val="100000"/>
              </a:lnSpc>
              <a:spcBef>
                <a:spcPts val="1800"/>
              </a:spcBef>
              <a:defRPr sz="4000"/>
            </a:lvl4pPr>
            <a:lvl5pPr>
              <a:lnSpc>
                <a:spcPct val="100000"/>
              </a:lnSpc>
              <a:spcBef>
                <a:spcPts val="1800"/>
              </a:spcBef>
              <a:defRPr sz="4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1909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Speakers">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2397018" y="3133931"/>
            <a:ext cx="4375412" cy="4376554"/>
          </a:xfrm>
        </p:spPr>
        <p:txBody>
          <a:bodyPr>
            <a:normAutofit/>
          </a:bodyPr>
          <a:lstStyle>
            <a:lvl1pPr>
              <a:defRPr sz="3201"/>
            </a:lvl1pPr>
          </a:lstStyle>
          <a:p>
            <a:endParaRPr lang="en-US" dirty="0"/>
          </a:p>
        </p:txBody>
      </p:sp>
      <p:sp>
        <p:nvSpPr>
          <p:cNvPr id="4"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9" name="Content Placeholder 8"/>
          <p:cNvSpPr>
            <a:spLocks noGrp="1"/>
          </p:cNvSpPr>
          <p:nvPr>
            <p:ph sz="quarter" idx="16"/>
          </p:nvPr>
        </p:nvSpPr>
        <p:spPr>
          <a:xfrm>
            <a:off x="7088191" y="3133932"/>
            <a:ext cx="4379976" cy="4376554"/>
          </a:xfrm>
        </p:spPr>
        <p:txBody>
          <a:bodyPr anchor="ctr">
            <a:noAutofit/>
          </a:bodyPr>
          <a:lstStyle>
            <a:lvl1pPr algn="ctr">
              <a:lnSpc>
                <a:spcPct val="100000"/>
              </a:lnSpc>
              <a:spcBef>
                <a:spcPts val="1800"/>
              </a:spcBef>
              <a:defRPr sz="3201">
                <a:latin typeface="+mj-lt"/>
              </a:defRPr>
            </a:lvl1pPr>
            <a:lvl2pPr marL="0" indent="0" algn="ctr">
              <a:lnSpc>
                <a:spcPct val="100000"/>
              </a:lnSpc>
              <a:spcBef>
                <a:spcPts val="1800"/>
              </a:spcBef>
              <a:defRPr sz="2801"/>
            </a:lvl2pPr>
            <a:lvl3pPr marL="0" indent="0" algn="ctr">
              <a:lnSpc>
                <a:spcPct val="100000"/>
              </a:lnSpc>
              <a:spcBef>
                <a:spcPts val="1800"/>
              </a:spcBef>
              <a:defRPr sz="2801" i="1"/>
            </a:lvl3pPr>
            <a:lvl4pPr>
              <a:lnSpc>
                <a:spcPct val="100000"/>
              </a:lnSpc>
              <a:spcBef>
                <a:spcPts val="1800"/>
              </a:spcBef>
              <a:defRPr sz="2801"/>
            </a:lvl4pPr>
            <a:lvl5pPr>
              <a:lnSpc>
                <a:spcPct val="100000"/>
              </a:lnSpc>
              <a:spcBef>
                <a:spcPts val="1800"/>
              </a:spcBef>
              <a:defRPr sz="28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7"/>
          </p:nvPr>
        </p:nvSpPr>
        <p:spPr>
          <a:xfrm>
            <a:off x="2397018" y="7771833"/>
            <a:ext cx="4375412" cy="4376554"/>
          </a:xfrm>
        </p:spPr>
        <p:txBody>
          <a:bodyPr>
            <a:normAutofit/>
          </a:bodyPr>
          <a:lstStyle>
            <a:lvl1pPr>
              <a:defRPr sz="3201"/>
            </a:lvl1pPr>
          </a:lstStyle>
          <a:p>
            <a:endParaRPr lang="en-US" dirty="0"/>
          </a:p>
        </p:txBody>
      </p:sp>
      <p:sp>
        <p:nvSpPr>
          <p:cNvPr id="10" name="Content Placeholder 8"/>
          <p:cNvSpPr>
            <a:spLocks noGrp="1"/>
          </p:cNvSpPr>
          <p:nvPr>
            <p:ph sz="quarter" idx="18"/>
          </p:nvPr>
        </p:nvSpPr>
        <p:spPr>
          <a:xfrm>
            <a:off x="7088191" y="7771834"/>
            <a:ext cx="4379976" cy="4376554"/>
          </a:xfrm>
        </p:spPr>
        <p:txBody>
          <a:bodyPr anchor="ctr">
            <a:noAutofit/>
          </a:bodyPr>
          <a:lstStyle>
            <a:lvl1pPr algn="ctr">
              <a:lnSpc>
                <a:spcPct val="100000"/>
              </a:lnSpc>
              <a:spcBef>
                <a:spcPts val="1800"/>
              </a:spcBef>
              <a:defRPr sz="3201">
                <a:latin typeface="+mj-lt"/>
              </a:defRPr>
            </a:lvl1pPr>
            <a:lvl2pPr marL="0" indent="0" algn="ctr">
              <a:lnSpc>
                <a:spcPct val="100000"/>
              </a:lnSpc>
              <a:spcBef>
                <a:spcPts val="1800"/>
              </a:spcBef>
              <a:defRPr sz="2801"/>
            </a:lvl2pPr>
            <a:lvl3pPr marL="0" indent="0" algn="ctr">
              <a:lnSpc>
                <a:spcPct val="100000"/>
              </a:lnSpc>
              <a:spcBef>
                <a:spcPts val="1800"/>
              </a:spcBef>
              <a:defRPr sz="2801" i="1"/>
            </a:lvl3pPr>
            <a:lvl4pPr>
              <a:lnSpc>
                <a:spcPct val="100000"/>
              </a:lnSpc>
              <a:spcBef>
                <a:spcPts val="1800"/>
              </a:spcBef>
              <a:defRPr sz="2801"/>
            </a:lvl4pPr>
            <a:lvl5pPr>
              <a:lnSpc>
                <a:spcPct val="100000"/>
              </a:lnSpc>
              <a:spcBef>
                <a:spcPts val="1800"/>
              </a:spcBef>
              <a:defRPr sz="28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9"/>
          </p:nvPr>
        </p:nvSpPr>
        <p:spPr>
          <a:xfrm>
            <a:off x="12477971" y="3133932"/>
            <a:ext cx="4375412" cy="4376554"/>
          </a:xfrm>
        </p:spPr>
        <p:txBody>
          <a:bodyPr>
            <a:normAutofit/>
          </a:bodyPr>
          <a:lstStyle>
            <a:lvl1pPr>
              <a:defRPr sz="3201"/>
            </a:lvl1pPr>
          </a:lstStyle>
          <a:p>
            <a:endParaRPr lang="en-US" dirty="0"/>
          </a:p>
        </p:txBody>
      </p:sp>
      <p:sp>
        <p:nvSpPr>
          <p:cNvPr id="12" name="Content Placeholder 8"/>
          <p:cNvSpPr>
            <a:spLocks noGrp="1"/>
          </p:cNvSpPr>
          <p:nvPr>
            <p:ph sz="quarter" idx="20"/>
          </p:nvPr>
        </p:nvSpPr>
        <p:spPr>
          <a:xfrm>
            <a:off x="17169143" y="3133933"/>
            <a:ext cx="4379976" cy="4376554"/>
          </a:xfrm>
        </p:spPr>
        <p:txBody>
          <a:bodyPr anchor="ctr">
            <a:noAutofit/>
          </a:bodyPr>
          <a:lstStyle>
            <a:lvl1pPr algn="ctr">
              <a:lnSpc>
                <a:spcPct val="100000"/>
              </a:lnSpc>
              <a:spcBef>
                <a:spcPts val="1800"/>
              </a:spcBef>
              <a:defRPr sz="3201">
                <a:latin typeface="+mj-lt"/>
              </a:defRPr>
            </a:lvl1pPr>
            <a:lvl2pPr marL="0" indent="0" algn="ctr">
              <a:lnSpc>
                <a:spcPct val="100000"/>
              </a:lnSpc>
              <a:spcBef>
                <a:spcPts val="1800"/>
              </a:spcBef>
              <a:defRPr sz="2801"/>
            </a:lvl2pPr>
            <a:lvl3pPr marL="0" indent="0" algn="ctr">
              <a:lnSpc>
                <a:spcPct val="100000"/>
              </a:lnSpc>
              <a:spcBef>
                <a:spcPts val="1800"/>
              </a:spcBef>
              <a:defRPr sz="2801" i="1"/>
            </a:lvl3pPr>
            <a:lvl4pPr>
              <a:lnSpc>
                <a:spcPct val="100000"/>
              </a:lnSpc>
              <a:spcBef>
                <a:spcPts val="1800"/>
              </a:spcBef>
              <a:defRPr sz="2801"/>
            </a:lvl4pPr>
            <a:lvl5pPr>
              <a:lnSpc>
                <a:spcPct val="100000"/>
              </a:lnSpc>
              <a:spcBef>
                <a:spcPts val="1800"/>
              </a:spcBef>
              <a:defRPr sz="28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21"/>
          </p:nvPr>
        </p:nvSpPr>
        <p:spPr>
          <a:xfrm>
            <a:off x="12477971" y="7771834"/>
            <a:ext cx="4375412" cy="4376554"/>
          </a:xfrm>
        </p:spPr>
        <p:txBody>
          <a:bodyPr>
            <a:normAutofit/>
          </a:bodyPr>
          <a:lstStyle>
            <a:lvl1pPr>
              <a:defRPr sz="3201"/>
            </a:lvl1pPr>
          </a:lstStyle>
          <a:p>
            <a:endParaRPr lang="en-US" dirty="0"/>
          </a:p>
        </p:txBody>
      </p:sp>
      <p:sp>
        <p:nvSpPr>
          <p:cNvPr id="14" name="Content Placeholder 8"/>
          <p:cNvSpPr>
            <a:spLocks noGrp="1"/>
          </p:cNvSpPr>
          <p:nvPr>
            <p:ph sz="quarter" idx="22"/>
          </p:nvPr>
        </p:nvSpPr>
        <p:spPr>
          <a:xfrm>
            <a:off x="17169143" y="7771835"/>
            <a:ext cx="4379976" cy="4376554"/>
          </a:xfrm>
        </p:spPr>
        <p:txBody>
          <a:bodyPr anchor="ctr">
            <a:noAutofit/>
          </a:bodyPr>
          <a:lstStyle>
            <a:lvl1pPr algn="ctr">
              <a:lnSpc>
                <a:spcPct val="100000"/>
              </a:lnSpc>
              <a:spcBef>
                <a:spcPts val="1800"/>
              </a:spcBef>
              <a:defRPr sz="3201">
                <a:latin typeface="+mj-lt"/>
              </a:defRPr>
            </a:lvl1pPr>
            <a:lvl2pPr marL="0" indent="0" algn="ctr">
              <a:lnSpc>
                <a:spcPct val="100000"/>
              </a:lnSpc>
              <a:spcBef>
                <a:spcPts val="1800"/>
              </a:spcBef>
              <a:defRPr sz="2801"/>
            </a:lvl2pPr>
            <a:lvl3pPr marL="0" indent="0" algn="ctr">
              <a:lnSpc>
                <a:spcPct val="100000"/>
              </a:lnSpc>
              <a:spcBef>
                <a:spcPts val="1800"/>
              </a:spcBef>
              <a:defRPr sz="2801" i="1"/>
            </a:lvl3pPr>
            <a:lvl4pPr>
              <a:lnSpc>
                <a:spcPct val="100000"/>
              </a:lnSpc>
              <a:spcBef>
                <a:spcPts val="1800"/>
              </a:spcBef>
              <a:defRPr sz="2801"/>
            </a:lvl4pPr>
            <a:lvl5pPr>
              <a:lnSpc>
                <a:spcPct val="100000"/>
              </a:lnSpc>
              <a:spcBef>
                <a:spcPts val="1800"/>
              </a:spcBef>
              <a:defRPr sz="28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flipV="1">
            <a:off x="11966071" y="4628390"/>
            <a:ext cx="0" cy="5764193"/>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307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ven Speakers">
    <p:spTree>
      <p:nvGrpSpPr>
        <p:cNvPr id="1" name=""/>
        <p:cNvGrpSpPr/>
        <p:nvPr/>
      </p:nvGrpSpPr>
      <p:grpSpPr>
        <a:xfrm>
          <a:off x="0" y="0"/>
          <a:ext cx="0" cy="0"/>
          <a:chOff x="0" y="0"/>
          <a:chExt cx="0" cy="0"/>
        </a:xfrm>
      </p:grpSpPr>
      <p:sp>
        <p:nvSpPr>
          <p:cNvPr id="47" name="Picture Placeholder 13"/>
          <p:cNvSpPr>
            <a:spLocks noGrp="1"/>
          </p:cNvSpPr>
          <p:nvPr>
            <p:ph type="pic" sz="quarter" idx="14"/>
          </p:nvPr>
        </p:nvSpPr>
        <p:spPr>
          <a:xfrm>
            <a:off x="3481911" y="3591812"/>
            <a:ext cx="3410712" cy="3429000"/>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49" name="Picture Placeholder 13"/>
          <p:cNvSpPr>
            <a:spLocks noGrp="1"/>
          </p:cNvSpPr>
          <p:nvPr>
            <p:ph type="pic" sz="quarter" idx="16"/>
          </p:nvPr>
        </p:nvSpPr>
        <p:spPr>
          <a:xfrm>
            <a:off x="10461335" y="3591812"/>
            <a:ext cx="3410712" cy="3429000"/>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1" name="Picture Placeholder 13"/>
          <p:cNvSpPr>
            <a:spLocks noGrp="1"/>
          </p:cNvSpPr>
          <p:nvPr>
            <p:ph type="pic" sz="quarter" idx="18"/>
          </p:nvPr>
        </p:nvSpPr>
        <p:spPr>
          <a:xfrm>
            <a:off x="17482034" y="3591812"/>
            <a:ext cx="3410712" cy="3429000"/>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3" name="Picture Placeholder 13"/>
          <p:cNvSpPr>
            <a:spLocks noGrp="1"/>
          </p:cNvSpPr>
          <p:nvPr>
            <p:ph type="pic" sz="quarter" idx="20"/>
          </p:nvPr>
        </p:nvSpPr>
        <p:spPr>
          <a:xfrm>
            <a:off x="0" y="7126234"/>
            <a:ext cx="3410712" cy="3429000"/>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5" name="Picture Placeholder 13"/>
          <p:cNvSpPr>
            <a:spLocks noGrp="1"/>
          </p:cNvSpPr>
          <p:nvPr>
            <p:ph type="pic" sz="quarter" idx="22"/>
          </p:nvPr>
        </p:nvSpPr>
        <p:spPr>
          <a:xfrm>
            <a:off x="6979424" y="7126234"/>
            <a:ext cx="3410712" cy="3429000"/>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7" name="Picture Placeholder 13"/>
          <p:cNvSpPr>
            <a:spLocks noGrp="1"/>
          </p:cNvSpPr>
          <p:nvPr>
            <p:ph type="pic" sz="quarter" idx="24"/>
          </p:nvPr>
        </p:nvSpPr>
        <p:spPr>
          <a:xfrm>
            <a:off x="13984521" y="7126234"/>
            <a:ext cx="3410712" cy="3429000"/>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59" name="Picture Placeholder 13"/>
          <p:cNvSpPr>
            <a:spLocks noGrp="1"/>
          </p:cNvSpPr>
          <p:nvPr>
            <p:ph type="pic" sz="quarter" idx="26"/>
          </p:nvPr>
        </p:nvSpPr>
        <p:spPr>
          <a:xfrm>
            <a:off x="20963946" y="7126234"/>
            <a:ext cx="3410712" cy="3429000"/>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9" name="Content Placeholder 8"/>
          <p:cNvSpPr>
            <a:spLocks noGrp="1"/>
          </p:cNvSpPr>
          <p:nvPr>
            <p:ph sz="quarter" idx="17"/>
          </p:nvPr>
        </p:nvSpPr>
        <p:spPr>
          <a:xfrm>
            <a:off x="2" y="3591812"/>
            <a:ext cx="3481910" cy="3534422"/>
          </a:xfrm>
        </p:spPr>
        <p:txBody>
          <a:bodyPr anchor="ctr">
            <a:noAutofit/>
          </a:bodyPr>
          <a:lstStyle>
            <a:lvl1pPr algn="ctr">
              <a:lnSpc>
                <a:spcPct val="100000"/>
              </a:lnSpc>
              <a:spcBef>
                <a:spcPts val="1800"/>
              </a:spcBef>
              <a:defRPr sz="2399">
                <a:latin typeface="+mj-lt"/>
              </a:defRPr>
            </a:lvl1pPr>
            <a:lvl2pPr marL="0" indent="0" algn="ctr">
              <a:lnSpc>
                <a:spcPct val="100000"/>
              </a:lnSpc>
              <a:spcBef>
                <a:spcPts val="1800"/>
              </a:spcBef>
              <a:defRPr sz="2399"/>
            </a:lvl2pPr>
            <a:lvl3pPr marL="0" indent="0" algn="ctr">
              <a:lnSpc>
                <a:spcPct val="100000"/>
              </a:lnSpc>
              <a:spcBef>
                <a:spcPts val="1800"/>
              </a:spcBef>
              <a:defRPr sz="2399" i="1"/>
            </a:lvl3pPr>
            <a:lvl4pPr>
              <a:lnSpc>
                <a:spcPct val="100000"/>
              </a:lnSpc>
              <a:spcBef>
                <a:spcPts val="1800"/>
              </a:spcBef>
              <a:defRPr sz="2399"/>
            </a:lvl4pPr>
            <a:lvl5pPr>
              <a:lnSpc>
                <a:spcPct val="100000"/>
              </a:lnSpc>
              <a:spcBef>
                <a:spcPts val="1800"/>
              </a:spcBef>
              <a:defRPr sz="2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27"/>
          </p:nvPr>
        </p:nvSpPr>
        <p:spPr>
          <a:xfrm>
            <a:off x="3466951" y="7024359"/>
            <a:ext cx="3481910" cy="3534422"/>
          </a:xfrm>
        </p:spPr>
        <p:txBody>
          <a:bodyPr anchor="ctr">
            <a:noAutofit/>
          </a:bodyPr>
          <a:lstStyle>
            <a:lvl1pPr algn="ctr">
              <a:lnSpc>
                <a:spcPct val="100000"/>
              </a:lnSpc>
              <a:spcBef>
                <a:spcPts val="1800"/>
              </a:spcBef>
              <a:defRPr sz="2399">
                <a:latin typeface="+mj-lt"/>
              </a:defRPr>
            </a:lvl1pPr>
            <a:lvl2pPr marL="0" indent="0" algn="ctr">
              <a:lnSpc>
                <a:spcPct val="100000"/>
              </a:lnSpc>
              <a:spcBef>
                <a:spcPts val="1800"/>
              </a:spcBef>
              <a:defRPr sz="2399"/>
            </a:lvl2pPr>
            <a:lvl3pPr marL="0" indent="0" algn="ctr">
              <a:lnSpc>
                <a:spcPct val="100000"/>
              </a:lnSpc>
              <a:spcBef>
                <a:spcPts val="1800"/>
              </a:spcBef>
              <a:defRPr sz="2399" i="1"/>
            </a:lvl3pPr>
            <a:lvl4pPr>
              <a:lnSpc>
                <a:spcPct val="100000"/>
              </a:lnSpc>
              <a:spcBef>
                <a:spcPts val="1800"/>
              </a:spcBef>
              <a:defRPr sz="2399"/>
            </a:lvl4pPr>
            <a:lvl5pPr>
              <a:lnSpc>
                <a:spcPct val="100000"/>
              </a:lnSpc>
              <a:spcBef>
                <a:spcPts val="1800"/>
              </a:spcBef>
              <a:defRPr sz="2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28"/>
          </p:nvPr>
        </p:nvSpPr>
        <p:spPr>
          <a:xfrm>
            <a:off x="6894381" y="3591812"/>
            <a:ext cx="3592628" cy="3534422"/>
          </a:xfrm>
        </p:spPr>
        <p:txBody>
          <a:bodyPr anchor="ctr">
            <a:noAutofit/>
          </a:bodyPr>
          <a:lstStyle>
            <a:lvl1pPr algn="ctr">
              <a:lnSpc>
                <a:spcPct val="100000"/>
              </a:lnSpc>
              <a:spcBef>
                <a:spcPts val="1800"/>
              </a:spcBef>
              <a:defRPr sz="2399">
                <a:latin typeface="+mj-lt"/>
              </a:defRPr>
            </a:lvl1pPr>
            <a:lvl2pPr marL="0" indent="0" algn="ctr">
              <a:lnSpc>
                <a:spcPct val="100000"/>
              </a:lnSpc>
              <a:spcBef>
                <a:spcPts val="1800"/>
              </a:spcBef>
              <a:defRPr sz="2399"/>
            </a:lvl2pPr>
            <a:lvl3pPr marL="0" indent="0" algn="ctr">
              <a:lnSpc>
                <a:spcPct val="100000"/>
              </a:lnSpc>
              <a:spcBef>
                <a:spcPts val="1800"/>
              </a:spcBef>
              <a:defRPr sz="2399" i="1"/>
            </a:lvl3pPr>
            <a:lvl4pPr>
              <a:lnSpc>
                <a:spcPct val="100000"/>
              </a:lnSpc>
              <a:spcBef>
                <a:spcPts val="1800"/>
              </a:spcBef>
              <a:defRPr sz="2399"/>
            </a:lvl4pPr>
            <a:lvl5pPr>
              <a:lnSpc>
                <a:spcPct val="100000"/>
              </a:lnSpc>
              <a:spcBef>
                <a:spcPts val="1800"/>
              </a:spcBef>
              <a:defRPr sz="2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29"/>
          </p:nvPr>
        </p:nvSpPr>
        <p:spPr>
          <a:xfrm>
            <a:off x="10361330" y="7059942"/>
            <a:ext cx="3592628" cy="3534422"/>
          </a:xfrm>
        </p:spPr>
        <p:txBody>
          <a:bodyPr anchor="ctr">
            <a:noAutofit/>
          </a:bodyPr>
          <a:lstStyle>
            <a:lvl1pPr algn="ctr">
              <a:lnSpc>
                <a:spcPct val="100000"/>
              </a:lnSpc>
              <a:spcBef>
                <a:spcPts val="1800"/>
              </a:spcBef>
              <a:defRPr sz="2399">
                <a:latin typeface="+mj-lt"/>
              </a:defRPr>
            </a:lvl1pPr>
            <a:lvl2pPr marL="0" indent="0" algn="ctr">
              <a:lnSpc>
                <a:spcPct val="100000"/>
              </a:lnSpc>
              <a:spcBef>
                <a:spcPts val="1800"/>
              </a:spcBef>
              <a:defRPr sz="2399"/>
            </a:lvl2pPr>
            <a:lvl3pPr marL="0" indent="0" algn="ctr">
              <a:lnSpc>
                <a:spcPct val="100000"/>
              </a:lnSpc>
              <a:spcBef>
                <a:spcPts val="1800"/>
              </a:spcBef>
              <a:defRPr sz="2399" i="1"/>
            </a:lvl3pPr>
            <a:lvl4pPr>
              <a:lnSpc>
                <a:spcPct val="100000"/>
              </a:lnSpc>
              <a:spcBef>
                <a:spcPts val="1800"/>
              </a:spcBef>
              <a:defRPr sz="2399"/>
            </a:lvl4pPr>
            <a:lvl5pPr>
              <a:lnSpc>
                <a:spcPct val="100000"/>
              </a:lnSpc>
              <a:spcBef>
                <a:spcPts val="1800"/>
              </a:spcBef>
              <a:defRPr sz="2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30"/>
          </p:nvPr>
        </p:nvSpPr>
        <p:spPr>
          <a:xfrm>
            <a:off x="13843240" y="3572247"/>
            <a:ext cx="3592628" cy="3534422"/>
          </a:xfrm>
        </p:spPr>
        <p:txBody>
          <a:bodyPr anchor="ctr">
            <a:noAutofit/>
          </a:bodyPr>
          <a:lstStyle>
            <a:lvl1pPr algn="ctr">
              <a:lnSpc>
                <a:spcPct val="100000"/>
              </a:lnSpc>
              <a:spcBef>
                <a:spcPts val="1800"/>
              </a:spcBef>
              <a:defRPr sz="2399">
                <a:latin typeface="+mj-lt"/>
              </a:defRPr>
            </a:lvl1pPr>
            <a:lvl2pPr marL="0" indent="0" algn="ctr">
              <a:lnSpc>
                <a:spcPct val="100000"/>
              </a:lnSpc>
              <a:spcBef>
                <a:spcPts val="1800"/>
              </a:spcBef>
              <a:defRPr sz="2399"/>
            </a:lvl2pPr>
            <a:lvl3pPr marL="0" indent="0" algn="ctr">
              <a:lnSpc>
                <a:spcPct val="100000"/>
              </a:lnSpc>
              <a:spcBef>
                <a:spcPts val="1800"/>
              </a:spcBef>
              <a:defRPr sz="2399" i="1"/>
            </a:lvl3pPr>
            <a:lvl4pPr>
              <a:lnSpc>
                <a:spcPct val="100000"/>
              </a:lnSpc>
              <a:spcBef>
                <a:spcPts val="1800"/>
              </a:spcBef>
              <a:defRPr sz="2399"/>
            </a:lvl4pPr>
            <a:lvl5pPr>
              <a:lnSpc>
                <a:spcPct val="100000"/>
              </a:lnSpc>
              <a:spcBef>
                <a:spcPts val="1800"/>
              </a:spcBef>
              <a:defRPr sz="2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8"/>
          <p:cNvSpPr>
            <a:spLocks noGrp="1"/>
          </p:cNvSpPr>
          <p:nvPr>
            <p:ph sz="quarter" idx="31"/>
          </p:nvPr>
        </p:nvSpPr>
        <p:spPr>
          <a:xfrm>
            <a:off x="17366426" y="7059369"/>
            <a:ext cx="3592628" cy="3534422"/>
          </a:xfrm>
        </p:spPr>
        <p:txBody>
          <a:bodyPr anchor="ctr">
            <a:noAutofit/>
          </a:bodyPr>
          <a:lstStyle>
            <a:lvl1pPr algn="ctr">
              <a:lnSpc>
                <a:spcPct val="100000"/>
              </a:lnSpc>
              <a:spcBef>
                <a:spcPts val="1800"/>
              </a:spcBef>
              <a:defRPr sz="2399">
                <a:latin typeface="+mj-lt"/>
              </a:defRPr>
            </a:lvl1pPr>
            <a:lvl2pPr marL="0" indent="0" algn="ctr">
              <a:lnSpc>
                <a:spcPct val="100000"/>
              </a:lnSpc>
              <a:spcBef>
                <a:spcPts val="1800"/>
              </a:spcBef>
              <a:defRPr sz="2399"/>
            </a:lvl2pPr>
            <a:lvl3pPr marL="0" indent="0" algn="ctr">
              <a:lnSpc>
                <a:spcPct val="100000"/>
              </a:lnSpc>
              <a:spcBef>
                <a:spcPts val="1800"/>
              </a:spcBef>
              <a:defRPr sz="2399" i="1"/>
            </a:lvl3pPr>
            <a:lvl4pPr>
              <a:lnSpc>
                <a:spcPct val="100000"/>
              </a:lnSpc>
              <a:spcBef>
                <a:spcPts val="1800"/>
              </a:spcBef>
              <a:defRPr sz="2399"/>
            </a:lvl4pPr>
            <a:lvl5pPr>
              <a:lnSpc>
                <a:spcPct val="100000"/>
              </a:lnSpc>
              <a:spcBef>
                <a:spcPts val="1800"/>
              </a:spcBef>
              <a:defRPr sz="2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8"/>
          <p:cNvSpPr>
            <a:spLocks noGrp="1"/>
          </p:cNvSpPr>
          <p:nvPr>
            <p:ph sz="quarter" idx="32"/>
          </p:nvPr>
        </p:nvSpPr>
        <p:spPr>
          <a:xfrm>
            <a:off x="20872988" y="3591812"/>
            <a:ext cx="3592628" cy="3534422"/>
          </a:xfrm>
        </p:spPr>
        <p:txBody>
          <a:bodyPr anchor="ctr">
            <a:noAutofit/>
          </a:bodyPr>
          <a:lstStyle>
            <a:lvl1pPr algn="ctr">
              <a:lnSpc>
                <a:spcPct val="100000"/>
              </a:lnSpc>
              <a:spcBef>
                <a:spcPts val="1800"/>
              </a:spcBef>
              <a:defRPr sz="2399">
                <a:latin typeface="+mj-lt"/>
              </a:defRPr>
            </a:lvl1pPr>
            <a:lvl2pPr marL="0" indent="0" algn="ctr">
              <a:lnSpc>
                <a:spcPct val="100000"/>
              </a:lnSpc>
              <a:spcBef>
                <a:spcPts val="1800"/>
              </a:spcBef>
              <a:defRPr sz="2399"/>
            </a:lvl2pPr>
            <a:lvl3pPr marL="0" indent="0" algn="ctr">
              <a:lnSpc>
                <a:spcPct val="100000"/>
              </a:lnSpc>
              <a:spcBef>
                <a:spcPts val="1800"/>
              </a:spcBef>
              <a:defRPr sz="2399" i="1"/>
            </a:lvl3pPr>
            <a:lvl4pPr>
              <a:lnSpc>
                <a:spcPct val="100000"/>
              </a:lnSpc>
              <a:spcBef>
                <a:spcPts val="1800"/>
              </a:spcBef>
              <a:defRPr sz="2399"/>
            </a:lvl4pPr>
            <a:lvl5pPr>
              <a:lnSpc>
                <a:spcPct val="100000"/>
              </a:lnSpc>
              <a:spcBef>
                <a:spcPts val="1800"/>
              </a:spcBef>
              <a:defRPr sz="2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Tree>
    <p:extLst>
      <p:ext uri="{BB962C8B-B14F-4D97-AF65-F5344CB8AC3E}">
        <p14:creationId xmlns:p14="http://schemas.microsoft.com/office/powerpoint/2010/main" val="1379754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x Speakers">
    <p:spTree>
      <p:nvGrpSpPr>
        <p:cNvPr id="1" name=""/>
        <p:cNvGrpSpPr/>
        <p:nvPr/>
      </p:nvGrpSpPr>
      <p:grpSpPr>
        <a:xfrm>
          <a:off x="0" y="0"/>
          <a:ext cx="0" cy="0"/>
          <a:chOff x="0" y="0"/>
          <a:chExt cx="0" cy="0"/>
        </a:xfrm>
      </p:grpSpPr>
      <p:sp>
        <p:nvSpPr>
          <p:cNvPr id="14" name="Picture Placeholder 12"/>
          <p:cNvSpPr>
            <a:spLocks noGrp="1" noChangeAspect="1"/>
          </p:cNvSpPr>
          <p:nvPr>
            <p:ph type="pic" sz="quarter" idx="11"/>
          </p:nvPr>
        </p:nvSpPr>
        <p:spPr>
          <a:xfrm>
            <a:off x="1357573" y="4392209"/>
            <a:ext cx="3663124" cy="3664080"/>
          </a:xfrm>
          <a:prstGeom prst="rect">
            <a:avLst/>
          </a:prstGeom>
        </p:spPr>
        <p:txBody>
          <a:bodyPr>
            <a:normAutofit/>
          </a:bodyPr>
          <a:lstStyle>
            <a:lvl1pPr>
              <a:defRPr sz="2801"/>
            </a:lvl1pPr>
          </a:lstStyle>
          <a:p>
            <a:endParaRPr lang="en-US" dirty="0"/>
          </a:p>
        </p:txBody>
      </p:sp>
      <p:sp>
        <p:nvSpPr>
          <p:cNvPr id="11" name="Picture Placeholder 12"/>
          <p:cNvSpPr>
            <a:spLocks noGrp="1" noChangeAspect="1"/>
          </p:cNvSpPr>
          <p:nvPr>
            <p:ph type="pic" sz="quarter" idx="12"/>
          </p:nvPr>
        </p:nvSpPr>
        <p:spPr>
          <a:xfrm>
            <a:off x="5020697" y="8052887"/>
            <a:ext cx="3663124" cy="3664080"/>
          </a:xfrm>
          <a:prstGeom prst="rect">
            <a:avLst/>
          </a:prstGeom>
        </p:spPr>
        <p:txBody>
          <a:bodyPr>
            <a:normAutofit/>
          </a:bodyPr>
          <a:lstStyle>
            <a:lvl1pPr>
              <a:defRPr sz="2801"/>
            </a:lvl1pPr>
          </a:lstStyle>
          <a:p>
            <a:endParaRPr lang="en-US" dirty="0"/>
          </a:p>
        </p:txBody>
      </p:sp>
      <p:sp>
        <p:nvSpPr>
          <p:cNvPr id="7" name="Content Placeholder 8"/>
          <p:cNvSpPr>
            <a:spLocks noGrp="1"/>
          </p:cNvSpPr>
          <p:nvPr>
            <p:ph sz="quarter" idx="17"/>
          </p:nvPr>
        </p:nvSpPr>
        <p:spPr>
          <a:xfrm>
            <a:off x="1344355" y="8056291"/>
            <a:ext cx="3676341" cy="3626315"/>
          </a:xfrm>
        </p:spPr>
        <p:txBody>
          <a:bodyPr anchor="ctr">
            <a:noAutofit/>
          </a:bodyPr>
          <a:lstStyle>
            <a:lvl1pPr algn="ctr">
              <a:lnSpc>
                <a:spcPct val="100000"/>
              </a:lnSpc>
              <a:spcBef>
                <a:spcPts val="1800"/>
              </a:spcBef>
              <a:defRPr sz="3201">
                <a:latin typeface="+mj-lt"/>
              </a:defRPr>
            </a:lvl1pPr>
            <a:lvl2pPr marL="0" indent="0" algn="ctr">
              <a:lnSpc>
                <a:spcPct val="100000"/>
              </a:lnSpc>
              <a:spcBef>
                <a:spcPts val="1800"/>
              </a:spcBef>
              <a:defRPr sz="2801"/>
            </a:lvl2pPr>
            <a:lvl3pPr marL="0" indent="0" algn="ctr">
              <a:lnSpc>
                <a:spcPct val="100000"/>
              </a:lnSpc>
              <a:spcBef>
                <a:spcPts val="1800"/>
              </a:spcBef>
              <a:defRPr sz="2801" i="1"/>
            </a:lvl3pPr>
            <a:lvl4pPr>
              <a:lnSpc>
                <a:spcPct val="100000"/>
              </a:lnSpc>
              <a:spcBef>
                <a:spcPts val="1800"/>
              </a:spcBef>
              <a:defRPr sz="2801"/>
            </a:lvl4pPr>
            <a:lvl5pPr>
              <a:lnSpc>
                <a:spcPct val="100000"/>
              </a:lnSpc>
              <a:spcBef>
                <a:spcPts val="1800"/>
              </a:spcBef>
              <a:defRPr sz="28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p:cNvSpPr>
            <a:spLocks noGrp="1"/>
          </p:cNvSpPr>
          <p:nvPr>
            <p:ph sz="quarter" idx="18"/>
          </p:nvPr>
        </p:nvSpPr>
        <p:spPr>
          <a:xfrm>
            <a:off x="5033913" y="4457009"/>
            <a:ext cx="3676341" cy="3626315"/>
          </a:xfrm>
        </p:spPr>
        <p:txBody>
          <a:bodyPr anchor="ctr">
            <a:noAutofit/>
          </a:bodyPr>
          <a:lstStyle>
            <a:lvl1pPr algn="ctr">
              <a:lnSpc>
                <a:spcPct val="100000"/>
              </a:lnSpc>
              <a:spcBef>
                <a:spcPts val="1800"/>
              </a:spcBef>
              <a:defRPr sz="3201">
                <a:latin typeface="+mj-lt"/>
              </a:defRPr>
            </a:lvl1pPr>
            <a:lvl2pPr marL="0" indent="0" algn="ctr">
              <a:lnSpc>
                <a:spcPct val="100000"/>
              </a:lnSpc>
              <a:spcBef>
                <a:spcPts val="1800"/>
              </a:spcBef>
              <a:defRPr sz="2801"/>
            </a:lvl2pPr>
            <a:lvl3pPr marL="0" indent="0" algn="ctr">
              <a:lnSpc>
                <a:spcPct val="100000"/>
              </a:lnSpc>
              <a:spcBef>
                <a:spcPts val="1800"/>
              </a:spcBef>
              <a:defRPr sz="2801" i="1"/>
            </a:lvl3pPr>
            <a:lvl4pPr>
              <a:lnSpc>
                <a:spcPct val="100000"/>
              </a:lnSpc>
              <a:spcBef>
                <a:spcPts val="1800"/>
              </a:spcBef>
              <a:defRPr sz="2801"/>
            </a:lvl4pPr>
            <a:lvl5pPr>
              <a:lnSpc>
                <a:spcPct val="100000"/>
              </a:lnSpc>
              <a:spcBef>
                <a:spcPts val="1800"/>
              </a:spcBef>
              <a:defRPr sz="28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19" name="Picture Placeholder 12"/>
          <p:cNvSpPr>
            <a:spLocks noGrp="1" noChangeAspect="1"/>
          </p:cNvSpPr>
          <p:nvPr>
            <p:ph type="pic" sz="quarter" idx="19"/>
          </p:nvPr>
        </p:nvSpPr>
        <p:spPr>
          <a:xfrm>
            <a:off x="8685581" y="4380884"/>
            <a:ext cx="3663124" cy="3664080"/>
          </a:xfrm>
          <a:prstGeom prst="rect">
            <a:avLst/>
          </a:prstGeom>
        </p:spPr>
        <p:txBody>
          <a:bodyPr>
            <a:normAutofit/>
          </a:bodyPr>
          <a:lstStyle>
            <a:lvl1pPr>
              <a:defRPr sz="2801"/>
            </a:lvl1pPr>
          </a:lstStyle>
          <a:p>
            <a:endParaRPr lang="en-US" dirty="0"/>
          </a:p>
        </p:txBody>
      </p:sp>
      <p:sp>
        <p:nvSpPr>
          <p:cNvPr id="20" name="Picture Placeholder 12"/>
          <p:cNvSpPr>
            <a:spLocks noGrp="1" noChangeAspect="1"/>
          </p:cNvSpPr>
          <p:nvPr>
            <p:ph type="pic" sz="quarter" idx="20"/>
          </p:nvPr>
        </p:nvSpPr>
        <p:spPr>
          <a:xfrm>
            <a:off x="12415248" y="8037399"/>
            <a:ext cx="3663124" cy="3664080"/>
          </a:xfrm>
          <a:prstGeom prst="rect">
            <a:avLst/>
          </a:prstGeom>
        </p:spPr>
        <p:txBody>
          <a:bodyPr>
            <a:normAutofit/>
          </a:bodyPr>
          <a:lstStyle>
            <a:lvl1pPr>
              <a:defRPr sz="2801"/>
            </a:lvl1pPr>
          </a:lstStyle>
          <a:p>
            <a:endParaRPr lang="en-US" dirty="0"/>
          </a:p>
        </p:txBody>
      </p:sp>
      <p:sp>
        <p:nvSpPr>
          <p:cNvPr id="21" name="Content Placeholder 8"/>
          <p:cNvSpPr>
            <a:spLocks noGrp="1"/>
          </p:cNvSpPr>
          <p:nvPr>
            <p:ph sz="quarter" idx="21"/>
          </p:nvPr>
        </p:nvSpPr>
        <p:spPr>
          <a:xfrm>
            <a:off x="8711363" y="8077896"/>
            <a:ext cx="3676341" cy="3626315"/>
          </a:xfrm>
        </p:spPr>
        <p:txBody>
          <a:bodyPr anchor="ctr">
            <a:noAutofit/>
          </a:bodyPr>
          <a:lstStyle>
            <a:lvl1pPr algn="ctr">
              <a:lnSpc>
                <a:spcPct val="100000"/>
              </a:lnSpc>
              <a:spcBef>
                <a:spcPts val="1800"/>
              </a:spcBef>
              <a:defRPr sz="3201">
                <a:latin typeface="+mj-lt"/>
              </a:defRPr>
            </a:lvl1pPr>
            <a:lvl2pPr marL="0" indent="0" algn="ctr">
              <a:lnSpc>
                <a:spcPct val="100000"/>
              </a:lnSpc>
              <a:spcBef>
                <a:spcPts val="1800"/>
              </a:spcBef>
              <a:defRPr sz="2801"/>
            </a:lvl2pPr>
            <a:lvl3pPr marL="0" indent="0" algn="ctr">
              <a:lnSpc>
                <a:spcPct val="100000"/>
              </a:lnSpc>
              <a:spcBef>
                <a:spcPts val="1800"/>
              </a:spcBef>
              <a:defRPr sz="2801" i="1"/>
            </a:lvl3pPr>
            <a:lvl4pPr>
              <a:lnSpc>
                <a:spcPct val="100000"/>
              </a:lnSpc>
              <a:spcBef>
                <a:spcPts val="1800"/>
              </a:spcBef>
              <a:defRPr sz="2801"/>
            </a:lvl4pPr>
            <a:lvl5pPr>
              <a:lnSpc>
                <a:spcPct val="100000"/>
              </a:lnSpc>
              <a:spcBef>
                <a:spcPts val="1800"/>
              </a:spcBef>
              <a:defRPr sz="28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8"/>
          <p:cNvSpPr>
            <a:spLocks noGrp="1"/>
          </p:cNvSpPr>
          <p:nvPr>
            <p:ph sz="quarter" idx="22"/>
          </p:nvPr>
        </p:nvSpPr>
        <p:spPr>
          <a:xfrm>
            <a:off x="12402031" y="4392211"/>
            <a:ext cx="3676341" cy="3626315"/>
          </a:xfrm>
        </p:spPr>
        <p:txBody>
          <a:bodyPr anchor="ctr">
            <a:noAutofit/>
          </a:bodyPr>
          <a:lstStyle>
            <a:lvl1pPr algn="ctr">
              <a:lnSpc>
                <a:spcPct val="100000"/>
              </a:lnSpc>
              <a:spcBef>
                <a:spcPts val="1800"/>
              </a:spcBef>
              <a:defRPr sz="3201">
                <a:latin typeface="+mj-lt"/>
              </a:defRPr>
            </a:lvl1pPr>
            <a:lvl2pPr marL="0" indent="0" algn="ctr">
              <a:lnSpc>
                <a:spcPct val="100000"/>
              </a:lnSpc>
              <a:spcBef>
                <a:spcPts val="1800"/>
              </a:spcBef>
              <a:defRPr sz="2801"/>
            </a:lvl2pPr>
            <a:lvl3pPr marL="0" indent="0" algn="ctr">
              <a:lnSpc>
                <a:spcPct val="100000"/>
              </a:lnSpc>
              <a:spcBef>
                <a:spcPts val="1800"/>
              </a:spcBef>
              <a:defRPr sz="2801" i="1"/>
            </a:lvl3pPr>
            <a:lvl4pPr>
              <a:lnSpc>
                <a:spcPct val="100000"/>
              </a:lnSpc>
              <a:spcBef>
                <a:spcPts val="1800"/>
              </a:spcBef>
              <a:defRPr sz="2801"/>
            </a:lvl4pPr>
            <a:lvl5pPr>
              <a:lnSpc>
                <a:spcPct val="100000"/>
              </a:lnSpc>
              <a:spcBef>
                <a:spcPts val="1800"/>
              </a:spcBef>
              <a:defRPr sz="28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12"/>
          <p:cNvSpPr>
            <a:spLocks noGrp="1" noChangeAspect="1"/>
          </p:cNvSpPr>
          <p:nvPr>
            <p:ph type="pic" sz="quarter" idx="23"/>
          </p:nvPr>
        </p:nvSpPr>
        <p:spPr>
          <a:xfrm>
            <a:off x="16174214" y="4404863"/>
            <a:ext cx="3663124" cy="3664080"/>
          </a:xfrm>
          <a:prstGeom prst="rect">
            <a:avLst/>
          </a:prstGeom>
        </p:spPr>
        <p:txBody>
          <a:bodyPr>
            <a:normAutofit/>
          </a:bodyPr>
          <a:lstStyle>
            <a:lvl1pPr>
              <a:defRPr sz="2801"/>
            </a:lvl1pPr>
          </a:lstStyle>
          <a:p>
            <a:endParaRPr lang="en-US" dirty="0"/>
          </a:p>
        </p:txBody>
      </p:sp>
      <p:sp>
        <p:nvSpPr>
          <p:cNvPr id="24" name="Picture Placeholder 12"/>
          <p:cNvSpPr>
            <a:spLocks noGrp="1" noChangeAspect="1"/>
          </p:cNvSpPr>
          <p:nvPr>
            <p:ph type="pic" sz="quarter" idx="24"/>
          </p:nvPr>
        </p:nvSpPr>
        <p:spPr>
          <a:xfrm>
            <a:off x="19864881" y="8018524"/>
            <a:ext cx="3663124" cy="3664080"/>
          </a:xfrm>
          <a:prstGeom prst="rect">
            <a:avLst/>
          </a:prstGeom>
        </p:spPr>
        <p:txBody>
          <a:bodyPr>
            <a:normAutofit/>
          </a:bodyPr>
          <a:lstStyle>
            <a:lvl1pPr>
              <a:defRPr sz="2801"/>
            </a:lvl1pPr>
          </a:lstStyle>
          <a:p>
            <a:endParaRPr lang="en-US" dirty="0"/>
          </a:p>
        </p:txBody>
      </p:sp>
      <p:sp>
        <p:nvSpPr>
          <p:cNvPr id="25" name="Content Placeholder 8"/>
          <p:cNvSpPr>
            <a:spLocks noGrp="1"/>
          </p:cNvSpPr>
          <p:nvPr>
            <p:ph sz="quarter" idx="25"/>
          </p:nvPr>
        </p:nvSpPr>
        <p:spPr>
          <a:xfrm>
            <a:off x="16133455" y="8068945"/>
            <a:ext cx="3676341" cy="3626315"/>
          </a:xfrm>
        </p:spPr>
        <p:txBody>
          <a:bodyPr anchor="ctr">
            <a:noAutofit/>
          </a:bodyPr>
          <a:lstStyle>
            <a:lvl1pPr algn="ctr">
              <a:lnSpc>
                <a:spcPct val="100000"/>
              </a:lnSpc>
              <a:spcBef>
                <a:spcPts val="1800"/>
              </a:spcBef>
              <a:defRPr sz="3201">
                <a:latin typeface="+mj-lt"/>
              </a:defRPr>
            </a:lvl1pPr>
            <a:lvl2pPr marL="0" indent="0" algn="ctr">
              <a:lnSpc>
                <a:spcPct val="100000"/>
              </a:lnSpc>
              <a:spcBef>
                <a:spcPts val="1800"/>
              </a:spcBef>
              <a:defRPr sz="2801"/>
            </a:lvl2pPr>
            <a:lvl3pPr marL="0" indent="0" algn="ctr">
              <a:lnSpc>
                <a:spcPct val="100000"/>
              </a:lnSpc>
              <a:spcBef>
                <a:spcPts val="1800"/>
              </a:spcBef>
              <a:defRPr sz="2801" i="1"/>
            </a:lvl3pPr>
            <a:lvl4pPr>
              <a:lnSpc>
                <a:spcPct val="100000"/>
              </a:lnSpc>
              <a:spcBef>
                <a:spcPts val="1800"/>
              </a:spcBef>
              <a:defRPr sz="2801"/>
            </a:lvl4pPr>
            <a:lvl5pPr>
              <a:lnSpc>
                <a:spcPct val="100000"/>
              </a:lnSpc>
              <a:spcBef>
                <a:spcPts val="1800"/>
              </a:spcBef>
              <a:defRPr sz="28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8"/>
          <p:cNvSpPr>
            <a:spLocks noGrp="1"/>
          </p:cNvSpPr>
          <p:nvPr>
            <p:ph sz="quarter" idx="26"/>
          </p:nvPr>
        </p:nvSpPr>
        <p:spPr>
          <a:xfrm>
            <a:off x="19864880" y="4413818"/>
            <a:ext cx="3676341" cy="3626315"/>
          </a:xfrm>
        </p:spPr>
        <p:txBody>
          <a:bodyPr anchor="ctr">
            <a:noAutofit/>
          </a:bodyPr>
          <a:lstStyle>
            <a:lvl1pPr algn="ctr">
              <a:lnSpc>
                <a:spcPct val="100000"/>
              </a:lnSpc>
              <a:spcBef>
                <a:spcPts val="1800"/>
              </a:spcBef>
              <a:defRPr sz="3201">
                <a:latin typeface="+mj-lt"/>
              </a:defRPr>
            </a:lvl1pPr>
            <a:lvl2pPr marL="0" indent="0" algn="ctr">
              <a:lnSpc>
                <a:spcPct val="100000"/>
              </a:lnSpc>
              <a:spcBef>
                <a:spcPts val="1800"/>
              </a:spcBef>
              <a:defRPr sz="2801"/>
            </a:lvl2pPr>
            <a:lvl3pPr marL="0" indent="0" algn="ctr">
              <a:lnSpc>
                <a:spcPct val="100000"/>
              </a:lnSpc>
              <a:spcBef>
                <a:spcPts val="1800"/>
              </a:spcBef>
              <a:defRPr sz="2801" i="1"/>
            </a:lvl3pPr>
            <a:lvl4pPr>
              <a:lnSpc>
                <a:spcPct val="100000"/>
              </a:lnSpc>
              <a:spcBef>
                <a:spcPts val="1800"/>
              </a:spcBef>
              <a:defRPr sz="2801"/>
            </a:lvl4pPr>
            <a:lvl5pPr>
              <a:lnSpc>
                <a:spcPct val="100000"/>
              </a:lnSpc>
              <a:spcBef>
                <a:spcPts val="1800"/>
              </a:spcBef>
              <a:defRPr sz="28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1471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Areas">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201297" y="3451997"/>
            <a:ext cx="2940318" cy="2941086"/>
          </a:xfrm>
        </p:spPr>
        <p:txBody>
          <a:bodyPr>
            <a:normAutofit/>
          </a:bodyPr>
          <a:lstStyle>
            <a:lvl1pPr>
              <a:defRPr sz="3201"/>
            </a:lvl1pPr>
          </a:lstStyle>
          <a:p>
            <a:endParaRPr lang="en-US" dirty="0"/>
          </a:p>
        </p:txBody>
      </p:sp>
      <p:sp>
        <p:nvSpPr>
          <p:cNvPr id="4"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cxnSp>
        <p:nvCxnSpPr>
          <p:cNvPr id="7" name="Straight Connector 6"/>
          <p:cNvCxnSpPr/>
          <p:nvPr userDrawn="1"/>
        </p:nvCxnSpPr>
        <p:spPr>
          <a:xfrm flipV="1">
            <a:off x="8802742" y="3558748"/>
            <a:ext cx="0" cy="8254313"/>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8"/>
          <p:cNvSpPr>
            <a:spLocks noGrp="1"/>
          </p:cNvSpPr>
          <p:nvPr>
            <p:ph sz="quarter" idx="16"/>
          </p:nvPr>
        </p:nvSpPr>
        <p:spPr>
          <a:xfrm>
            <a:off x="3256512" y="6746789"/>
            <a:ext cx="4715668" cy="5066270"/>
          </a:xfrm>
        </p:spPr>
        <p:txBody>
          <a:bodyPr anchor="t">
            <a:normAutofit/>
          </a:bodyPr>
          <a:lstStyle>
            <a:lvl1pPr algn="ctr">
              <a:lnSpc>
                <a:spcPct val="100000"/>
              </a:lnSpc>
              <a:spcBef>
                <a:spcPts val="1200"/>
              </a:spcBef>
              <a:defRPr sz="3600">
                <a:latin typeface="+mn-lt"/>
              </a:defRPr>
            </a:lvl1pPr>
            <a:lvl2pPr marL="0" indent="0" algn="ctr">
              <a:lnSpc>
                <a:spcPct val="100000"/>
              </a:lnSpc>
              <a:spcBef>
                <a:spcPts val="1200"/>
              </a:spcBef>
              <a:defRPr sz="2801"/>
            </a:lvl2pPr>
            <a:lvl3pPr marL="0" indent="0" algn="ctr">
              <a:lnSpc>
                <a:spcPct val="100000"/>
              </a:lnSpc>
              <a:spcBef>
                <a:spcPts val="1200"/>
              </a:spcBef>
              <a:defRPr sz="3201" i="1"/>
            </a:lvl3pPr>
            <a:lvl4pPr>
              <a:lnSpc>
                <a:spcPct val="100000"/>
              </a:lnSpc>
              <a:spcBef>
                <a:spcPts val="1800"/>
              </a:spcBef>
              <a:defRPr sz="4000"/>
            </a:lvl4pPr>
            <a:lvl5pPr>
              <a:lnSpc>
                <a:spcPct val="100000"/>
              </a:lnSpc>
              <a:spcBef>
                <a:spcPts val="1800"/>
              </a:spcBef>
              <a:defRPr sz="4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2"/>
          <p:cNvSpPr>
            <a:spLocks noGrp="1"/>
          </p:cNvSpPr>
          <p:nvPr>
            <p:ph type="pic" sz="quarter" idx="17"/>
          </p:nvPr>
        </p:nvSpPr>
        <p:spPr>
          <a:xfrm>
            <a:off x="10578091" y="3451997"/>
            <a:ext cx="2940318" cy="2941086"/>
          </a:xfrm>
        </p:spPr>
        <p:txBody>
          <a:bodyPr>
            <a:normAutofit/>
          </a:bodyPr>
          <a:lstStyle>
            <a:lvl1pPr>
              <a:defRPr sz="3201"/>
            </a:lvl1pPr>
          </a:lstStyle>
          <a:p>
            <a:endParaRPr lang="en-US" dirty="0"/>
          </a:p>
        </p:txBody>
      </p:sp>
      <p:sp>
        <p:nvSpPr>
          <p:cNvPr id="15" name="Content Placeholder 8"/>
          <p:cNvSpPr>
            <a:spLocks noGrp="1"/>
          </p:cNvSpPr>
          <p:nvPr>
            <p:ph sz="quarter" idx="18"/>
          </p:nvPr>
        </p:nvSpPr>
        <p:spPr>
          <a:xfrm>
            <a:off x="9633305" y="6746789"/>
            <a:ext cx="4715668" cy="5066270"/>
          </a:xfrm>
        </p:spPr>
        <p:txBody>
          <a:bodyPr anchor="t">
            <a:normAutofit/>
          </a:bodyPr>
          <a:lstStyle>
            <a:lvl1pPr algn="ctr">
              <a:lnSpc>
                <a:spcPct val="100000"/>
              </a:lnSpc>
              <a:spcBef>
                <a:spcPts val="1200"/>
              </a:spcBef>
              <a:defRPr lang="en-US" sz="3600" kern="1200" dirty="0" smtClean="0">
                <a:solidFill>
                  <a:schemeClr val="tx1"/>
                </a:solidFill>
                <a:effectLst/>
                <a:latin typeface="+mn-lt"/>
                <a:ea typeface="+mn-ea"/>
                <a:cs typeface="Lato Light"/>
              </a:defRPr>
            </a:lvl1pPr>
            <a:lvl2pPr marL="0" indent="0" algn="ctr">
              <a:lnSpc>
                <a:spcPct val="100000"/>
              </a:lnSpc>
              <a:spcBef>
                <a:spcPts val="1200"/>
              </a:spcBef>
              <a:defRPr sz="2801"/>
            </a:lvl2pPr>
            <a:lvl3pPr marL="0" indent="0" algn="ctr">
              <a:lnSpc>
                <a:spcPct val="100000"/>
              </a:lnSpc>
              <a:spcBef>
                <a:spcPts val="1200"/>
              </a:spcBef>
              <a:defRPr sz="3201" i="1"/>
            </a:lvl3pPr>
            <a:lvl4pPr>
              <a:lnSpc>
                <a:spcPct val="100000"/>
              </a:lnSpc>
              <a:spcBef>
                <a:spcPts val="1800"/>
              </a:spcBef>
              <a:defRPr sz="4000"/>
            </a:lvl4pPr>
            <a:lvl5pPr>
              <a:lnSpc>
                <a:spcPct val="100000"/>
              </a:lnSpc>
              <a:spcBef>
                <a:spcPts val="1800"/>
              </a:spcBef>
              <a:defRPr sz="4000"/>
            </a:lvl5pPr>
          </a:lstStyle>
          <a:p>
            <a:pPr marL="0" lvl="0" indent="0" algn="ctr" defTabSz="1828495" rtl="0" eaLnBrk="1" latinLnBrk="0" hangingPunct="1">
              <a:lnSpc>
                <a:spcPct val="100000"/>
              </a:lnSpc>
              <a:spcBef>
                <a:spcPts val="12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
          <p:cNvSpPr>
            <a:spLocks noGrp="1"/>
          </p:cNvSpPr>
          <p:nvPr>
            <p:ph type="pic" sz="quarter" idx="19"/>
          </p:nvPr>
        </p:nvSpPr>
        <p:spPr>
          <a:xfrm>
            <a:off x="17069105" y="3451997"/>
            <a:ext cx="2940318" cy="2941086"/>
          </a:xfrm>
        </p:spPr>
        <p:txBody>
          <a:bodyPr>
            <a:normAutofit/>
          </a:bodyPr>
          <a:lstStyle>
            <a:lvl1pPr>
              <a:defRPr sz="3201"/>
            </a:lvl1pPr>
          </a:lstStyle>
          <a:p>
            <a:endParaRPr lang="en-US" dirty="0"/>
          </a:p>
        </p:txBody>
      </p:sp>
      <p:sp>
        <p:nvSpPr>
          <p:cNvPr id="17" name="Content Placeholder 8"/>
          <p:cNvSpPr>
            <a:spLocks noGrp="1"/>
          </p:cNvSpPr>
          <p:nvPr>
            <p:ph sz="quarter" idx="20"/>
          </p:nvPr>
        </p:nvSpPr>
        <p:spPr>
          <a:xfrm>
            <a:off x="16124320" y="6746789"/>
            <a:ext cx="4715668" cy="5066270"/>
          </a:xfrm>
        </p:spPr>
        <p:txBody>
          <a:bodyPr anchor="t">
            <a:normAutofit/>
          </a:bodyPr>
          <a:lstStyle>
            <a:lvl1pPr algn="ctr">
              <a:lnSpc>
                <a:spcPct val="100000"/>
              </a:lnSpc>
              <a:spcBef>
                <a:spcPts val="1200"/>
              </a:spcBef>
              <a:defRPr lang="en-US" sz="3600" kern="1200" dirty="0" smtClean="0">
                <a:solidFill>
                  <a:schemeClr val="tx1"/>
                </a:solidFill>
                <a:effectLst/>
                <a:latin typeface="+mn-lt"/>
                <a:ea typeface="+mn-ea"/>
                <a:cs typeface="Lato Light"/>
              </a:defRPr>
            </a:lvl1pPr>
            <a:lvl2pPr marL="0" indent="0" algn="ctr">
              <a:lnSpc>
                <a:spcPct val="100000"/>
              </a:lnSpc>
              <a:spcBef>
                <a:spcPts val="1200"/>
              </a:spcBef>
              <a:defRPr sz="2801"/>
            </a:lvl2pPr>
            <a:lvl3pPr marL="0" indent="0" algn="ctr">
              <a:lnSpc>
                <a:spcPct val="100000"/>
              </a:lnSpc>
              <a:spcBef>
                <a:spcPts val="1200"/>
              </a:spcBef>
              <a:defRPr sz="3201" i="1"/>
            </a:lvl3pPr>
            <a:lvl4pPr>
              <a:lnSpc>
                <a:spcPct val="100000"/>
              </a:lnSpc>
              <a:spcBef>
                <a:spcPts val="1800"/>
              </a:spcBef>
              <a:defRPr sz="4000"/>
            </a:lvl4pPr>
            <a:lvl5pPr>
              <a:lnSpc>
                <a:spcPct val="100000"/>
              </a:lnSpc>
              <a:spcBef>
                <a:spcPts val="1800"/>
              </a:spcBef>
              <a:defRPr sz="4000"/>
            </a:lvl5pPr>
          </a:lstStyle>
          <a:p>
            <a:pPr marL="0" lvl="0" indent="0" algn="ctr" defTabSz="1828495" rtl="0" eaLnBrk="1" latinLnBrk="0" hangingPunct="1">
              <a:lnSpc>
                <a:spcPct val="100000"/>
              </a:lnSpc>
              <a:spcBef>
                <a:spcPts val="1200"/>
              </a:spcBef>
              <a:buFont typeface="Arial" panose="020B0604020202020204" pitchFamily="34" charset="0"/>
              <a:buNone/>
            </a:pPr>
            <a:r>
              <a:rPr lang="en-US" dirty="0"/>
              <a:t>Click to edit Master text styles</a:t>
            </a:r>
          </a:p>
          <a:p>
            <a:pPr marL="0" lvl="0" indent="0" algn="ctr" defTabSz="1828495" rtl="0" eaLnBrk="1" latinLnBrk="0" hangingPunct="1">
              <a:lnSpc>
                <a:spcPct val="100000"/>
              </a:lnSpc>
              <a:spcBef>
                <a:spcPts val="1200"/>
              </a:spcBef>
              <a:buFont typeface="Arial" panose="020B0604020202020204" pitchFamily="34" charset="0"/>
              <a:buNone/>
            </a:pPr>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p:cNvCxnSpPr/>
          <p:nvPr userDrawn="1"/>
        </p:nvCxnSpPr>
        <p:spPr>
          <a:xfrm flipV="1">
            <a:off x="15244732" y="3558748"/>
            <a:ext cx="0" cy="8254313"/>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5205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4" name="Picture Placeholder 12"/>
          <p:cNvSpPr>
            <a:spLocks noGrp="1" noChangeAspect="1"/>
          </p:cNvSpPr>
          <p:nvPr>
            <p:ph type="pic" sz="quarter" idx="11"/>
          </p:nvPr>
        </p:nvSpPr>
        <p:spPr>
          <a:xfrm>
            <a:off x="-81257" y="3144766"/>
            <a:ext cx="4889073" cy="4890347"/>
          </a:xfrm>
          <a:prstGeom prst="rect">
            <a:avLst/>
          </a:prstGeom>
        </p:spPr>
        <p:txBody>
          <a:bodyPr>
            <a:normAutofit/>
          </a:bodyPr>
          <a:lstStyle>
            <a:lvl1pPr>
              <a:defRPr sz="2801"/>
            </a:lvl1pPr>
          </a:lstStyle>
          <a:p>
            <a:endParaRPr lang="en-US" dirty="0"/>
          </a:p>
        </p:txBody>
      </p:sp>
      <p:sp>
        <p:nvSpPr>
          <p:cNvPr id="11" name="Picture Placeholder 12"/>
          <p:cNvSpPr>
            <a:spLocks noGrp="1" noChangeAspect="1"/>
          </p:cNvSpPr>
          <p:nvPr>
            <p:ph type="pic" sz="quarter" idx="12"/>
          </p:nvPr>
        </p:nvSpPr>
        <p:spPr>
          <a:xfrm>
            <a:off x="4827732" y="8035112"/>
            <a:ext cx="4889073" cy="4890347"/>
          </a:xfrm>
          <a:prstGeom prst="rect">
            <a:avLst/>
          </a:prstGeom>
        </p:spPr>
        <p:txBody>
          <a:bodyPr>
            <a:normAutofit/>
          </a:bodyPr>
          <a:lstStyle>
            <a:lvl1pPr>
              <a:defRPr sz="2801"/>
            </a:lvl1pPr>
          </a:lstStyle>
          <a:p>
            <a:endParaRPr lang="en-US" dirty="0"/>
          </a:p>
        </p:txBody>
      </p:sp>
      <p:sp>
        <p:nvSpPr>
          <p:cNvPr id="12" name="Picture Placeholder 12"/>
          <p:cNvSpPr>
            <a:spLocks noGrp="1" noChangeAspect="1"/>
          </p:cNvSpPr>
          <p:nvPr>
            <p:ph type="pic" sz="quarter" idx="13"/>
          </p:nvPr>
        </p:nvSpPr>
        <p:spPr>
          <a:xfrm>
            <a:off x="9736724" y="3144766"/>
            <a:ext cx="4889073" cy="4890347"/>
          </a:xfrm>
          <a:prstGeom prst="rect">
            <a:avLst/>
          </a:prstGeom>
        </p:spPr>
        <p:txBody>
          <a:bodyPr>
            <a:normAutofit/>
          </a:bodyPr>
          <a:lstStyle>
            <a:lvl1pPr>
              <a:defRPr sz="2801"/>
            </a:lvl1pPr>
          </a:lstStyle>
          <a:p>
            <a:endParaRPr lang="en-US" dirty="0"/>
          </a:p>
        </p:txBody>
      </p:sp>
      <p:sp>
        <p:nvSpPr>
          <p:cNvPr id="13" name="Picture Placeholder 12"/>
          <p:cNvSpPr>
            <a:spLocks noGrp="1" noChangeAspect="1"/>
          </p:cNvSpPr>
          <p:nvPr>
            <p:ph type="pic" sz="quarter" idx="14"/>
          </p:nvPr>
        </p:nvSpPr>
        <p:spPr>
          <a:xfrm>
            <a:off x="14645714" y="8035112"/>
            <a:ext cx="4889073" cy="4890347"/>
          </a:xfrm>
          <a:prstGeom prst="rect">
            <a:avLst/>
          </a:prstGeom>
        </p:spPr>
        <p:txBody>
          <a:bodyPr>
            <a:normAutofit/>
          </a:bodyPr>
          <a:lstStyle>
            <a:lvl1pPr>
              <a:defRPr sz="2801"/>
            </a:lvl1pPr>
          </a:lstStyle>
          <a:p>
            <a:endParaRPr lang="en-US" dirty="0"/>
          </a:p>
        </p:txBody>
      </p:sp>
      <p:sp>
        <p:nvSpPr>
          <p:cNvPr id="15" name="Picture Placeholder 12"/>
          <p:cNvSpPr>
            <a:spLocks noGrp="1" noChangeAspect="1"/>
          </p:cNvSpPr>
          <p:nvPr>
            <p:ph type="pic" sz="quarter" idx="15"/>
          </p:nvPr>
        </p:nvSpPr>
        <p:spPr>
          <a:xfrm>
            <a:off x="19554705" y="3144766"/>
            <a:ext cx="4889073" cy="4890347"/>
          </a:xfrm>
          <a:prstGeom prst="rect">
            <a:avLst/>
          </a:prstGeom>
        </p:spPr>
        <p:txBody>
          <a:bodyPr>
            <a:normAutofit/>
          </a:bodyPr>
          <a:lstStyle>
            <a:lvl1pPr>
              <a:defRPr sz="2801"/>
            </a:lvl1pPr>
          </a:lstStyle>
          <a:p>
            <a:endParaRPr lang="en-US" dirty="0"/>
          </a:p>
        </p:txBody>
      </p:sp>
    </p:spTree>
    <p:extLst>
      <p:ext uri="{BB962C8B-B14F-4D97-AF65-F5344CB8AC3E}">
        <p14:creationId xmlns:p14="http://schemas.microsoft.com/office/powerpoint/2010/main" val="29124423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ork Group Update">
    <p:spTree>
      <p:nvGrpSpPr>
        <p:cNvPr id="1" name=""/>
        <p:cNvGrpSpPr/>
        <p:nvPr/>
      </p:nvGrpSpPr>
      <p:grpSpPr>
        <a:xfrm>
          <a:off x="0" y="0"/>
          <a:ext cx="0" cy="0"/>
          <a:chOff x="0" y="0"/>
          <a:chExt cx="0" cy="0"/>
        </a:xfrm>
      </p:grpSpPr>
      <p:sp>
        <p:nvSpPr>
          <p:cNvPr id="6" name="Text Placeholder 7"/>
          <p:cNvSpPr>
            <a:spLocks noGrp="1"/>
          </p:cNvSpPr>
          <p:nvPr>
            <p:ph type="body" sz="quarter" idx="10"/>
          </p:nvPr>
        </p:nvSpPr>
        <p:spPr>
          <a:xfrm>
            <a:off x="1460209" y="1989311"/>
            <a:ext cx="21025723" cy="952461"/>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9" name="Line 4"/>
          <p:cNvSpPr>
            <a:spLocks noChangeShapeType="1"/>
          </p:cNvSpPr>
          <p:nvPr userDrawn="1"/>
        </p:nvSpPr>
        <p:spPr bwMode="auto">
          <a:xfrm rot="10800000">
            <a:off x="2353223" y="5976257"/>
            <a:ext cx="2517522" cy="2"/>
          </a:xfrm>
          <a:prstGeom prst="line">
            <a:avLst/>
          </a:prstGeom>
          <a:noFill/>
          <a:ln w="3175" cmpd="sng">
            <a:solidFill>
              <a:schemeClr val="bg1">
                <a:lumMod val="85000"/>
              </a:schemeClr>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sz="3200" dirty="0"/>
          </a:p>
        </p:txBody>
      </p:sp>
      <p:pic>
        <p:nvPicPr>
          <p:cNvPr id="17" name="Picture 16"/>
          <p:cNvPicPr>
            <a:picLocks/>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9837" r="20747"/>
          <a:stretch/>
        </p:blipFill>
        <p:spPr>
          <a:xfrm>
            <a:off x="8360056" y="5006272"/>
            <a:ext cx="2057400" cy="2057400"/>
          </a:xfrm>
          <a:prstGeom prst="ellipse">
            <a:avLst/>
          </a:prstGeom>
          <a:solidFill>
            <a:schemeClr val="bg1"/>
          </a:solidFill>
          <a:ln w="63500">
            <a:solidFill>
              <a:srgbClr val="9F2936"/>
            </a:solidFill>
          </a:ln>
        </p:spPr>
      </p:pic>
      <p:pic>
        <p:nvPicPr>
          <p:cNvPr id="18" name="Picture 17"/>
          <p:cNvPicPr>
            <a:picLocks/>
          </p:cNvPicPr>
          <p:nvPr userDrawn="1"/>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6112" r="26593"/>
          <a:stretch/>
        </p:blipFill>
        <p:spPr>
          <a:xfrm>
            <a:off x="159563" y="5044634"/>
            <a:ext cx="2055451" cy="2057820"/>
          </a:xfrm>
          <a:prstGeom prst="ellipse">
            <a:avLst/>
          </a:prstGeom>
          <a:solidFill>
            <a:schemeClr val="bg1"/>
          </a:solidFill>
          <a:ln w="63500">
            <a:solidFill>
              <a:srgbClr val="9F2936"/>
            </a:solidFill>
          </a:ln>
        </p:spPr>
      </p:pic>
      <p:pic>
        <p:nvPicPr>
          <p:cNvPr id="19" name="Picture 18"/>
          <p:cNvPicPr>
            <a:picLocks/>
          </p:cNvPicPr>
          <p:nvPr userDrawn="1"/>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3627" r="30941"/>
          <a:stretch/>
        </p:blipFill>
        <p:spPr>
          <a:xfrm>
            <a:off x="5621389" y="5016270"/>
            <a:ext cx="2055451" cy="2057820"/>
          </a:xfrm>
          <a:prstGeom prst="ellipse">
            <a:avLst/>
          </a:prstGeom>
          <a:solidFill>
            <a:schemeClr val="bg1"/>
          </a:solidFill>
          <a:ln w="63500">
            <a:solidFill>
              <a:srgbClr val="9F2936"/>
            </a:solidFill>
          </a:ln>
        </p:spPr>
      </p:pic>
      <p:pic>
        <p:nvPicPr>
          <p:cNvPr id="21" name="Picture 20"/>
          <p:cNvPicPr>
            <a:picLocks noChangeAspect="1"/>
          </p:cNvPicPr>
          <p:nvPr userDrawn="1"/>
        </p:nvPicPr>
        <p:blipFill rotWithShape="1">
          <a:blip r:embed="rId8" cstate="email">
            <a:extLst>
              <a:ext uri="{28A0092B-C50C-407E-A947-70E740481C1C}">
                <a14:useLocalDpi xmlns:a14="http://schemas.microsoft.com/office/drawing/2010/main" val="0"/>
              </a:ext>
            </a:extLst>
          </a:blip>
          <a:srcRect/>
          <a:stretch/>
        </p:blipFill>
        <p:spPr>
          <a:xfrm>
            <a:off x="2869663" y="4977238"/>
            <a:ext cx="2057400" cy="2064025"/>
          </a:xfrm>
          <a:prstGeom prst="ellipse">
            <a:avLst/>
          </a:prstGeom>
          <a:solidFill>
            <a:schemeClr val="bg1"/>
          </a:solidFill>
          <a:ln w="63500">
            <a:solidFill>
              <a:srgbClr val="9F2936"/>
            </a:solidFill>
          </a:ln>
        </p:spPr>
      </p:pic>
      <p:sp>
        <p:nvSpPr>
          <p:cNvPr id="22" name="TextBox 21"/>
          <p:cNvSpPr txBox="1"/>
          <p:nvPr userDrawn="1"/>
        </p:nvSpPr>
        <p:spPr>
          <a:xfrm>
            <a:off x="-423805" y="3354430"/>
            <a:ext cx="3361168" cy="1200329"/>
          </a:xfrm>
          <a:prstGeom prst="rect">
            <a:avLst/>
          </a:prstGeom>
          <a:noFill/>
        </p:spPr>
        <p:txBody>
          <a:bodyPr wrap="square" rtlCol="0">
            <a:spAutoFit/>
          </a:bodyPr>
          <a:lstStyle/>
          <a:p>
            <a:pPr algn="ctr"/>
            <a:r>
              <a:rPr lang="en-US" sz="3200" b="1" dirty="0">
                <a:latin typeface="+mj-lt"/>
              </a:rPr>
              <a:t>APM FPT</a:t>
            </a:r>
          </a:p>
          <a:p>
            <a:pPr algn="ctr"/>
            <a:r>
              <a:rPr lang="en-US" sz="2000" b="1" dirty="0">
                <a:latin typeface="+mj-lt"/>
              </a:rPr>
              <a:t>APM Framework &amp; </a:t>
            </a:r>
            <a:br>
              <a:rPr lang="en-US" sz="2000" b="1" dirty="0">
                <a:latin typeface="+mj-lt"/>
              </a:rPr>
            </a:br>
            <a:r>
              <a:rPr lang="en-US" sz="2000" b="1" dirty="0">
                <a:latin typeface="+mj-lt"/>
              </a:rPr>
              <a:t>Progress Tracking</a:t>
            </a:r>
          </a:p>
        </p:txBody>
      </p:sp>
      <p:sp>
        <p:nvSpPr>
          <p:cNvPr id="23" name="TextBox 22"/>
          <p:cNvSpPr txBox="1"/>
          <p:nvPr userDrawn="1"/>
        </p:nvSpPr>
        <p:spPr>
          <a:xfrm>
            <a:off x="5050490" y="3386996"/>
            <a:ext cx="3311237" cy="1200329"/>
          </a:xfrm>
          <a:prstGeom prst="rect">
            <a:avLst/>
          </a:prstGeom>
          <a:noFill/>
        </p:spPr>
        <p:txBody>
          <a:bodyPr wrap="square" rtlCol="0">
            <a:spAutoFit/>
          </a:bodyPr>
          <a:lstStyle/>
          <a:p>
            <a:pPr algn="ctr"/>
            <a:r>
              <a:rPr lang="en-US" sz="3200" b="1" dirty="0">
                <a:latin typeface="+mj-lt"/>
              </a:rPr>
              <a:t>CEP</a:t>
            </a:r>
          </a:p>
          <a:p>
            <a:pPr algn="ctr"/>
            <a:r>
              <a:rPr lang="en-US" sz="2000" b="1" dirty="0">
                <a:latin typeface="+mj-lt"/>
              </a:rPr>
              <a:t>Clinical Episode</a:t>
            </a:r>
            <a:br>
              <a:rPr lang="en-US" sz="2000" b="1" dirty="0">
                <a:latin typeface="+mj-lt"/>
              </a:rPr>
            </a:br>
            <a:r>
              <a:rPr lang="en-US" sz="2000" b="1" dirty="0">
                <a:latin typeface="+mj-lt"/>
              </a:rPr>
              <a:t>Payment</a:t>
            </a:r>
          </a:p>
        </p:txBody>
      </p:sp>
      <p:sp>
        <p:nvSpPr>
          <p:cNvPr id="24" name="TextBox 23"/>
          <p:cNvSpPr txBox="1"/>
          <p:nvPr userDrawn="1"/>
        </p:nvSpPr>
        <p:spPr>
          <a:xfrm>
            <a:off x="7919459" y="3359654"/>
            <a:ext cx="3198172" cy="1200329"/>
          </a:xfrm>
          <a:prstGeom prst="rect">
            <a:avLst/>
          </a:prstGeom>
          <a:noFill/>
        </p:spPr>
        <p:txBody>
          <a:bodyPr wrap="square" rtlCol="0">
            <a:spAutoFit/>
          </a:bodyPr>
          <a:lstStyle/>
          <a:p>
            <a:pPr algn="ctr"/>
            <a:r>
              <a:rPr lang="en-US" sz="3200" b="1" dirty="0">
                <a:latin typeface="+mj-lt"/>
              </a:rPr>
              <a:t>PBP</a:t>
            </a:r>
          </a:p>
          <a:p>
            <a:pPr algn="ctr"/>
            <a:r>
              <a:rPr lang="en-US" sz="2000" b="1" dirty="0">
                <a:latin typeface="+mj-lt"/>
              </a:rPr>
              <a:t>Population Based Payment</a:t>
            </a:r>
          </a:p>
        </p:txBody>
      </p:sp>
      <p:sp>
        <p:nvSpPr>
          <p:cNvPr id="25" name="TextBox 24"/>
          <p:cNvSpPr txBox="1"/>
          <p:nvPr userDrawn="1"/>
        </p:nvSpPr>
        <p:spPr>
          <a:xfrm>
            <a:off x="2362507" y="3350063"/>
            <a:ext cx="3311237" cy="1138773"/>
          </a:xfrm>
          <a:prstGeom prst="rect">
            <a:avLst/>
          </a:prstGeom>
          <a:noFill/>
        </p:spPr>
        <p:txBody>
          <a:bodyPr wrap="square" rtlCol="0">
            <a:spAutoFit/>
          </a:bodyPr>
          <a:lstStyle/>
          <a:p>
            <a:pPr algn="ctr"/>
            <a:r>
              <a:rPr lang="en-US" sz="2800" b="1" dirty="0">
                <a:latin typeface="+mj-lt"/>
              </a:rPr>
              <a:t>PC</a:t>
            </a:r>
          </a:p>
          <a:p>
            <a:pPr algn="ctr"/>
            <a:r>
              <a:rPr lang="en-US" sz="2000" b="1" dirty="0">
                <a:latin typeface="+mj-lt"/>
              </a:rPr>
              <a:t>Payer </a:t>
            </a:r>
            <a:br>
              <a:rPr lang="en-US" sz="2000" b="1" dirty="0">
                <a:latin typeface="+mj-lt"/>
              </a:rPr>
            </a:br>
            <a:r>
              <a:rPr lang="en-US" sz="2000" b="1" dirty="0">
                <a:latin typeface="+mj-lt"/>
              </a:rPr>
              <a:t>Collaborative</a:t>
            </a:r>
          </a:p>
        </p:txBody>
      </p:sp>
      <p:sp>
        <p:nvSpPr>
          <p:cNvPr id="33" name="TextBox 32"/>
          <p:cNvSpPr txBox="1"/>
          <p:nvPr userDrawn="1"/>
        </p:nvSpPr>
        <p:spPr>
          <a:xfrm>
            <a:off x="10665694" y="3329784"/>
            <a:ext cx="3320906" cy="1200329"/>
          </a:xfrm>
          <a:prstGeom prst="rect">
            <a:avLst/>
          </a:prstGeom>
          <a:noFill/>
        </p:spPr>
        <p:txBody>
          <a:bodyPr wrap="square" rtlCol="0">
            <a:spAutoFit/>
          </a:bodyPr>
          <a:lstStyle/>
          <a:p>
            <a:pPr algn="ctr"/>
            <a:r>
              <a:rPr lang="en-US" sz="3200" b="1" dirty="0">
                <a:latin typeface="+mj-lt"/>
              </a:rPr>
              <a:t>PCPM</a:t>
            </a:r>
          </a:p>
          <a:p>
            <a:pPr algn="ctr"/>
            <a:r>
              <a:rPr lang="en-US" sz="2000" b="1" dirty="0">
                <a:latin typeface="+mj-lt"/>
              </a:rPr>
              <a:t>Primary</a:t>
            </a:r>
            <a:r>
              <a:rPr lang="en-US" sz="2000" b="1" baseline="0" dirty="0">
                <a:latin typeface="+mj-lt"/>
              </a:rPr>
              <a:t> Care </a:t>
            </a:r>
            <a:br>
              <a:rPr lang="en-US" sz="2000" b="1" baseline="0" dirty="0">
                <a:latin typeface="+mj-lt"/>
              </a:rPr>
            </a:br>
            <a:r>
              <a:rPr lang="en-US" sz="2000" b="1" baseline="0" dirty="0">
                <a:latin typeface="+mj-lt"/>
              </a:rPr>
              <a:t>Payment Model</a:t>
            </a:r>
            <a:endParaRPr lang="en-US" sz="2000" b="1" dirty="0">
              <a:latin typeface="+mj-lt"/>
            </a:endParaRPr>
          </a:p>
        </p:txBody>
      </p:sp>
      <p:sp>
        <p:nvSpPr>
          <p:cNvPr id="32" name="TextBox 31"/>
          <p:cNvSpPr txBox="1"/>
          <p:nvPr userDrawn="1"/>
        </p:nvSpPr>
        <p:spPr>
          <a:xfrm>
            <a:off x="19434439" y="2431169"/>
            <a:ext cx="4843463" cy="892552"/>
          </a:xfrm>
          <a:prstGeom prst="rect">
            <a:avLst/>
          </a:prstGeom>
          <a:noFill/>
        </p:spPr>
        <p:txBody>
          <a:bodyPr wrap="square" rtlCol="0">
            <a:spAutoFit/>
          </a:bodyPr>
          <a:lstStyle/>
          <a:p>
            <a:pPr algn="ctr"/>
            <a:r>
              <a:rPr lang="en-US" sz="3200" b="1" dirty="0">
                <a:latin typeface="+mj-lt"/>
              </a:rPr>
              <a:t>AC</a:t>
            </a:r>
          </a:p>
          <a:p>
            <a:pPr algn="ctr"/>
            <a:r>
              <a:rPr lang="en-US" sz="2000" b="1" dirty="0">
                <a:latin typeface="+mj-lt"/>
              </a:rPr>
              <a:t>Action Collaboratives</a:t>
            </a:r>
          </a:p>
        </p:txBody>
      </p:sp>
      <p:pic>
        <p:nvPicPr>
          <p:cNvPr id="37" name="Picture 36"/>
          <p:cNvPicPr>
            <a:picLocks/>
          </p:cNvPicPr>
          <p:nvPr userDrawn="1"/>
        </p:nvPicPr>
        <p:blipFill>
          <a:blip r:embed="rId9" cstate="email">
            <a:extLst>
              <a:ext uri="{28A0092B-C50C-407E-A947-70E740481C1C}">
                <a14:useLocalDpi xmlns:a14="http://schemas.microsoft.com/office/drawing/2010/main" val="0"/>
              </a:ext>
            </a:extLst>
          </a:blip>
          <a:stretch>
            <a:fillRect/>
          </a:stretch>
        </p:blipFill>
        <p:spPr>
          <a:xfrm>
            <a:off x="11117630" y="5028693"/>
            <a:ext cx="2055451" cy="2057820"/>
          </a:xfrm>
          <a:prstGeom prst="ellipse">
            <a:avLst/>
          </a:prstGeom>
          <a:solidFill>
            <a:schemeClr val="bg1"/>
          </a:solidFill>
          <a:ln w="63500">
            <a:solidFill>
              <a:srgbClr val="9F2936"/>
            </a:solidFill>
          </a:ln>
        </p:spPr>
      </p:pic>
      <p:sp>
        <p:nvSpPr>
          <p:cNvPr id="39" name="TextBox 38"/>
          <p:cNvSpPr txBox="1"/>
          <p:nvPr userDrawn="1"/>
        </p:nvSpPr>
        <p:spPr>
          <a:xfrm>
            <a:off x="13276456" y="3351315"/>
            <a:ext cx="3320906" cy="1200329"/>
          </a:xfrm>
          <a:prstGeom prst="rect">
            <a:avLst/>
          </a:prstGeom>
          <a:noFill/>
        </p:spPr>
        <p:txBody>
          <a:bodyPr wrap="square" rtlCol="0">
            <a:spAutoFit/>
          </a:bodyPr>
          <a:lstStyle/>
          <a:p>
            <a:pPr algn="ctr"/>
            <a:r>
              <a:rPr lang="en-US" sz="3200" b="1" dirty="0">
                <a:latin typeface="+mj-lt"/>
              </a:rPr>
              <a:t>PRE Hub</a:t>
            </a:r>
          </a:p>
          <a:p>
            <a:pPr algn="ctr"/>
            <a:r>
              <a:rPr lang="en-US" sz="2000" b="1" dirty="0">
                <a:latin typeface="+mj-lt"/>
              </a:rPr>
              <a:t>Payment</a:t>
            </a:r>
            <a:r>
              <a:rPr lang="en-US" sz="2000" b="1" baseline="0" dirty="0">
                <a:latin typeface="+mj-lt"/>
              </a:rPr>
              <a:t> Reform Evidence Hub</a:t>
            </a:r>
            <a:endParaRPr lang="en-US" sz="2000" b="1" dirty="0">
              <a:latin typeface="+mj-lt"/>
            </a:endParaRPr>
          </a:p>
        </p:txBody>
      </p:sp>
      <p:sp>
        <p:nvSpPr>
          <p:cNvPr id="40" name="Text Placeholder 9"/>
          <p:cNvSpPr>
            <a:spLocks noGrp="1"/>
          </p:cNvSpPr>
          <p:nvPr userDrawn="1">
            <p:ph type="body" sz="quarter" idx="18"/>
          </p:nvPr>
        </p:nvSpPr>
        <p:spPr>
          <a:xfrm>
            <a:off x="22122593" y="7442541"/>
            <a:ext cx="2001964" cy="4585405"/>
          </a:xfrm>
        </p:spPr>
        <p:txBody>
          <a:bodyPr anchor="t">
            <a:normAutofit/>
          </a:bodyPr>
          <a:lstStyle>
            <a:lvl1pPr marL="627074" indent="-627074">
              <a:defRPr sz="3600"/>
            </a:lvl1pPr>
            <a:lvl2pPr marL="627074" indent="-627074">
              <a:lnSpc>
                <a:spcPct val="100000"/>
              </a:lnSpc>
              <a:spcBef>
                <a:spcPts val="1200"/>
              </a:spcBef>
              <a:spcAft>
                <a:spcPts val="1200"/>
              </a:spcAft>
              <a:buSzPct val="120000"/>
              <a:buFont typeface="Wingdings" panose="05000000000000000000" pitchFamily="2" charset="2"/>
              <a:buChar char="ü"/>
              <a:defRPr lang="en-US" sz="24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000">
                <a:latin typeface="+mj-lt"/>
              </a:defRPr>
            </a:lvl3pPr>
            <a:lvl4pPr marL="1603402" indent="-401645">
              <a:buFont typeface="Arial" panose="020B0604020202020204" pitchFamily="34" charset="0"/>
              <a:buChar char="•"/>
              <a:defRPr sz="2000">
                <a:solidFill>
                  <a:schemeClr val="tx1">
                    <a:lumMod val="50000"/>
                    <a:lumOff val="50000"/>
                  </a:schemeClr>
                </a:solidFill>
                <a:latin typeface="+mj-lt"/>
              </a:defRPr>
            </a:lvl4pPr>
            <a:lvl5pPr marL="2403515" indent="-400057">
              <a:buFont typeface="Arial" panose="020B0604020202020204" pitchFamily="34" charset="0"/>
              <a:buChar char="•"/>
              <a:defRPr sz="2000">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10"/>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TextBox 51"/>
          <p:cNvSpPr txBox="1"/>
          <p:nvPr userDrawn="1"/>
        </p:nvSpPr>
        <p:spPr>
          <a:xfrm>
            <a:off x="18801687" y="3362131"/>
            <a:ext cx="3320906" cy="1200329"/>
          </a:xfrm>
          <a:prstGeom prst="rect">
            <a:avLst/>
          </a:prstGeom>
          <a:noFill/>
        </p:spPr>
        <p:txBody>
          <a:bodyPr wrap="square" rtlCol="0">
            <a:spAutoFit/>
          </a:bodyPr>
          <a:lstStyle/>
          <a:p>
            <a:pPr algn="ctr"/>
            <a:r>
              <a:rPr lang="en-US" sz="3200" b="1" dirty="0">
                <a:latin typeface="+mj-lt"/>
              </a:rPr>
              <a:t>MAC</a:t>
            </a:r>
          </a:p>
          <a:p>
            <a:pPr algn="ctr"/>
            <a:r>
              <a:rPr lang="en-US" sz="2000" b="1" dirty="0">
                <a:latin typeface="+mj-lt"/>
              </a:rPr>
              <a:t>Maternity Multi-Stakeholder</a:t>
            </a:r>
            <a:r>
              <a:rPr lang="en-US" sz="2000" b="1" baseline="0" dirty="0">
                <a:latin typeface="+mj-lt"/>
              </a:rPr>
              <a:t> AC</a:t>
            </a:r>
            <a:endParaRPr lang="en-US" sz="2000" b="1" dirty="0">
              <a:latin typeface="+mj-lt"/>
            </a:endParaRPr>
          </a:p>
        </p:txBody>
      </p:sp>
      <p:sp>
        <p:nvSpPr>
          <p:cNvPr id="53" name="TextBox 52"/>
          <p:cNvSpPr txBox="1"/>
          <p:nvPr userDrawn="1"/>
        </p:nvSpPr>
        <p:spPr>
          <a:xfrm>
            <a:off x="21558696" y="3340685"/>
            <a:ext cx="3320906" cy="1200329"/>
          </a:xfrm>
          <a:prstGeom prst="rect">
            <a:avLst/>
          </a:prstGeom>
          <a:noFill/>
        </p:spPr>
        <p:txBody>
          <a:bodyPr wrap="square" rtlCol="0">
            <a:spAutoFit/>
          </a:bodyPr>
          <a:lstStyle/>
          <a:p>
            <a:pPr algn="ctr"/>
            <a:r>
              <a:rPr lang="en-US" sz="3200" b="1" dirty="0">
                <a:latin typeface="+mj-lt"/>
              </a:rPr>
              <a:t>PAC</a:t>
            </a:r>
          </a:p>
          <a:p>
            <a:pPr algn="ctr"/>
            <a:r>
              <a:rPr lang="en-US" sz="2000" b="1" dirty="0">
                <a:latin typeface="+mj-lt"/>
              </a:rPr>
              <a:t>Primary Care </a:t>
            </a:r>
            <a:br>
              <a:rPr lang="en-US" sz="2000" b="1" dirty="0">
                <a:latin typeface="+mj-lt"/>
              </a:rPr>
            </a:br>
            <a:r>
              <a:rPr lang="en-US" sz="2000" b="1" dirty="0">
                <a:latin typeface="+mj-lt"/>
              </a:rPr>
              <a:t>Payer </a:t>
            </a:r>
            <a:r>
              <a:rPr lang="en-US" sz="2000" b="1" baseline="0" dirty="0">
                <a:latin typeface="+mj-lt"/>
              </a:rPr>
              <a:t>AC</a:t>
            </a:r>
            <a:endParaRPr lang="en-US" sz="2000" b="1" dirty="0">
              <a:latin typeface="+mj-lt"/>
            </a:endParaRPr>
          </a:p>
        </p:txBody>
      </p:sp>
      <p:pic>
        <p:nvPicPr>
          <p:cNvPr id="54" name="Picture Placeholder 2"/>
          <p:cNvPicPr>
            <a:picLocks/>
          </p:cNvPicPr>
          <p:nvPr userDrawn="1"/>
        </p:nvPicPr>
        <p:blipFill rotWithShape="1">
          <a:blip r:embed="rId11" cstate="email">
            <a:extLst>
              <a:ext uri="{28A0092B-C50C-407E-A947-70E740481C1C}">
                <a14:useLocalDpi xmlns:a14="http://schemas.microsoft.com/office/drawing/2010/main" val="0"/>
              </a:ext>
            </a:extLst>
          </a:blip>
          <a:srcRect/>
          <a:stretch/>
        </p:blipFill>
        <p:spPr>
          <a:xfrm>
            <a:off x="19380617" y="4998970"/>
            <a:ext cx="2057400" cy="2057400"/>
          </a:xfrm>
          <a:prstGeom prst="ellipse">
            <a:avLst/>
          </a:prstGeom>
          <a:solidFill>
            <a:schemeClr val="bg1"/>
          </a:solidFill>
          <a:ln w="63500">
            <a:solidFill>
              <a:srgbClr val="9F2936"/>
            </a:solidFill>
          </a:ln>
        </p:spPr>
      </p:pic>
      <p:pic>
        <p:nvPicPr>
          <p:cNvPr id="51" name="Picture 50"/>
          <p:cNvPicPr>
            <a:picLocks/>
          </p:cNvPicPr>
          <p:nvPr userDrawn="1"/>
        </p:nvPicPr>
        <p:blipFill rotWithShape="1">
          <a:blip r:embed="rId12" cstate="email">
            <a:extLst>
              <a:ext uri="{28A0092B-C50C-407E-A947-70E740481C1C}">
                <a14:useLocalDpi xmlns:a14="http://schemas.microsoft.com/office/drawing/2010/main" val="0"/>
              </a:ext>
            </a:extLst>
          </a:blip>
          <a:srcRect/>
          <a:stretch/>
        </p:blipFill>
        <p:spPr>
          <a:xfrm>
            <a:off x="22122593" y="5031411"/>
            <a:ext cx="2057400" cy="2057400"/>
          </a:xfrm>
          <a:prstGeom prst="ellipse">
            <a:avLst/>
          </a:prstGeom>
          <a:solidFill>
            <a:schemeClr val="bg1"/>
          </a:solidFill>
          <a:ln w="63500">
            <a:solidFill>
              <a:srgbClr val="9F2936"/>
            </a:solidFill>
          </a:ln>
        </p:spPr>
      </p:pic>
      <p:sp>
        <p:nvSpPr>
          <p:cNvPr id="59" name="TextBox 58"/>
          <p:cNvSpPr txBox="1"/>
          <p:nvPr userDrawn="1"/>
        </p:nvSpPr>
        <p:spPr>
          <a:xfrm>
            <a:off x="15933823" y="3366530"/>
            <a:ext cx="3320906" cy="1200329"/>
          </a:xfrm>
          <a:prstGeom prst="rect">
            <a:avLst/>
          </a:prstGeom>
          <a:noFill/>
        </p:spPr>
        <p:txBody>
          <a:bodyPr wrap="square" rtlCol="0">
            <a:spAutoFit/>
          </a:bodyPr>
          <a:lstStyle/>
          <a:p>
            <a:pPr algn="ctr"/>
            <a:r>
              <a:rPr lang="en-US" sz="3200" b="1" dirty="0">
                <a:latin typeface="+mj-lt"/>
              </a:rPr>
              <a:t>DI</a:t>
            </a:r>
          </a:p>
          <a:p>
            <a:pPr algn="ctr"/>
            <a:r>
              <a:rPr lang="en-US" sz="2000" b="1" dirty="0">
                <a:latin typeface="+mj-lt"/>
              </a:rPr>
              <a:t>Data </a:t>
            </a:r>
            <a:br>
              <a:rPr lang="en-US" sz="2000" b="1" dirty="0">
                <a:latin typeface="+mj-lt"/>
              </a:rPr>
            </a:br>
            <a:r>
              <a:rPr lang="en-US" sz="2000" b="1" dirty="0">
                <a:latin typeface="+mj-lt"/>
              </a:rPr>
              <a:t>Infrastructure</a:t>
            </a:r>
          </a:p>
        </p:txBody>
      </p:sp>
      <p:sp>
        <p:nvSpPr>
          <p:cNvPr id="60" name="Text Placeholder 9"/>
          <p:cNvSpPr>
            <a:spLocks noGrp="1"/>
          </p:cNvSpPr>
          <p:nvPr userDrawn="1">
            <p:ph type="body" sz="quarter" idx="19"/>
          </p:nvPr>
        </p:nvSpPr>
        <p:spPr>
          <a:xfrm>
            <a:off x="19556732" y="7436482"/>
            <a:ext cx="2001964" cy="4585405"/>
          </a:xfrm>
        </p:spPr>
        <p:txBody>
          <a:bodyPr anchor="t">
            <a:normAutofit/>
          </a:bodyPr>
          <a:lstStyle>
            <a:lvl1pPr marL="627074" indent="-627074">
              <a:defRPr sz="3600"/>
            </a:lvl1pPr>
            <a:lvl2pPr marL="627074" indent="-627074">
              <a:lnSpc>
                <a:spcPct val="100000"/>
              </a:lnSpc>
              <a:spcBef>
                <a:spcPts val="1200"/>
              </a:spcBef>
              <a:spcAft>
                <a:spcPts val="1200"/>
              </a:spcAft>
              <a:buSzPct val="120000"/>
              <a:buFont typeface="Wingdings" panose="05000000000000000000" pitchFamily="2" charset="2"/>
              <a:buChar char="ü"/>
              <a:defRPr lang="en-US" sz="24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000">
                <a:latin typeface="+mj-lt"/>
              </a:defRPr>
            </a:lvl3pPr>
            <a:lvl4pPr marL="1603402" indent="-401645">
              <a:buFont typeface="Arial" panose="020B0604020202020204" pitchFamily="34" charset="0"/>
              <a:buChar char="•"/>
              <a:defRPr sz="2000">
                <a:solidFill>
                  <a:schemeClr val="tx1">
                    <a:lumMod val="50000"/>
                    <a:lumOff val="50000"/>
                  </a:schemeClr>
                </a:solidFill>
                <a:latin typeface="+mj-lt"/>
              </a:defRPr>
            </a:lvl4pPr>
            <a:lvl5pPr marL="2403515" indent="-400057">
              <a:buFont typeface="Arial" panose="020B0604020202020204" pitchFamily="34" charset="0"/>
              <a:buChar char="•"/>
              <a:defRPr sz="2000">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10"/>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9"/>
          <p:cNvSpPr>
            <a:spLocks noGrp="1"/>
          </p:cNvSpPr>
          <p:nvPr userDrawn="1">
            <p:ph type="body" sz="quarter" idx="20"/>
          </p:nvPr>
        </p:nvSpPr>
        <p:spPr>
          <a:xfrm>
            <a:off x="16695671" y="7436481"/>
            <a:ext cx="2001964" cy="4585405"/>
          </a:xfrm>
        </p:spPr>
        <p:txBody>
          <a:bodyPr anchor="t">
            <a:normAutofit/>
          </a:bodyPr>
          <a:lstStyle>
            <a:lvl1pPr marL="627074" indent="-627074">
              <a:defRPr sz="3600"/>
            </a:lvl1pPr>
            <a:lvl2pPr marL="627074" indent="-627074">
              <a:lnSpc>
                <a:spcPct val="100000"/>
              </a:lnSpc>
              <a:spcBef>
                <a:spcPts val="1200"/>
              </a:spcBef>
              <a:spcAft>
                <a:spcPts val="1200"/>
              </a:spcAft>
              <a:buSzPct val="120000"/>
              <a:buFont typeface="Wingdings" panose="05000000000000000000" pitchFamily="2" charset="2"/>
              <a:buChar char="ü"/>
              <a:defRPr lang="en-US" sz="24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000">
                <a:latin typeface="+mj-lt"/>
              </a:defRPr>
            </a:lvl3pPr>
            <a:lvl4pPr marL="1603402" indent="-401645">
              <a:buFont typeface="Arial" panose="020B0604020202020204" pitchFamily="34" charset="0"/>
              <a:buChar char="•"/>
              <a:defRPr sz="2000">
                <a:solidFill>
                  <a:schemeClr val="tx1">
                    <a:lumMod val="50000"/>
                    <a:lumOff val="50000"/>
                  </a:schemeClr>
                </a:solidFill>
                <a:latin typeface="+mj-lt"/>
              </a:defRPr>
            </a:lvl4pPr>
            <a:lvl5pPr marL="2403515" indent="-400057">
              <a:buFont typeface="Arial" panose="020B0604020202020204" pitchFamily="34" charset="0"/>
              <a:buChar char="•"/>
              <a:defRPr sz="2000">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10"/>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Text Placeholder 9"/>
          <p:cNvSpPr>
            <a:spLocks noGrp="1"/>
          </p:cNvSpPr>
          <p:nvPr userDrawn="1">
            <p:ph type="body" sz="quarter" idx="21"/>
          </p:nvPr>
        </p:nvSpPr>
        <p:spPr>
          <a:xfrm>
            <a:off x="14021682" y="7435843"/>
            <a:ext cx="2001964" cy="4585405"/>
          </a:xfrm>
        </p:spPr>
        <p:txBody>
          <a:bodyPr anchor="t">
            <a:normAutofit/>
          </a:bodyPr>
          <a:lstStyle>
            <a:lvl1pPr marL="627074" indent="-627074">
              <a:defRPr sz="3600"/>
            </a:lvl1pPr>
            <a:lvl2pPr marL="627074" indent="-627074">
              <a:lnSpc>
                <a:spcPct val="100000"/>
              </a:lnSpc>
              <a:spcBef>
                <a:spcPts val="1200"/>
              </a:spcBef>
              <a:spcAft>
                <a:spcPts val="1200"/>
              </a:spcAft>
              <a:buSzPct val="120000"/>
              <a:buFont typeface="Wingdings" panose="05000000000000000000" pitchFamily="2" charset="2"/>
              <a:buChar char="ü"/>
              <a:defRPr lang="en-US" sz="24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000">
                <a:latin typeface="+mj-lt"/>
              </a:defRPr>
            </a:lvl3pPr>
            <a:lvl4pPr marL="1603402" indent="-401645">
              <a:buFont typeface="Arial" panose="020B0604020202020204" pitchFamily="34" charset="0"/>
              <a:buChar char="•"/>
              <a:defRPr sz="2000">
                <a:solidFill>
                  <a:schemeClr val="tx1">
                    <a:lumMod val="50000"/>
                    <a:lumOff val="50000"/>
                  </a:schemeClr>
                </a:solidFill>
                <a:latin typeface="+mj-lt"/>
              </a:defRPr>
            </a:lvl4pPr>
            <a:lvl5pPr marL="2403515" indent="-400057">
              <a:buFont typeface="Arial" panose="020B0604020202020204" pitchFamily="34" charset="0"/>
              <a:buChar char="•"/>
              <a:defRPr sz="2000">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10"/>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9"/>
          <p:cNvSpPr>
            <a:spLocks noGrp="1"/>
          </p:cNvSpPr>
          <p:nvPr userDrawn="1">
            <p:ph type="body" sz="quarter" idx="22"/>
          </p:nvPr>
        </p:nvSpPr>
        <p:spPr>
          <a:xfrm>
            <a:off x="11251724" y="7442541"/>
            <a:ext cx="2001964" cy="4585405"/>
          </a:xfrm>
        </p:spPr>
        <p:txBody>
          <a:bodyPr anchor="t">
            <a:normAutofit/>
          </a:bodyPr>
          <a:lstStyle>
            <a:lvl1pPr marL="627074" indent="-627074">
              <a:defRPr sz="3600"/>
            </a:lvl1pPr>
            <a:lvl2pPr marL="627074" indent="-627074">
              <a:lnSpc>
                <a:spcPct val="100000"/>
              </a:lnSpc>
              <a:spcBef>
                <a:spcPts val="1200"/>
              </a:spcBef>
              <a:spcAft>
                <a:spcPts val="1200"/>
              </a:spcAft>
              <a:buSzPct val="120000"/>
              <a:buFont typeface="Wingdings" panose="05000000000000000000" pitchFamily="2" charset="2"/>
              <a:buChar char="ü"/>
              <a:defRPr lang="en-US" sz="24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000">
                <a:latin typeface="+mj-lt"/>
              </a:defRPr>
            </a:lvl3pPr>
            <a:lvl4pPr marL="1603402" indent="-401645">
              <a:buFont typeface="Arial" panose="020B0604020202020204" pitchFamily="34" charset="0"/>
              <a:buChar char="•"/>
              <a:defRPr sz="2000">
                <a:solidFill>
                  <a:schemeClr val="tx1">
                    <a:lumMod val="50000"/>
                    <a:lumOff val="50000"/>
                  </a:schemeClr>
                </a:solidFill>
                <a:latin typeface="+mj-lt"/>
              </a:defRPr>
            </a:lvl4pPr>
            <a:lvl5pPr marL="2403515" indent="-400057">
              <a:buFont typeface="Arial" panose="020B0604020202020204" pitchFamily="34" charset="0"/>
              <a:buChar char="•"/>
              <a:defRPr sz="2000">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10"/>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9"/>
          <p:cNvSpPr>
            <a:spLocks noGrp="1"/>
          </p:cNvSpPr>
          <p:nvPr userDrawn="1">
            <p:ph type="body" sz="quarter" idx="23"/>
          </p:nvPr>
        </p:nvSpPr>
        <p:spPr>
          <a:xfrm>
            <a:off x="8288976" y="7435842"/>
            <a:ext cx="2001964" cy="4585405"/>
          </a:xfrm>
        </p:spPr>
        <p:txBody>
          <a:bodyPr anchor="t">
            <a:normAutofit/>
          </a:bodyPr>
          <a:lstStyle>
            <a:lvl1pPr marL="627074" indent="-627074">
              <a:defRPr sz="3600"/>
            </a:lvl1pPr>
            <a:lvl2pPr marL="627074" indent="-627074">
              <a:lnSpc>
                <a:spcPct val="100000"/>
              </a:lnSpc>
              <a:spcBef>
                <a:spcPts val="1200"/>
              </a:spcBef>
              <a:spcAft>
                <a:spcPts val="1200"/>
              </a:spcAft>
              <a:buSzPct val="120000"/>
              <a:buFont typeface="Wingdings" panose="05000000000000000000" pitchFamily="2" charset="2"/>
              <a:buChar char="ü"/>
              <a:defRPr lang="en-US" sz="24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000">
                <a:latin typeface="+mj-lt"/>
              </a:defRPr>
            </a:lvl3pPr>
            <a:lvl4pPr marL="1603402" indent="-401645">
              <a:buFont typeface="Arial" panose="020B0604020202020204" pitchFamily="34" charset="0"/>
              <a:buChar char="•"/>
              <a:defRPr sz="2000">
                <a:solidFill>
                  <a:schemeClr val="tx1">
                    <a:lumMod val="50000"/>
                    <a:lumOff val="50000"/>
                  </a:schemeClr>
                </a:solidFill>
                <a:latin typeface="+mj-lt"/>
              </a:defRPr>
            </a:lvl4pPr>
            <a:lvl5pPr marL="2403515" indent="-400057">
              <a:buFont typeface="Arial" panose="020B0604020202020204" pitchFamily="34" charset="0"/>
              <a:buChar char="•"/>
              <a:defRPr sz="2000">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10"/>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5" name="Text Placeholder 9"/>
          <p:cNvSpPr>
            <a:spLocks noGrp="1"/>
          </p:cNvSpPr>
          <p:nvPr userDrawn="1">
            <p:ph type="body" sz="quarter" idx="24"/>
          </p:nvPr>
        </p:nvSpPr>
        <p:spPr>
          <a:xfrm>
            <a:off x="5621388" y="7442541"/>
            <a:ext cx="2001964" cy="4585405"/>
          </a:xfrm>
        </p:spPr>
        <p:txBody>
          <a:bodyPr anchor="t">
            <a:normAutofit/>
          </a:bodyPr>
          <a:lstStyle>
            <a:lvl1pPr marL="627074" indent="-627074">
              <a:defRPr sz="3600"/>
            </a:lvl1pPr>
            <a:lvl2pPr marL="627074" indent="-627074">
              <a:lnSpc>
                <a:spcPct val="100000"/>
              </a:lnSpc>
              <a:spcBef>
                <a:spcPts val="1200"/>
              </a:spcBef>
              <a:spcAft>
                <a:spcPts val="1200"/>
              </a:spcAft>
              <a:buSzPct val="120000"/>
              <a:buFont typeface="Wingdings" panose="05000000000000000000" pitchFamily="2" charset="2"/>
              <a:buChar char="ü"/>
              <a:defRPr lang="en-US" sz="24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000">
                <a:latin typeface="+mj-lt"/>
              </a:defRPr>
            </a:lvl3pPr>
            <a:lvl4pPr marL="1603402" indent="-401645">
              <a:buFont typeface="Arial" panose="020B0604020202020204" pitchFamily="34" charset="0"/>
              <a:buChar char="•"/>
              <a:defRPr sz="2000">
                <a:solidFill>
                  <a:schemeClr val="tx1">
                    <a:lumMod val="50000"/>
                    <a:lumOff val="50000"/>
                  </a:schemeClr>
                </a:solidFill>
                <a:latin typeface="+mj-lt"/>
              </a:defRPr>
            </a:lvl4pPr>
            <a:lvl5pPr marL="2403515" indent="-400057">
              <a:buFont typeface="Arial" panose="020B0604020202020204" pitchFamily="34" charset="0"/>
              <a:buChar char="•"/>
              <a:defRPr sz="2000">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10"/>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6" name="Text Placeholder 9"/>
          <p:cNvSpPr>
            <a:spLocks noGrp="1"/>
          </p:cNvSpPr>
          <p:nvPr userDrawn="1">
            <p:ph type="body" sz="quarter" idx="25"/>
          </p:nvPr>
        </p:nvSpPr>
        <p:spPr>
          <a:xfrm>
            <a:off x="2894287" y="7435841"/>
            <a:ext cx="2001964" cy="4585405"/>
          </a:xfrm>
        </p:spPr>
        <p:txBody>
          <a:bodyPr anchor="t">
            <a:normAutofit/>
          </a:bodyPr>
          <a:lstStyle>
            <a:lvl1pPr marL="627074" indent="-627074">
              <a:defRPr sz="3600"/>
            </a:lvl1pPr>
            <a:lvl2pPr marL="627074" indent="-627074">
              <a:lnSpc>
                <a:spcPct val="100000"/>
              </a:lnSpc>
              <a:spcBef>
                <a:spcPts val="1200"/>
              </a:spcBef>
              <a:spcAft>
                <a:spcPts val="1200"/>
              </a:spcAft>
              <a:buSzPct val="120000"/>
              <a:buFont typeface="Wingdings" panose="05000000000000000000" pitchFamily="2" charset="2"/>
              <a:buChar char="ü"/>
              <a:defRPr lang="en-US" sz="24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000">
                <a:latin typeface="+mj-lt"/>
              </a:defRPr>
            </a:lvl3pPr>
            <a:lvl4pPr marL="1603402" indent="-401645">
              <a:buFont typeface="Arial" panose="020B0604020202020204" pitchFamily="34" charset="0"/>
              <a:buChar char="•"/>
              <a:defRPr sz="2000">
                <a:solidFill>
                  <a:schemeClr val="tx1">
                    <a:lumMod val="50000"/>
                    <a:lumOff val="50000"/>
                  </a:schemeClr>
                </a:solidFill>
                <a:latin typeface="+mj-lt"/>
              </a:defRPr>
            </a:lvl4pPr>
            <a:lvl5pPr marL="2403515" indent="-400057">
              <a:buFont typeface="Arial" panose="020B0604020202020204" pitchFamily="34" charset="0"/>
              <a:buChar char="•"/>
              <a:defRPr sz="2000">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10"/>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7" name="Text Placeholder 9"/>
          <p:cNvSpPr>
            <a:spLocks noGrp="1"/>
          </p:cNvSpPr>
          <p:nvPr userDrawn="1">
            <p:ph type="body" sz="quarter" idx="26"/>
          </p:nvPr>
        </p:nvSpPr>
        <p:spPr>
          <a:xfrm>
            <a:off x="140586" y="7435840"/>
            <a:ext cx="2001964" cy="4585405"/>
          </a:xfrm>
        </p:spPr>
        <p:txBody>
          <a:bodyPr anchor="t">
            <a:normAutofit/>
          </a:bodyPr>
          <a:lstStyle>
            <a:lvl1pPr marL="627074" indent="-627074">
              <a:defRPr sz="3600"/>
            </a:lvl1pPr>
            <a:lvl2pPr marL="627074" indent="-627074">
              <a:lnSpc>
                <a:spcPct val="100000"/>
              </a:lnSpc>
              <a:spcBef>
                <a:spcPts val="1200"/>
              </a:spcBef>
              <a:spcAft>
                <a:spcPts val="1200"/>
              </a:spcAft>
              <a:buSzPct val="120000"/>
              <a:buFont typeface="Wingdings" panose="05000000000000000000" pitchFamily="2" charset="2"/>
              <a:buChar char="ü"/>
              <a:defRPr lang="en-US" sz="2400" kern="1200" dirty="0" smtClean="0">
                <a:solidFill>
                  <a:schemeClr val="tx1"/>
                </a:solidFill>
                <a:effectLst/>
                <a:latin typeface="+mj-lt"/>
                <a:ea typeface="+mn-ea"/>
                <a:cs typeface="Lato Light"/>
              </a:defRPr>
            </a:lvl2pPr>
            <a:lvl3pPr marL="976329" indent="-349255">
              <a:buFont typeface="Arial" panose="020B0604020202020204" pitchFamily="34" charset="0"/>
              <a:buChar char="•"/>
              <a:defRPr sz="2000">
                <a:latin typeface="+mj-lt"/>
              </a:defRPr>
            </a:lvl3pPr>
            <a:lvl4pPr marL="1603402" indent="-401645">
              <a:buFont typeface="Arial" panose="020B0604020202020204" pitchFamily="34" charset="0"/>
              <a:buChar char="•"/>
              <a:defRPr sz="2000">
                <a:solidFill>
                  <a:schemeClr val="tx1">
                    <a:lumMod val="50000"/>
                    <a:lumOff val="50000"/>
                  </a:schemeClr>
                </a:solidFill>
                <a:latin typeface="+mj-lt"/>
              </a:defRPr>
            </a:lvl4pPr>
            <a:lvl5pPr marL="2403515" indent="-400057">
              <a:buFont typeface="Arial" panose="020B0604020202020204" pitchFamily="34" charset="0"/>
              <a:buChar char="•"/>
              <a:defRPr sz="2000">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buFontTx/>
              <a:buBlip>
                <a:blip r:embed="rId10"/>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2" name="Picture 71"/>
          <p:cNvPicPr>
            <a:picLocks noChangeAspect="1"/>
          </p:cNvPicPr>
          <p:nvPr userDrawn="1"/>
        </p:nvPicPr>
        <p:blipFill rotWithShape="1">
          <a:blip r:embed="rId13" cstate="email">
            <a:extLst>
              <a:ext uri="{28A0092B-C50C-407E-A947-70E740481C1C}">
                <a14:useLocalDpi xmlns:a14="http://schemas.microsoft.com/office/drawing/2010/main" val="0"/>
              </a:ext>
            </a:extLst>
          </a:blip>
          <a:srcRect/>
          <a:stretch/>
        </p:blipFill>
        <p:spPr>
          <a:xfrm>
            <a:off x="13869060" y="5016271"/>
            <a:ext cx="2057400" cy="2092298"/>
          </a:xfrm>
          <a:prstGeom prst="ellipse">
            <a:avLst/>
          </a:prstGeom>
          <a:solidFill>
            <a:schemeClr val="bg1"/>
          </a:solidFill>
          <a:ln w="63500">
            <a:solidFill>
              <a:srgbClr val="9F2936"/>
            </a:solidFill>
          </a:ln>
        </p:spPr>
      </p:pic>
      <p:pic>
        <p:nvPicPr>
          <p:cNvPr id="74" name="Picture Placeholder 2"/>
          <p:cNvPicPr>
            <a:picLocks noChangeAspect="1"/>
          </p:cNvPicPr>
          <p:nvPr userDrawn="1"/>
        </p:nvPicPr>
        <p:blipFill rotWithShape="1">
          <a:blip r:embed="rId14" cstate="email">
            <a:extLst>
              <a:ext uri="{28A0092B-C50C-407E-A947-70E740481C1C}">
                <a14:useLocalDpi xmlns:a14="http://schemas.microsoft.com/office/drawing/2010/main" val="0"/>
              </a:ext>
            </a:extLst>
          </a:blip>
          <a:srcRect/>
          <a:stretch/>
        </p:blipFill>
        <p:spPr>
          <a:xfrm>
            <a:off x="16609534" y="5022695"/>
            <a:ext cx="2062684" cy="2057400"/>
          </a:xfrm>
          <a:prstGeom prst="ellipse">
            <a:avLst/>
          </a:prstGeom>
          <a:solidFill>
            <a:schemeClr val="bg1"/>
          </a:solidFill>
          <a:ln w="63500">
            <a:solidFill>
              <a:srgbClr val="9F2936"/>
            </a:solidFill>
          </a:ln>
        </p:spPr>
      </p:pic>
    </p:spTree>
    <p:extLst>
      <p:ext uri="{BB962C8B-B14F-4D97-AF65-F5344CB8AC3E}">
        <p14:creationId xmlns:p14="http://schemas.microsoft.com/office/powerpoint/2010/main" val="57273943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767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2190415" y="0"/>
            <a:ext cx="12187237"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2" name="TextBox 1"/>
          <p:cNvSpPr txBox="1"/>
          <p:nvPr userDrawn="1"/>
        </p:nvSpPr>
        <p:spPr>
          <a:xfrm>
            <a:off x="609600" y="-242663"/>
            <a:ext cx="1891865" cy="4708981"/>
          </a:xfrm>
          <a:prstGeom prst="rect">
            <a:avLst/>
          </a:prstGeom>
          <a:noFill/>
        </p:spPr>
        <p:txBody>
          <a:bodyPr wrap="none" rtlCol="0">
            <a:spAutoFit/>
          </a:bodyPr>
          <a:lstStyle/>
          <a:p>
            <a:r>
              <a:rPr lang="en-US" sz="30000" dirty="0">
                <a:solidFill>
                  <a:schemeClr val="bg1">
                    <a:lumMod val="65000"/>
                  </a:schemeClr>
                </a:solidFill>
                <a:latin typeface="Times New Roman" panose="02020603050405020304" pitchFamily="18" charset="0"/>
                <a:cs typeface="Times New Roman" panose="02020603050405020304" pitchFamily="18" charset="0"/>
              </a:rPr>
              <a:t>“</a:t>
            </a:r>
          </a:p>
        </p:txBody>
      </p:sp>
      <p:sp>
        <p:nvSpPr>
          <p:cNvPr id="6" name="TextBox 5"/>
          <p:cNvSpPr txBox="1"/>
          <p:nvPr userDrawn="1"/>
        </p:nvSpPr>
        <p:spPr>
          <a:xfrm>
            <a:off x="9612087" y="10287000"/>
            <a:ext cx="1891865" cy="4708981"/>
          </a:xfrm>
          <a:prstGeom prst="rect">
            <a:avLst/>
          </a:prstGeom>
          <a:noFill/>
        </p:spPr>
        <p:txBody>
          <a:bodyPr wrap="none" rtlCol="0">
            <a:spAutoFit/>
          </a:bodyPr>
          <a:lstStyle/>
          <a:p>
            <a:r>
              <a:rPr lang="en-US" sz="30000" dirty="0">
                <a:solidFill>
                  <a:schemeClr val="bg1">
                    <a:lumMod val="65000"/>
                  </a:schemeClr>
                </a:solidFill>
                <a:latin typeface="Times New Roman" panose="02020603050405020304" pitchFamily="18" charset="0"/>
                <a:cs typeface="Times New Roman" panose="02020603050405020304" pitchFamily="18" charset="0"/>
              </a:rPr>
              <a:t>”</a:t>
            </a:r>
          </a:p>
        </p:txBody>
      </p:sp>
      <p:sp>
        <p:nvSpPr>
          <p:cNvPr id="7" name="Content Placeholder 8"/>
          <p:cNvSpPr>
            <a:spLocks noGrp="1"/>
          </p:cNvSpPr>
          <p:nvPr>
            <p:ph sz="quarter" idx="16"/>
          </p:nvPr>
        </p:nvSpPr>
        <p:spPr>
          <a:xfrm>
            <a:off x="1295402" y="2100943"/>
            <a:ext cx="9427028" cy="8969828"/>
          </a:xfrm>
        </p:spPr>
        <p:txBody>
          <a:bodyPr anchor="ctr">
            <a:normAutofit/>
          </a:bodyPr>
          <a:lstStyle>
            <a:lvl1pPr algn="l">
              <a:lnSpc>
                <a:spcPct val="100000"/>
              </a:lnSpc>
              <a:spcBef>
                <a:spcPts val="1200"/>
              </a:spcBef>
              <a:defRPr sz="3600">
                <a:latin typeface="+mn-lt"/>
              </a:defRPr>
            </a:lvl1pPr>
            <a:lvl2pPr marL="0" indent="0" algn="l">
              <a:lnSpc>
                <a:spcPct val="100000"/>
              </a:lnSpc>
              <a:spcBef>
                <a:spcPts val="1200"/>
              </a:spcBef>
              <a:defRPr sz="2801" b="1">
                <a:latin typeface="+mj-lt"/>
              </a:defRPr>
            </a:lvl2pPr>
            <a:lvl3pPr marL="0" indent="0" algn="l">
              <a:lnSpc>
                <a:spcPct val="100000"/>
              </a:lnSpc>
              <a:spcBef>
                <a:spcPts val="1200"/>
              </a:spcBef>
              <a:defRPr sz="2801" i="1"/>
            </a:lvl3pPr>
            <a:lvl4pPr algn="l">
              <a:lnSpc>
                <a:spcPct val="100000"/>
              </a:lnSpc>
              <a:spcBef>
                <a:spcPts val="1800"/>
              </a:spcBef>
              <a:defRPr sz="4000"/>
            </a:lvl4pPr>
            <a:lvl5pPr algn="l">
              <a:lnSpc>
                <a:spcPct val="100000"/>
              </a:lnSpc>
              <a:spcBef>
                <a:spcPts val="1800"/>
              </a:spcBef>
              <a:defRPr sz="4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lvl1pPr>
              <a:defRPr lang="en-US" sz="9600" b="1" kern="1200" cap="none" baseline="0">
                <a:solidFill>
                  <a:schemeClr val="tx1"/>
                </a:solidFill>
                <a:latin typeface="Bebas Neue Bold"/>
                <a:ea typeface="+mj-ea"/>
                <a:cs typeface="Lato Light"/>
              </a:defRPr>
            </a:lvl1pPr>
          </a:lstStyle>
          <a:p>
            <a:r>
              <a:rPr lang="en-US" dirty="0"/>
              <a:t>Click to edit Master title style</a:t>
            </a:r>
          </a:p>
        </p:txBody>
      </p:sp>
    </p:spTree>
    <p:extLst>
      <p:ext uri="{BB962C8B-B14F-4D97-AF65-F5344CB8AC3E}">
        <p14:creationId xmlns:p14="http://schemas.microsoft.com/office/powerpoint/2010/main" val="358943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7" y="0"/>
            <a:ext cx="24426547"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109786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ission Slide">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0" y="0"/>
            <a:ext cx="24377650" cy="13716000"/>
          </a:xfrm>
        </p:spPr>
        <p:txBody>
          <a:bodyPr/>
          <a:lstStyle/>
          <a:p>
            <a:endParaRPr lang="en-US" dirty="0"/>
          </a:p>
        </p:txBody>
      </p:sp>
      <p:grpSp>
        <p:nvGrpSpPr>
          <p:cNvPr id="3" name="Group 2"/>
          <p:cNvGrpSpPr/>
          <p:nvPr userDrawn="1"/>
        </p:nvGrpSpPr>
        <p:grpSpPr>
          <a:xfrm>
            <a:off x="2" y="3715524"/>
            <a:ext cx="12539192" cy="6173017"/>
            <a:chOff x="0" y="3715521"/>
            <a:chExt cx="12539193" cy="6173017"/>
          </a:xfrm>
        </p:grpSpPr>
        <p:sp>
          <p:nvSpPr>
            <p:cNvPr id="4" name="Rectangle 3"/>
            <p:cNvSpPr/>
            <p:nvPr/>
          </p:nvSpPr>
          <p:spPr>
            <a:xfrm>
              <a:off x="12144843" y="3715521"/>
              <a:ext cx="394350" cy="6173017"/>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5" name="Rectangle 4"/>
            <p:cNvSpPr/>
            <p:nvPr/>
          </p:nvSpPr>
          <p:spPr>
            <a:xfrm>
              <a:off x="0" y="3715521"/>
              <a:ext cx="12190413" cy="6173017"/>
            </a:xfrm>
            <a:prstGeom prst="rect">
              <a:avLst/>
            </a:prstGeom>
            <a:solidFill>
              <a:srgbClr val="354256">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grpSp>
      <p:sp>
        <p:nvSpPr>
          <p:cNvPr id="10" name="Text Placeholder 7"/>
          <p:cNvSpPr>
            <a:spLocks noGrp="1"/>
          </p:cNvSpPr>
          <p:nvPr>
            <p:ph type="body" sz="quarter" idx="10"/>
          </p:nvPr>
        </p:nvSpPr>
        <p:spPr>
          <a:xfrm>
            <a:off x="1444625" y="5817997"/>
            <a:ext cx="10351440" cy="585215"/>
          </a:xfrm>
        </p:spPr>
        <p:txBody>
          <a:bodyPr/>
          <a:lstStyle>
            <a:lvl1pPr>
              <a:defRPr lang="en-US" sz="3600" kern="1200" dirty="0" smtClean="0">
                <a:solidFill>
                  <a:srgbClr val="FFFFFF"/>
                </a:solidFill>
                <a:latin typeface="Lato Light"/>
                <a:ea typeface="+mn-ea"/>
                <a:cs typeface="Lato Ligh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hasCustomPrompt="1"/>
          </p:nvPr>
        </p:nvSpPr>
        <p:spPr>
          <a:xfrm>
            <a:off x="1447800" y="4673373"/>
            <a:ext cx="10348264" cy="1144622"/>
          </a:xfrm>
          <a:prstGeom prst="rect">
            <a:avLst/>
          </a:prstGeom>
        </p:spPr>
        <p:txBody>
          <a:bodyPr vert="horz" lIns="182843" tIns="91422" rIns="182843" bIns="91422" rtlCol="0" anchor="ctr">
            <a:noAutofit/>
          </a:bodyPr>
          <a:lstStyle>
            <a:lvl1pPr marL="0" algn="l" defTabSz="1828464" rtl="0" eaLnBrk="1" latinLnBrk="0" hangingPunct="1">
              <a:lnSpc>
                <a:spcPct val="80000"/>
              </a:lnSpc>
              <a:defRPr lang="en-US" sz="9600" b="1" kern="1200" cap="none" baseline="0" dirty="0">
                <a:solidFill>
                  <a:srgbClr val="FFFFFF"/>
                </a:solidFill>
                <a:latin typeface="Bebas Neue Bold"/>
                <a:ea typeface="+mn-ea"/>
                <a:cs typeface="Bebas Neue Bold"/>
              </a:defRPr>
            </a:lvl1pPr>
          </a:lstStyle>
          <a:p>
            <a:r>
              <a:rPr lang="en-US" dirty="0"/>
              <a:t>Click To Edit Master Title Style</a:t>
            </a:r>
          </a:p>
        </p:txBody>
      </p:sp>
      <p:sp>
        <p:nvSpPr>
          <p:cNvPr id="12" name="Content Placeholder 11"/>
          <p:cNvSpPr>
            <a:spLocks noGrp="1"/>
          </p:cNvSpPr>
          <p:nvPr>
            <p:ph sz="quarter" idx="14"/>
          </p:nvPr>
        </p:nvSpPr>
        <p:spPr>
          <a:xfrm>
            <a:off x="1447802" y="6985227"/>
            <a:ext cx="10348263" cy="1692275"/>
          </a:xfrm>
        </p:spPr>
        <p:txBody>
          <a:bodyPr/>
          <a:lstStyle>
            <a:lvl1pPr>
              <a:defRPr lang="en-US" sz="2701" kern="1200" dirty="0" smtClean="0">
                <a:solidFill>
                  <a:srgbClr val="FFFFFF"/>
                </a:solidFill>
                <a:latin typeface="+mn-lt"/>
                <a:ea typeface="+mn-ea"/>
                <a:cs typeface="Lato Ligh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1447802" y="6654800"/>
            <a:ext cx="74676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451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PM FPT Cover">
    <p:spTree>
      <p:nvGrpSpPr>
        <p:cNvPr id="1" name=""/>
        <p:cNvGrpSpPr/>
        <p:nvPr/>
      </p:nvGrpSpPr>
      <p:grpSpPr>
        <a:xfrm>
          <a:off x="0" y="0"/>
          <a:ext cx="0" cy="0"/>
          <a:chOff x="0" y="0"/>
          <a:chExt cx="0" cy="0"/>
        </a:xfrm>
      </p:grpSpPr>
      <p:sp>
        <p:nvSpPr>
          <p:cNvPr id="2" name="Rectangle 1"/>
          <p:cNvSpPr/>
          <p:nvPr userDrawn="1"/>
        </p:nvSpPr>
        <p:spPr>
          <a:xfrm>
            <a:off x="0" y="4389280"/>
            <a:ext cx="9180307" cy="31031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cxnSp>
        <p:nvCxnSpPr>
          <p:cNvPr id="10" name="Straight Connector 9"/>
          <p:cNvCxnSpPr/>
          <p:nvPr userDrawn="1"/>
        </p:nvCxnSpPr>
        <p:spPr bwMode="auto">
          <a:xfrm>
            <a:off x="16788122" y="8470427"/>
            <a:ext cx="0" cy="28140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4" name="Title Placeholder 1"/>
          <p:cNvSpPr>
            <a:spLocks noGrp="1"/>
          </p:cNvSpPr>
          <p:nvPr>
            <p:ph type="title" hasCustomPrompt="1"/>
          </p:nvPr>
        </p:nvSpPr>
        <p:spPr>
          <a:xfrm>
            <a:off x="1460209" y="2266658"/>
            <a:ext cx="21025723" cy="1144622"/>
          </a:xfrm>
          <a:prstGeom prst="rect">
            <a:avLst/>
          </a:prstGeom>
        </p:spPr>
        <p:txBody>
          <a:bodyPr vert="horz" lIns="182843" tIns="91422" rIns="182843" bIns="91422" rtlCol="0" anchor="b">
            <a:noAutofit/>
          </a:bodyPr>
          <a:lstStyle>
            <a:lvl1pPr>
              <a:defRPr sz="9600" b="1" cap="none" baseline="0">
                <a:solidFill>
                  <a:schemeClr val="tx1"/>
                </a:solidFill>
                <a:latin typeface="Bebas Neue Bold"/>
              </a:defRPr>
            </a:lvl1pPr>
          </a:lstStyle>
          <a:p>
            <a:r>
              <a:rPr lang="en-US" dirty="0"/>
              <a:t>Click To Edit Master Title Style</a:t>
            </a:r>
          </a:p>
        </p:txBody>
      </p:sp>
      <p:sp>
        <p:nvSpPr>
          <p:cNvPr id="27" name="Text Placeholder 22"/>
          <p:cNvSpPr>
            <a:spLocks noGrp="1"/>
          </p:cNvSpPr>
          <p:nvPr>
            <p:ph type="body" sz="quarter" idx="11"/>
          </p:nvPr>
        </p:nvSpPr>
        <p:spPr>
          <a:xfrm>
            <a:off x="1460210" y="8470427"/>
            <a:ext cx="14739407" cy="4265830"/>
          </a:xfrm>
        </p:spPr>
        <p:txBody>
          <a:bodyPr/>
          <a:lstStyle>
            <a:lvl1pPr algn="l">
              <a:spcBef>
                <a:spcPts val="0"/>
              </a:spcBef>
              <a:spcAft>
                <a:spcPts val="2399"/>
              </a:spcAft>
              <a:defRPr lang="en-US" sz="5400" kern="1200" dirty="0" smtClean="0">
                <a:solidFill>
                  <a:schemeClr val="tx1"/>
                </a:solidFill>
                <a:latin typeface="Lato Light"/>
                <a:ea typeface="+mn-ea"/>
                <a:cs typeface="Lato Light"/>
              </a:defRPr>
            </a:lvl1pPr>
            <a:lvl2pPr marL="0" algn="l" defTabSz="1828464" rtl="0" eaLnBrk="1" latinLnBrk="0" hangingPunct="1">
              <a:lnSpc>
                <a:spcPct val="100000"/>
              </a:lnSpc>
              <a:spcBef>
                <a:spcPts val="0"/>
              </a:spcBef>
              <a:defRPr lang="en-US" sz="4000" kern="1200" dirty="0" smtClean="0">
                <a:solidFill>
                  <a:schemeClr val="tx1"/>
                </a:solidFill>
                <a:latin typeface="+mj-lt"/>
                <a:ea typeface="+mn-ea"/>
                <a:cs typeface="Lato Light"/>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8" name="Rectangle 27"/>
          <p:cNvSpPr/>
          <p:nvPr userDrawn="1"/>
        </p:nvSpPr>
        <p:spPr>
          <a:xfrm>
            <a:off x="1444627" y="-821"/>
            <a:ext cx="7767471" cy="150757"/>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687614" y="9204393"/>
            <a:ext cx="5236497" cy="1346110"/>
          </a:xfrm>
          <a:prstGeom prst="rect">
            <a:avLst/>
          </a:prstGeom>
        </p:spPr>
      </p:pic>
      <p:pic>
        <p:nvPicPr>
          <p:cNvPr id="9" name="Picture Placeholder 2"/>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180308" y="4387067"/>
            <a:ext cx="15270496" cy="3082247"/>
          </a:xfrm>
          <a:prstGeom prst="rect">
            <a:avLst/>
          </a:prstGeom>
        </p:spPr>
      </p:pic>
    </p:spTree>
    <p:extLst>
      <p:ext uri="{BB962C8B-B14F-4D97-AF65-F5344CB8AC3E}">
        <p14:creationId xmlns:p14="http://schemas.microsoft.com/office/powerpoint/2010/main" val="28965250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6" name="Picture Placeholder 13"/>
          <p:cNvSpPr>
            <a:spLocks noGrp="1" noChangeAspect="1"/>
          </p:cNvSpPr>
          <p:nvPr>
            <p:ph type="pic" sz="quarter" idx="13"/>
          </p:nvPr>
        </p:nvSpPr>
        <p:spPr>
          <a:xfrm>
            <a:off x="10306749" y="2982914"/>
            <a:ext cx="3767328" cy="3767328"/>
          </a:xfrm>
          <a:prstGeom prst="ellipse">
            <a:avLst/>
          </a:prstGeo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2914723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12667863" y="3084514"/>
            <a:ext cx="10052051" cy="84627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2" name="Title 1"/>
          <p:cNvSpPr>
            <a:spLocks noGrp="1"/>
          </p:cNvSpPr>
          <p:nvPr>
            <p:ph type="title"/>
          </p:nvPr>
        </p:nvSpPr>
        <p:spPr/>
        <p:txBody>
          <a:bodyPr/>
          <a:lstStyle>
            <a:lvl1pPr>
              <a:defRPr lang="en-US" sz="9600" b="1" kern="1200" cap="none" baseline="0">
                <a:solidFill>
                  <a:schemeClr val="tx1"/>
                </a:solidFill>
                <a:latin typeface="Bebas Neue Bold"/>
                <a:ea typeface="+mj-ea"/>
                <a:cs typeface="Lato Light"/>
              </a:defRPr>
            </a:lvl1pPr>
          </a:lstStyle>
          <a:p>
            <a:r>
              <a:rPr lang="en-US" dirty="0"/>
              <a:t>Click to edit Master title style</a:t>
            </a:r>
          </a:p>
        </p:txBody>
      </p:sp>
    </p:spTree>
    <p:extLst>
      <p:ext uri="{BB962C8B-B14F-4D97-AF65-F5344CB8AC3E}">
        <p14:creationId xmlns:p14="http://schemas.microsoft.com/office/powerpoint/2010/main" val="519483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cxnSp>
        <p:nvCxnSpPr>
          <p:cNvPr id="31" name="Straight Connector 30"/>
          <p:cNvCxnSpPr/>
          <p:nvPr userDrawn="1"/>
        </p:nvCxnSpPr>
        <p:spPr>
          <a:xfrm>
            <a:off x="10191652" y="3658195"/>
            <a:ext cx="0" cy="10057807"/>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13"/>
          <p:cNvSpPr>
            <a:spLocks noGrp="1"/>
          </p:cNvSpPr>
          <p:nvPr>
            <p:ph type="pic" sz="quarter" idx="13"/>
          </p:nvPr>
        </p:nvSpPr>
        <p:spPr>
          <a:xfrm>
            <a:off x="15812047" y="3084516"/>
            <a:ext cx="7212013" cy="936874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8" name="Oval 7"/>
          <p:cNvSpPr/>
          <p:nvPr userDrawn="1"/>
        </p:nvSpPr>
        <p:spPr>
          <a:xfrm>
            <a:off x="9935474" y="3145639"/>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latin typeface="Lato Light"/>
              <a:cs typeface="Lato Light"/>
            </a:endParaRPr>
          </a:p>
        </p:txBody>
      </p:sp>
      <p:sp>
        <p:nvSpPr>
          <p:cNvPr id="9" name="Oval 8"/>
          <p:cNvSpPr/>
          <p:nvPr userDrawn="1"/>
        </p:nvSpPr>
        <p:spPr>
          <a:xfrm>
            <a:off x="9935474" y="7153293"/>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latin typeface="Lato Light"/>
              <a:cs typeface="Lato Light"/>
            </a:endParaRPr>
          </a:p>
        </p:txBody>
      </p:sp>
      <p:sp>
        <p:nvSpPr>
          <p:cNvPr id="10" name="Oval 9"/>
          <p:cNvSpPr/>
          <p:nvPr userDrawn="1"/>
        </p:nvSpPr>
        <p:spPr>
          <a:xfrm>
            <a:off x="9935474" y="9215280"/>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latin typeface="Lato Light"/>
              <a:cs typeface="Lato Light"/>
            </a:endParaRPr>
          </a:p>
        </p:txBody>
      </p:sp>
      <p:sp>
        <p:nvSpPr>
          <p:cNvPr id="11" name="Oval 10"/>
          <p:cNvSpPr/>
          <p:nvPr userDrawn="1"/>
        </p:nvSpPr>
        <p:spPr>
          <a:xfrm>
            <a:off x="9935474" y="11258967"/>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latin typeface="Lato Light"/>
              <a:cs typeface="Lato Light"/>
            </a:endParaRPr>
          </a:p>
        </p:txBody>
      </p:sp>
      <p:sp>
        <p:nvSpPr>
          <p:cNvPr id="12" name="Oval 11"/>
          <p:cNvSpPr/>
          <p:nvPr userDrawn="1"/>
        </p:nvSpPr>
        <p:spPr>
          <a:xfrm>
            <a:off x="9897788" y="5207997"/>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latin typeface="Lato Light"/>
              <a:cs typeface="Lato Light"/>
            </a:endParaRPr>
          </a:p>
        </p:txBody>
      </p:sp>
      <p:sp>
        <p:nvSpPr>
          <p:cNvPr id="13" name="TextBox 12"/>
          <p:cNvSpPr txBox="1"/>
          <p:nvPr userDrawn="1"/>
        </p:nvSpPr>
        <p:spPr>
          <a:xfrm>
            <a:off x="11628606" y="5177112"/>
            <a:ext cx="4183440" cy="707886"/>
          </a:xfrm>
          <a:prstGeom prst="rect">
            <a:avLst/>
          </a:prstGeom>
          <a:noFill/>
        </p:spPr>
        <p:txBody>
          <a:bodyPr wrap="square" rtlCol="0">
            <a:spAutoFit/>
          </a:bodyPr>
          <a:lstStyle/>
          <a:p>
            <a:r>
              <a:rPr lang="en-US" sz="4000" b="1" dirty="0">
                <a:latin typeface="Lato Light"/>
                <a:cs typeface="Lato Light"/>
              </a:rPr>
              <a:t>Draft Release</a:t>
            </a:r>
          </a:p>
        </p:txBody>
      </p:sp>
      <p:sp>
        <p:nvSpPr>
          <p:cNvPr id="14" name="TextBox 13"/>
          <p:cNvSpPr txBox="1"/>
          <p:nvPr userDrawn="1"/>
        </p:nvSpPr>
        <p:spPr>
          <a:xfrm>
            <a:off x="11628606" y="3014929"/>
            <a:ext cx="4183440" cy="707886"/>
          </a:xfrm>
          <a:prstGeom prst="rect">
            <a:avLst/>
          </a:prstGeom>
          <a:noFill/>
        </p:spPr>
        <p:txBody>
          <a:bodyPr wrap="square" rtlCol="0">
            <a:spAutoFit/>
          </a:bodyPr>
          <a:lstStyle/>
          <a:p>
            <a:r>
              <a:rPr lang="en-US" sz="4000" b="1" dirty="0">
                <a:latin typeface="Lato Light"/>
                <a:cs typeface="Lato Light"/>
              </a:rPr>
              <a:t>Development</a:t>
            </a:r>
          </a:p>
        </p:txBody>
      </p:sp>
      <p:sp>
        <p:nvSpPr>
          <p:cNvPr id="15" name="TextBox 14"/>
          <p:cNvSpPr txBox="1"/>
          <p:nvPr userDrawn="1"/>
        </p:nvSpPr>
        <p:spPr>
          <a:xfrm>
            <a:off x="11628606" y="7031312"/>
            <a:ext cx="4183440" cy="1323439"/>
          </a:xfrm>
          <a:prstGeom prst="rect">
            <a:avLst/>
          </a:prstGeom>
          <a:noFill/>
        </p:spPr>
        <p:txBody>
          <a:bodyPr wrap="square" rtlCol="0">
            <a:spAutoFit/>
          </a:bodyPr>
          <a:lstStyle/>
          <a:p>
            <a:r>
              <a:rPr lang="en-US" sz="4000" b="1" dirty="0">
                <a:latin typeface="Lato Light"/>
                <a:cs typeface="Lato Light"/>
              </a:rPr>
              <a:t>Public Comment</a:t>
            </a:r>
          </a:p>
        </p:txBody>
      </p:sp>
      <p:sp>
        <p:nvSpPr>
          <p:cNvPr id="16" name="TextBox 15"/>
          <p:cNvSpPr txBox="1"/>
          <p:nvPr userDrawn="1"/>
        </p:nvSpPr>
        <p:spPr>
          <a:xfrm>
            <a:off x="11628606" y="9033893"/>
            <a:ext cx="4183440" cy="707886"/>
          </a:xfrm>
          <a:prstGeom prst="rect">
            <a:avLst/>
          </a:prstGeom>
          <a:noFill/>
        </p:spPr>
        <p:txBody>
          <a:bodyPr wrap="square" rtlCol="0">
            <a:spAutoFit/>
          </a:bodyPr>
          <a:lstStyle/>
          <a:p>
            <a:r>
              <a:rPr lang="en-US" sz="4000" b="1" dirty="0">
                <a:latin typeface="Lato Light"/>
                <a:cs typeface="Lato Light"/>
              </a:rPr>
              <a:t>Revise</a:t>
            </a:r>
          </a:p>
        </p:txBody>
      </p:sp>
      <p:sp>
        <p:nvSpPr>
          <p:cNvPr id="17" name="TextBox 16"/>
          <p:cNvSpPr txBox="1"/>
          <p:nvPr userDrawn="1"/>
        </p:nvSpPr>
        <p:spPr>
          <a:xfrm>
            <a:off x="11628606" y="10989694"/>
            <a:ext cx="4183440" cy="707886"/>
          </a:xfrm>
          <a:prstGeom prst="rect">
            <a:avLst/>
          </a:prstGeom>
          <a:noFill/>
        </p:spPr>
        <p:txBody>
          <a:bodyPr wrap="square" rtlCol="0">
            <a:spAutoFit/>
          </a:bodyPr>
          <a:lstStyle/>
          <a:p>
            <a:r>
              <a:rPr lang="en-US" sz="4000" b="1" dirty="0">
                <a:latin typeface="Lato Light"/>
                <a:cs typeface="Lato Light"/>
              </a:rPr>
              <a:t>Final Release</a:t>
            </a:r>
          </a:p>
        </p:txBody>
      </p:sp>
      <p:sp>
        <p:nvSpPr>
          <p:cNvPr id="18" name="Freeform 29"/>
          <p:cNvSpPr>
            <a:spLocks/>
          </p:cNvSpPr>
          <p:nvPr userDrawn="1"/>
        </p:nvSpPr>
        <p:spPr bwMode="auto">
          <a:xfrm>
            <a:off x="10784204" y="7221109"/>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3600" dirty="0">
              <a:latin typeface="Lato Light"/>
              <a:cs typeface="Lato Light"/>
            </a:endParaRPr>
          </a:p>
        </p:txBody>
      </p:sp>
      <p:sp>
        <p:nvSpPr>
          <p:cNvPr id="19" name="Freeform 29"/>
          <p:cNvSpPr>
            <a:spLocks/>
          </p:cNvSpPr>
          <p:nvPr userDrawn="1"/>
        </p:nvSpPr>
        <p:spPr bwMode="auto">
          <a:xfrm>
            <a:off x="10755488" y="9267572"/>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3600" dirty="0">
              <a:latin typeface="Lato Light"/>
              <a:cs typeface="Lato Light"/>
            </a:endParaRPr>
          </a:p>
        </p:txBody>
      </p:sp>
      <p:sp>
        <p:nvSpPr>
          <p:cNvPr id="20" name="Freeform 29"/>
          <p:cNvSpPr>
            <a:spLocks/>
          </p:cNvSpPr>
          <p:nvPr userDrawn="1"/>
        </p:nvSpPr>
        <p:spPr bwMode="auto">
          <a:xfrm>
            <a:off x="10886919" y="11324316"/>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3600" dirty="0">
              <a:latin typeface="Lato Light"/>
              <a:cs typeface="Lato Light"/>
            </a:endParaRPr>
          </a:p>
        </p:txBody>
      </p:sp>
      <p:sp>
        <p:nvSpPr>
          <p:cNvPr id="21" name="Freeform 29"/>
          <p:cNvSpPr>
            <a:spLocks/>
          </p:cNvSpPr>
          <p:nvPr userDrawn="1"/>
        </p:nvSpPr>
        <p:spPr bwMode="auto">
          <a:xfrm>
            <a:off x="10755127" y="5270830"/>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3600" dirty="0">
              <a:latin typeface="Lato Light"/>
              <a:cs typeface="Lato Light"/>
            </a:endParaRPr>
          </a:p>
        </p:txBody>
      </p:sp>
      <p:sp>
        <p:nvSpPr>
          <p:cNvPr id="22" name="Freeform 29"/>
          <p:cNvSpPr>
            <a:spLocks/>
          </p:cNvSpPr>
          <p:nvPr userDrawn="1"/>
        </p:nvSpPr>
        <p:spPr bwMode="auto">
          <a:xfrm>
            <a:off x="10755127" y="3224367"/>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3600" dirty="0">
              <a:latin typeface="Lato Light"/>
              <a:cs typeface="Lato Light"/>
            </a:endParaRPr>
          </a:p>
        </p:txBody>
      </p:sp>
      <p:sp>
        <p:nvSpPr>
          <p:cNvPr id="23" name="Text Placeholder 7"/>
          <p:cNvSpPr>
            <a:spLocks noGrp="1"/>
          </p:cNvSpPr>
          <p:nvPr>
            <p:ph type="body" sz="quarter" idx="10"/>
          </p:nvPr>
        </p:nvSpPr>
        <p:spPr>
          <a:xfrm>
            <a:off x="1460209" y="1989311"/>
            <a:ext cx="21025723"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Placeholder 1"/>
          <p:cNvSpPr>
            <a:spLocks noGrp="1"/>
          </p:cNvSpPr>
          <p:nvPr>
            <p:ph type="title" hasCustomPrompt="1"/>
          </p:nvPr>
        </p:nvSpPr>
        <p:spPr>
          <a:xfrm>
            <a:off x="1460209" y="858838"/>
            <a:ext cx="21025723"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25" name="Text Placeholder 24"/>
          <p:cNvSpPr>
            <a:spLocks noGrp="1"/>
          </p:cNvSpPr>
          <p:nvPr>
            <p:ph type="body" sz="quarter" idx="14"/>
          </p:nvPr>
        </p:nvSpPr>
        <p:spPr>
          <a:xfrm>
            <a:off x="11780838" y="3679077"/>
            <a:ext cx="3154362" cy="498475"/>
          </a:xfrm>
        </p:spPr>
        <p:txBody>
          <a:bodyPr lIns="0"/>
          <a:lstStyle>
            <a:lvl1pPr>
              <a:defRPr lang="en-US" sz="2399" kern="1200" dirty="0" smtClean="0">
                <a:solidFill>
                  <a:schemeClr val="tx1"/>
                </a:solidFill>
                <a:latin typeface="Lato Light"/>
                <a:ea typeface="+mn-ea"/>
                <a:cs typeface="Lato Ligh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4"/>
          <p:cNvSpPr>
            <a:spLocks noGrp="1"/>
          </p:cNvSpPr>
          <p:nvPr>
            <p:ph type="body" sz="quarter" idx="15"/>
          </p:nvPr>
        </p:nvSpPr>
        <p:spPr>
          <a:xfrm>
            <a:off x="11780838" y="5846515"/>
            <a:ext cx="3154362" cy="498475"/>
          </a:xfrm>
        </p:spPr>
        <p:txBody>
          <a:bodyPr lIns="0"/>
          <a:lstStyle>
            <a:lvl1pPr>
              <a:defRPr lang="en-US" sz="2399" kern="1200" dirty="0" smtClean="0">
                <a:solidFill>
                  <a:schemeClr val="tx1"/>
                </a:solidFill>
                <a:latin typeface="Lato Light"/>
                <a:ea typeface="+mn-ea"/>
                <a:cs typeface="Lato Ligh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4"/>
          <p:cNvSpPr>
            <a:spLocks noGrp="1"/>
          </p:cNvSpPr>
          <p:nvPr>
            <p:ph type="body" sz="quarter" idx="16"/>
          </p:nvPr>
        </p:nvSpPr>
        <p:spPr>
          <a:xfrm>
            <a:off x="11780838" y="7741264"/>
            <a:ext cx="3154362" cy="498475"/>
          </a:xfrm>
        </p:spPr>
        <p:txBody>
          <a:bodyPr lIns="0"/>
          <a:lstStyle>
            <a:lvl1pPr>
              <a:defRPr lang="en-US" sz="2399" kern="1200" dirty="0" smtClean="0">
                <a:solidFill>
                  <a:schemeClr val="tx1"/>
                </a:solidFill>
                <a:latin typeface="Lato Light"/>
                <a:ea typeface="+mn-ea"/>
                <a:cs typeface="Lato Ligh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4"/>
          <p:cNvSpPr>
            <a:spLocks noGrp="1"/>
          </p:cNvSpPr>
          <p:nvPr>
            <p:ph type="body" sz="quarter" idx="17"/>
          </p:nvPr>
        </p:nvSpPr>
        <p:spPr>
          <a:xfrm>
            <a:off x="11780838" y="9702771"/>
            <a:ext cx="3154362" cy="498475"/>
          </a:xfrm>
        </p:spPr>
        <p:txBody>
          <a:bodyPr lIns="0"/>
          <a:lstStyle>
            <a:lvl1pPr>
              <a:defRPr lang="en-US" sz="2399" kern="1200" dirty="0" smtClean="0">
                <a:solidFill>
                  <a:schemeClr val="tx1"/>
                </a:solidFill>
                <a:latin typeface="Lato Light"/>
                <a:ea typeface="+mn-ea"/>
                <a:cs typeface="Lato Ligh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4"/>
          <p:cNvSpPr>
            <a:spLocks noGrp="1"/>
          </p:cNvSpPr>
          <p:nvPr>
            <p:ph type="body" sz="quarter" idx="18"/>
          </p:nvPr>
        </p:nvSpPr>
        <p:spPr>
          <a:xfrm>
            <a:off x="11780838" y="11697581"/>
            <a:ext cx="3154362" cy="498475"/>
          </a:xfrm>
        </p:spPr>
        <p:txBody>
          <a:bodyPr lIns="0"/>
          <a:lstStyle>
            <a:lvl1pPr>
              <a:defRPr lang="en-US" sz="2399" kern="1200" dirty="0" smtClean="0">
                <a:solidFill>
                  <a:schemeClr val="tx1"/>
                </a:solidFill>
                <a:latin typeface="Lato Light"/>
                <a:ea typeface="+mn-ea"/>
                <a:cs typeface="Lato Ligh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9"/>
          <p:cNvSpPr>
            <a:spLocks noGrp="1"/>
          </p:cNvSpPr>
          <p:nvPr>
            <p:ph type="body" sz="quarter" idx="12"/>
          </p:nvPr>
        </p:nvSpPr>
        <p:spPr>
          <a:xfrm>
            <a:off x="1460208" y="3286331"/>
            <a:ext cx="8129922" cy="9071474"/>
          </a:xfrm>
        </p:spPr>
        <p:txBody>
          <a:bodyPr anchor="t"/>
          <a:lstStyle>
            <a:lvl1pPr marL="627074" indent="-627074">
              <a:defRPr sz="3600"/>
            </a:lvl1pPr>
            <a:lvl2pPr marL="0" indent="0">
              <a:lnSpc>
                <a:spcPct val="100000"/>
              </a:lnSpc>
              <a:spcBef>
                <a:spcPts val="1200"/>
              </a:spcBef>
              <a:spcAft>
                <a:spcPts val="1200"/>
              </a:spcAft>
              <a:buSzPct val="120000"/>
              <a:buFont typeface="Arial" panose="020B0604020202020204" pitchFamily="34" charset="0"/>
              <a:buNone/>
              <a:defRPr lang="en-US" sz="3201" kern="1200" dirty="0" smtClean="0">
                <a:solidFill>
                  <a:schemeClr val="tx1"/>
                </a:solidFill>
                <a:effectLst/>
                <a:latin typeface="+mn-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pPr>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4188093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Placeholder1">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2190415" y="0"/>
            <a:ext cx="12187237"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3" name="Text Placeholder 7"/>
          <p:cNvSpPr>
            <a:spLocks noGrp="1"/>
          </p:cNvSpPr>
          <p:nvPr>
            <p:ph type="body" sz="quarter" idx="10"/>
          </p:nvPr>
        </p:nvSpPr>
        <p:spPr>
          <a:xfrm>
            <a:off x="1474718" y="1989311"/>
            <a:ext cx="9738761"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hasCustomPrompt="1"/>
          </p:nvPr>
        </p:nvSpPr>
        <p:spPr>
          <a:xfrm>
            <a:off x="1474718" y="858838"/>
            <a:ext cx="9738761" cy="1144622"/>
          </a:xfrm>
          <a:prstGeom prst="rect">
            <a:avLst/>
          </a:prstGeom>
        </p:spPr>
        <p:txBody>
          <a:bodyPr vert="horz" lIns="182843" tIns="91422" rIns="182843" bIns="91422" rtlCol="0" anchor="ctr">
            <a:noAutofit/>
          </a:bodyPr>
          <a:lstStyle>
            <a:lvl1pPr>
              <a:defRPr sz="9600" b="1" cap="none" baseline="0">
                <a:solidFill>
                  <a:schemeClr val="tx1"/>
                </a:solidFill>
                <a:latin typeface="Bebas Neue Bold"/>
              </a:defRPr>
            </a:lvl1pPr>
          </a:lstStyle>
          <a:p>
            <a:r>
              <a:rPr lang="en-US" dirty="0"/>
              <a:t>Click To Edit Master Title Style</a:t>
            </a:r>
          </a:p>
        </p:txBody>
      </p:sp>
      <p:sp>
        <p:nvSpPr>
          <p:cNvPr id="6" name="Text Placeholder 9"/>
          <p:cNvSpPr>
            <a:spLocks noGrp="1"/>
          </p:cNvSpPr>
          <p:nvPr>
            <p:ph type="body" sz="quarter" idx="12"/>
          </p:nvPr>
        </p:nvSpPr>
        <p:spPr>
          <a:xfrm>
            <a:off x="1552442" y="3286331"/>
            <a:ext cx="9661037" cy="9071474"/>
          </a:xfrm>
        </p:spPr>
        <p:txBody>
          <a:bodyPr anchor="t"/>
          <a:lstStyle>
            <a:lvl1pPr marL="627074" indent="-627074">
              <a:defRPr sz="3600"/>
            </a:lvl1pPr>
            <a:lvl2pPr marL="0" indent="0">
              <a:lnSpc>
                <a:spcPct val="100000"/>
              </a:lnSpc>
              <a:spcBef>
                <a:spcPts val="1200"/>
              </a:spcBef>
              <a:spcAft>
                <a:spcPts val="1200"/>
              </a:spcAft>
              <a:buSzPct val="120000"/>
              <a:buFont typeface="Arial" panose="020B0604020202020204" pitchFamily="34" charset="0"/>
              <a:buNone/>
              <a:defRPr lang="en-US" sz="3201" kern="1200" dirty="0" smtClean="0">
                <a:solidFill>
                  <a:schemeClr val="tx1"/>
                </a:solidFill>
                <a:effectLst/>
                <a:latin typeface="+mn-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pPr>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2228384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laceholder1">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4759" y="0"/>
            <a:ext cx="12187237"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3" name="Text Placeholder 7"/>
          <p:cNvSpPr>
            <a:spLocks noGrp="1"/>
          </p:cNvSpPr>
          <p:nvPr>
            <p:ph type="body" sz="quarter" idx="10"/>
          </p:nvPr>
        </p:nvSpPr>
        <p:spPr>
          <a:xfrm>
            <a:off x="12747171" y="1989311"/>
            <a:ext cx="9738761" cy="815803"/>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9"/>
          <p:cNvSpPr>
            <a:spLocks noGrp="1"/>
          </p:cNvSpPr>
          <p:nvPr>
            <p:ph type="body" sz="quarter" idx="12"/>
          </p:nvPr>
        </p:nvSpPr>
        <p:spPr>
          <a:xfrm>
            <a:off x="12824895" y="3286331"/>
            <a:ext cx="9661037" cy="9071474"/>
          </a:xfrm>
        </p:spPr>
        <p:txBody>
          <a:bodyPr anchor="t"/>
          <a:lstStyle>
            <a:lvl1pPr marL="627074" indent="-627074">
              <a:defRPr sz="3600"/>
            </a:lvl1pPr>
            <a:lvl2pPr marL="0" indent="0">
              <a:lnSpc>
                <a:spcPct val="100000"/>
              </a:lnSpc>
              <a:spcBef>
                <a:spcPts val="1200"/>
              </a:spcBef>
              <a:spcAft>
                <a:spcPts val="1200"/>
              </a:spcAft>
              <a:buSzPct val="120000"/>
              <a:buFont typeface="Arial" panose="020B0604020202020204" pitchFamily="34" charset="0"/>
              <a:buNone/>
              <a:defRPr lang="en-US" sz="3201" kern="1200" dirty="0" smtClean="0">
                <a:solidFill>
                  <a:schemeClr val="tx1"/>
                </a:solidFill>
                <a:effectLst/>
                <a:latin typeface="+mn-lt"/>
                <a:ea typeface="+mn-ea"/>
                <a:cs typeface="Lato Light"/>
              </a:defRPr>
            </a:lvl2pPr>
            <a:lvl3pPr marL="976329" indent="-349255">
              <a:buFont typeface="Arial" panose="020B0604020202020204" pitchFamily="34" charset="0"/>
              <a:buChar char="•"/>
              <a:defRPr sz="2399">
                <a:latin typeface="+mj-lt"/>
              </a:defRPr>
            </a:lvl3pPr>
            <a:lvl4pPr marL="1603402" indent="-401645">
              <a:buFont typeface="Arial" panose="020B0604020202020204" pitchFamily="34" charset="0"/>
              <a:buChar char="•"/>
              <a:defRPr sz="2399">
                <a:solidFill>
                  <a:schemeClr val="tx1">
                    <a:lumMod val="50000"/>
                    <a:lumOff val="50000"/>
                  </a:schemeClr>
                </a:solidFill>
                <a:latin typeface="+mj-lt"/>
              </a:defRPr>
            </a:lvl4pPr>
            <a:lvl5pPr marL="2403515" indent="-400057">
              <a:buFont typeface="Arial" panose="020B0604020202020204" pitchFamily="34" charset="0"/>
              <a:buChar char="•"/>
              <a:defRPr sz="2399">
                <a:solidFill>
                  <a:schemeClr val="tx1">
                    <a:lumMod val="50000"/>
                    <a:lumOff val="50000"/>
                  </a:schemeClr>
                </a:solidFill>
                <a:latin typeface="+mj-lt"/>
              </a:defRPr>
            </a:lvl5pPr>
          </a:lstStyle>
          <a:p>
            <a:pPr marL="627074" lvl="1" indent="-627074" algn="l" defTabSz="1828495" rtl="0" eaLnBrk="1" latinLnBrk="0" hangingPunct="1">
              <a:lnSpc>
                <a:spcPct val="100000"/>
              </a:lnSpc>
              <a:spcBef>
                <a:spcPts val="1200"/>
              </a:spcBef>
              <a:spcAft>
                <a:spcPts val="1200"/>
              </a:spcAft>
              <a:buSzPct val="120000"/>
            </a:pPr>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Title 4"/>
          <p:cNvSpPr>
            <a:spLocks noGrp="1"/>
          </p:cNvSpPr>
          <p:nvPr>
            <p:ph type="title"/>
          </p:nvPr>
        </p:nvSpPr>
        <p:spPr/>
        <p:txBody>
          <a:bodyPr/>
          <a:lstStyle>
            <a:lvl1pPr>
              <a:defRPr lang="en-US" sz="9600" b="1" kern="1200" cap="none" baseline="0" dirty="0">
                <a:solidFill>
                  <a:schemeClr val="tx1"/>
                </a:solidFill>
                <a:latin typeface="Bebas Neue Bold"/>
                <a:ea typeface="+mj-ea"/>
                <a:cs typeface="Lato Light"/>
              </a:defRPr>
            </a:lvl1pPr>
          </a:lstStyle>
          <a:p>
            <a:r>
              <a:rPr lang="en-US" dirty="0"/>
              <a:t>Click to edit Master title style</a:t>
            </a:r>
          </a:p>
        </p:txBody>
      </p:sp>
    </p:spTree>
    <p:extLst>
      <p:ext uri="{BB962C8B-B14F-4D97-AF65-F5344CB8AC3E}">
        <p14:creationId xmlns:p14="http://schemas.microsoft.com/office/powerpoint/2010/main" val="441712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ceholder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2" y="4"/>
            <a:ext cx="24377651" cy="9855199"/>
          </a:xfrm>
          <a:effectLst/>
        </p:spPr>
        <p:txBody>
          <a:bodyPr>
            <a:normAutofit/>
          </a:bodyPr>
          <a:lstStyle>
            <a:lvl1pPr marL="0" indent="0">
              <a:buNone/>
              <a:defRPr sz="2399">
                <a:ln>
                  <a:noFill/>
                </a:ln>
                <a:solidFill>
                  <a:schemeClr val="tx1"/>
                </a:solidFill>
                <a:latin typeface="Lato Light"/>
                <a:cs typeface="Lato Light"/>
              </a:defRPr>
            </a:lvl1pPr>
          </a:lstStyle>
          <a:p>
            <a:endParaRPr lang="en-US" dirty="0"/>
          </a:p>
        </p:txBody>
      </p:sp>
      <p:sp>
        <p:nvSpPr>
          <p:cNvPr id="3" name="Title 2"/>
          <p:cNvSpPr>
            <a:spLocks noGrp="1"/>
          </p:cNvSpPr>
          <p:nvPr>
            <p:ph type="title"/>
          </p:nvPr>
        </p:nvSpPr>
        <p:spPr/>
        <p:txBody>
          <a:bodyPr/>
          <a:lstStyle>
            <a:lvl1pPr>
              <a:defRPr lang="en-US" sz="9600" b="1" kern="1200" cap="none" baseline="0">
                <a:solidFill>
                  <a:schemeClr val="tx1"/>
                </a:solidFill>
                <a:latin typeface="Bebas Neue Bold"/>
                <a:ea typeface="+mj-ea"/>
                <a:cs typeface="Lato Light"/>
              </a:defRPr>
            </a:lvl1pPr>
          </a:lstStyle>
          <a:p>
            <a:r>
              <a:rPr lang="en-US" dirty="0"/>
              <a:t>Click to edit Master title style</a:t>
            </a:r>
          </a:p>
        </p:txBody>
      </p:sp>
    </p:spTree>
    <p:extLst>
      <p:ext uri="{BB962C8B-B14F-4D97-AF65-F5344CB8AC3E}">
        <p14:creationId xmlns:p14="http://schemas.microsoft.com/office/powerpoint/2010/main" val="310870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14 Images">
    <p:spTree>
      <p:nvGrpSpPr>
        <p:cNvPr id="1" name=""/>
        <p:cNvGrpSpPr/>
        <p:nvPr/>
      </p:nvGrpSpPr>
      <p:grpSpPr>
        <a:xfrm>
          <a:off x="0" y="0"/>
          <a:ext cx="0" cy="0"/>
          <a:chOff x="0" y="0"/>
          <a:chExt cx="0" cy="0"/>
        </a:xfrm>
      </p:grpSpPr>
      <p:sp>
        <p:nvSpPr>
          <p:cNvPr id="53" name="Picture Placeholder 13"/>
          <p:cNvSpPr>
            <a:spLocks noGrp="1" noChangeAspect="1"/>
          </p:cNvSpPr>
          <p:nvPr>
            <p:ph type="pic" sz="quarter" idx="20"/>
          </p:nvPr>
        </p:nvSpPr>
        <p:spPr>
          <a:xfrm>
            <a:off x="8588607" y="3331795"/>
            <a:ext cx="3602736" cy="3602736"/>
          </a:xfrm>
          <a:prstGeom prst="ellipse">
            <a:avLst/>
          </a:prstGeo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21" name="Picture Placeholder 13"/>
          <p:cNvSpPr>
            <a:spLocks noGrp="1" noChangeAspect="1"/>
          </p:cNvSpPr>
          <p:nvPr>
            <p:ph type="pic" sz="quarter" idx="21"/>
          </p:nvPr>
        </p:nvSpPr>
        <p:spPr>
          <a:xfrm>
            <a:off x="12424007" y="3331795"/>
            <a:ext cx="3602736" cy="3602736"/>
          </a:xfrm>
          <a:prstGeom prst="ellipse">
            <a:avLst/>
          </a:prstGeo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22" name="Picture Placeholder 13"/>
          <p:cNvSpPr>
            <a:spLocks noGrp="1" noChangeAspect="1"/>
          </p:cNvSpPr>
          <p:nvPr>
            <p:ph type="pic" sz="quarter" idx="22"/>
          </p:nvPr>
        </p:nvSpPr>
        <p:spPr>
          <a:xfrm>
            <a:off x="8588607" y="7167195"/>
            <a:ext cx="3602736" cy="3602736"/>
          </a:xfrm>
          <a:prstGeom prst="ellipse">
            <a:avLst/>
          </a:prstGeo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23" name="Picture Placeholder 13"/>
          <p:cNvSpPr>
            <a:spLocks noGrp="1" noChangeAspect="1"/>
          </p:cNvSpPr>
          <p:nvPr>
            <p:ph type="pic" sz="quarter" idx="23"/>
          </p:nvPr>
        </p:nvSpPr>
        <p:spPr>
          <a:xfrm>
            <a:off x="12424007" y="7167195"/>
            <a:ext cx="3602736" cy="3602736"/>
          </a:xfrm>
          <a:prstGeom prst="ellipse">
            <a:avLst/>
          </a:prstGeom>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341054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laceholder 2 Circles">
    <p:spTree>
      <p:nvGrpSpPr>
        <p:cNvPr id="1" name=""/>
        <p:cNvGrpSpPr/>
        <p:nvPr/>
      </p:nvGrpSpPr>
      <p:grpSpPr>
        <a:xfrm>
          <a:off x="0" y="0"/>
          <a:ext cx="0" cy="0"/>
          <a:chOff x="0" y="0"/>
          <a:chExt cx="0" cy="0"/>
        </a:xfrm>
      </p:grpSpPr>
      <p:sp>
        <p:nvSpPr>
          <p:cNvPr id="10" name="Picture Placeholder 13"/>
          <p:cNvSpPr>
            <a:spLocks noGrp="1" noChangeAspect="1"/>
          </p:cNvSpPr>
          <p:nvPr>
            <p:ph type="pic" sz="quarter" idx="26"/>
          </p:nvPr>
        </p:nvSpPr>
        <p:spPr>
          <a:xfrm>
            <a:off x="13388848" y="3747177"/>
            <a:ext cx="6245352" cy="6245352"/>
          </a:xfrm>
          <a:prstGeom prst="ellipse">
            <a:avLst/>
          </a:prstGeo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11" name="Picture Placeholder 13"/>
          <p:cNvSpPr>
            <a:spLocks noGrp="1" noChangeAspect="1"/>
          </p:cNvSpPr>
          <p:nvPr>
            <p:ph type="pic" sz="quarter" idx="20"/>
          </p:nvPr>
        </p:nvSpPr>
        <p:spPr>
          <a:xfrm>
            <a:off x="4702048" y="3747177"/>
            <a:ext cx="6245352" cy="6245352"/>
          </a:xfrm>
          <a:prstGeom prst="ellipse">
            <a:avLst/>
          </a:prstGeom>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2451496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Placeholder 2 Circles">
    <p:spTree>
      <p:nvGrpSpPr>
        <p:cNvPr id="1" name=""/>
        <p:cNvGrpSpPr/>
        <p:nvPr/>
      </p:nvGrpSpPr>
      <p:grpSpPr>
        <a:xfrm>
          <a:off x="0" y="0"/>
          <a:ext cx="0" cy="0"/>
          <a:chOff x="0" y="0"/>
          <a:chExt cx="0" cy="0"/>
        </a:xfrm>
      </p:grpSpPr>
      <p:sp>
        <p:nvSpPr>
          <p:cNvPr id="11" name="Picture Placeholder 13"/>
          <p:cNvSpPr>
            <a:spLocks noGrp="1" noChangeAspect="1"/>
          </p:cNvSpPr>
          <p:nvPr>
            <p:ph type="pic" sz="quarter" idx="20"/>
          </p:nvPr>
        </p:nvSpPr>
        <p:spPr>
          <a:xfrm>
            <a:off x="2252345" y="3287726"/>
            <a:ext cx="4023360" cy="4023360"/>
          </a:xfrm>
          <a:prstGeom prst="ellipse">
            <a:avLst/>
          </a:prstGeo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13" name="Picture Placeholder 13"/>
          <p:cNvSpPr>
            <a:spLocks noGrp="1" noChangeAspect="1"/>
          </p:cNvSpPr>
          <p:nvPr>
            <p:ph type="pic" sz="quarter" idx="21"/>
          </p:nvPr>
        </p:nvSpPr>
        <p:spPr>
          <a:xfrm>
            <a:off x="7637527" y="3287726"/>
            <a:ext cx="4023360" cy="4023360"/>
          </a:xfrm>
          <a:prstGeom prst="ellipse">
            <a:avLst/>
          </a:prstGeo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14" name="Picture Placeholder 13"/>
          <p:cNvSpPr>
            <a:spLocks noGrp="1" noChangeAspect="1"/>
          </p:cNvSpPr>
          <p:nvPr>
            <p:ph type="pic" sz="quarter" idx="22"/>
          </p:nvPr>
        </p:nvSpPr>
        <p:spPr>
          <a:xfrm>
            <a:off x="12792964" y="3287726"/>
            <a:ext cx="4023360" cy="4023360"/>
          </a:xfrm>
          <a:prstGeom prst="ellipse">
            <a:avLst/>
          </a:prstGeo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15" name="Picture Placeholder 13"/>
          <p:cNvSpPr>
            <a:spLocks noGrp="1" noChangeAspect="1"/>
          </p:cNvSpPr>
          <p:nvPr>
            <p:ph type="pic" sz="quarter" idx="23"/>
          </p:nvPr>
        </p:nvSpPr>
        <p:spPr>
          <a:xfrm>
            <a:off x="18180050" y="3287726"/>
            <a:ext cx="4023360" cy="4023360"/>
          </a:xfrm>
          <a:prstGeom prst="ellipse">
            <a:avLst/>
          </a:prstGeom>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8535762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Placeholder 2 Circles">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9152876" y="3246276"/>
            <a:ext cx="15270496" cy="5816924"/>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2" name="Title 1"/>
          <p:cNvSpPr>
            <a:spLocks noGrp="1"/>
          </p:cNvSpPr>
          <p:nvPr>
            <p:ph type="title"/>
          </p:nvPr>
        </p:nvSpPr>
        <p:spPr/>
        <p:txBody>
          <a:bodyPr/>
          <a:lstStyle>
            <a:lvl1pPr>
              <a:defRPr lang="en-US" sz="9600" b="1" kern="1200" cap="none" baseline="0">
                <a:solidFill>
                  <a:schemeClr val="tx1"/>
                </a:solidFill>
                <a:latin typeface="Bebas Neue Bold"/>
                <a:ea typeface="+mj-ea"/>
                <a:cs typeface="Lato Light"/>
              </a:defRPr>
            </a:lvl1pPr>
          </a:lstStyle>
          <a:p>
            <a:r>
              <a:rPr lang="en-US" dirty="0"/>
              <a:t>Click to edit Master title style</a:t>
            </a:r>
          </a:p>
        </p:txBody>
      </p:sp>
    </p:spTree>
    <p:extLst>
      <p:ext uri="{BB962C8B-B14F-4D97-AF65-F5344CB8AC3E}">
        <p14:creationId xmlns:p14="http://schemas.microsoft.com/office/powerpoint/2010/main" val="217913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C Cover">
    <p:spTree>
      <p:nvGrpSpPr>
        <p:cNvPr id="1" name=""/>
        <p:cNvGrpSpPr/>
        <p:nvPr/>
      </p:nvGrpSpPr>
      <p:grpSpPr>
        <a:xfrm>
          <a:off x="0" y="0"/>
          <a:ext cx="0" cy="0"/>
          <a:chOff x="0" y="0"/>
          <a:chExt cx="0" cy="0"/>
        </a:xfrm>
      </p:grpSpPr>
      <p:sp>
        <p:nvSpPr>
          <p:cNvPr id="2" name="Rectangle 1"/>
          <p:cNvSpPr/>
          <p:nvPr userDrawn="1"/>
        </p:nvSpPr>
        <p:spPr>
          <a:xfrm>
            <a:off x="0" y="4389280"/>
            <a:ext cx="9180307" cy="31031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cxnSp>
        <p:nvCxnSpPr>
          <p:cNvPr id="10" name="Straight Connector 9"/>
          <p:cNvCxnSpPr/>
          <p:nvPr userDrawn="1"/>
        </p:nvCxnSpPr>
        <p:spPr bwMode="auto">
          <a:xfrm>
            <a:off x="16788122" y="8470427"/>
            <a:ext cx="0" cy="28140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4" name="Title Placeholder 1"/>
          <p:cNvSpPr>
            <a:spLocks noGrp="1"/>
          </p:cNvSpPr>
          <p:nvPr>
            <p:ph type="title" hasCustomPrompt="1"/>
          </p:nvPr>
        </p:nvSpPr>
        <p:spPr>
          <a:xfrm>
            <a:off x="1460209" y="2266658"/>
            <a:ext cx="21025723" cy="1144622"/>
          </a:xfrm>
          <a:prstGeom prst="rect">
            <a:avLst/>
          </a:prstGeom>
        </p:spPr>
        <p:txBody>
          <a:bodyPr vert="horz" lIns="182843" tIns="91422" rIns="182843" bIns="91422" rtlCol="0" anchor="b">
            <a:noAutofit/>
          </a:bodyPr>
          <a:lstStyle>
            <a:lvl1pPr>
              <a:defRPr sz="9600" b="1" cap="none" baseline="0">
                <a:solidFill>
                  <a:schemeClr val="tx1"/>
                </a:solidFill>
                <a:latin typeface="Bebas Neue Bold"/>
              </a:defRPr>
            </a:lvl1pPr>
          </a:lstStyle>
          <a:p>
            <a:r>
              <a:rPr lang="en-US" dirty="0"/>
              <a:t>Click To Edit Master Title Style</a:t>
            </a:r>
          </a:p>
        </p:txBody>
      </p:sp>
      <p:sp>
        <p:nvSpPr>
          <p:cNvPr id="27" name="Text Placeholder 22"/>
          <p:cNvSpPr>
            <a:spLocks noGrp="1"/>
          </p:cNvSpPr>
          <p:nvPr>
            <p:ph type="body" sz="quarter" idx="11"/>
          </p:nvPr>
        </p:nvSpPr>
        <p:spPr>
          <a:xfrm>
            <a:off x="1460210" y="8470427"/>
            <a:ext cx="14739407" cy="4265830"/>
          </a:xfrm>
        </p:spPr>
        <p:txBody>
          <a:bodyPr/>
          <a:lstStyle>
            <a:lvl1pPr algn="l">
              <a:spcBef>
                <a:spcPts val="0"/>
              </a:spcBef>
              <a:spcAft>
                <a:spcPts val="2399"/>
              </a:spcAft>
              <a:defRPr lang="en-US" sz="5400" kern="1200" dirty="0" smtClean="0">
                <a:solidFill>
                  <a:schemeClr val="tx1"/>
                </a:solidFill>
                <a:latin typeface="Lato Light"/>
                <a:ea typeface="+mn-ea"/>
                <a:cs typeface="Lato Light"/>
              </a:defRPr>
            </a:lvl1pPr>
            <a:lvl2pPr marL="0" algn="l" defTabSz="1828464" rtl="0" eaLnBrk="1" latinLnBrk="0" hangingPunct="1">
              <a:lnSpc>
                <a:spcPct val="100000"/>
              </a:lnSpc>
              <a:spcBef>
                <a:spcPts val="0"/>
              </a:spcBef>
              <a:defRPr lang="en-US" sz="4000" kern="1200" dirty="0" smtClean="0">
                <a:solidFill>
                  <a:schemeClr val="tx1"/>
                </a:solidFill>
                <a:latin typeface="+mj-lt"/>
                <a:ea typeface="+mn-ea"/>
                <a:cs typeface="Lato Light"/>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8" name="Rectangle 27"/>
          <p:cNvSpPr/>
          <p:nvPr userDrawn="1"/>
        </p:nvSpPr>
        <p:spPr>
          <a:xfrm>
            <a:off x="1444627" y="-821"/>
            <a:ext cx="7767471" cy="150757"/>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687614" y="9204393"/>
            <a:ext cx="5236497" cy="1346110"/>
          </a:xfrm>
          <a:prstGeom prst="rect">
            <a:avLst/>
          </a:prstGeom>
        </p:spPr>
      </p:pic>
      <p:pic>
        <p:nvPicPr>
          <p:cNvPr id="8" name="Picture Placeholder 5"/>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152876" y="4387066"/>
            <a:ext cx="15270496" cy="3092523"/>
          </a:xfrm>
          <a:prstGeom prst="rect">
            <a:avLst/>
          </a:prstGeom>
        </p:spPr>
      </p:pic>
    </p:spTree>
    <p:extLst>
      <p:ext uri="{BB962C8B-B14F-4D97-AF65-F5344CB8AC3E}">
        <p14:creationId xmlns:p14="http://schemas.microsoft.com/office/powerpoint/2010/main" val="14912364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Individual Project">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3071625" y="0"/>
            <a:ext cx="11360893" cy="13716000"/>
          </a:xfrm>
        </p:spPr>
        <p:txBody>
          <a:bodyPr>
            <a:normAutofit/>
          </a:bodyPr>
          <a:lstStyle>
            <a:lvl1pPr>
              <a:defRPr sz="2399"/>
            </a:lvl1pPr>
          </a:lstStyle>
          <a:p>
            <a:endParaRPr lang="en-US" dirty="0"/>
          </a:p>
        </p:txBody>
      </p:sp>
      <p:sp>
        <p:nvSpPr>
          <p:cNvPr id="2" name="Title 1"/>
          <p:cNvSpPr>
            <a:spLocks noGrp="1"/>
          </p:cNvSpPr>
          <p:nvPr>
            <p:ph type="title"/>
          </p:nvPr>
        </p:nvSpPr>
        <p:spPr/>
        <p:txBody>
          <a:bodyPr/>
          <a:lstStyle>
            <a:lvl1pPr>
              <a:defRPr lang="en-US" sz="9600" b="1" kern="1200" cap="none" baseline="0">
                <a:solidFill>
                  <a:schemeClr val="tx1"/>
                </a:solidFill>
                <a:latin typeface="Bebas Neue Bold"/>
                <a:ea typeface="+mj-ea"/>
                <a:cs typeface="Lato Light"/>
              </a:defRPr>
            </a:lvl1pPr>
          </a:lstStyle>
          <a:p>
            <a:r>
              <a:rPr lang="en-US" dirty="0"/>
              <a:t>Click to edit Master title style</a:t>
            </a:r>
          </a:p>
        </p:txBody>
      </p:sp>
    </p:spTree>
    <p:extLst>
      <p:ext uri="{BB962C8B-B14F-4D97-AF65-F5344CB8AC3E}">
        <p14:creationId xmlns:p14="http://schemas.microsoft.com/office/powerpoint/2010/main" val="24307193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Macbook Air">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4758" y="-25916"/>
            <a:ext cx="13313085" cy="13760204"/>
          </a:xfrm>
        </p:spPr>
        <p:txBody>
          <a:bodyPr>
            <a:normAutofit/>
          </a:bodyPr>
          <a:lstStyle>
            <a:lvl1pPr>
              <a:defRPr sz="3201"/>
            </a:lvl1pPr>
          </a:lstStyle>
          <a:p>
            <a:endParaRPr lang="en-US" dirty="0"/>
          </a:p>
        </p:txBody>
      </p:sp>
    </p:spTree>
    <p:extLst>
      <p:ext uri="{BB962C8B-B14F-4D97-AF65-F5344CB8AC3E}">
        <p14:creationId xmlns:p14="http://schemas.microsoft.com/office/powerpoint/2010/main" val="2549979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503666" y="4881392"/>
            <a:ext cx="8575691" cy="7649275"/>
          </a:xfrm>
          <a:prstGeom prst="rect">
            <a:avLst/>
          </a:prstGeom>
        </p:spPr>
        <p:txBody>
          <a:bodyPr>
            <a:normAutofit/>
          </a:bodyPr>
          <a:lstStyle>
            <a:lvl1pPr>
              <a:defRPr sz="2801"/>
            </a:lvl1pPr>
          </a:lstStyle>
          <a:p>
            <a:endParaRPr lang="en-US" dirty="0"/>
          </a:p>
        </p:txBody>
      </p:sp>
      <p:sp>
        <p:nvSpPr>
          <p:cNvPr id="18" name="Picture Placeholder 12"/>
          <p:cNvSpPr>
            <a:spLocks noGrp="1"/>
          </p:cNvSpPr>
          <p:nvPr>
            <p:ph type="pic" sz="quarter" idx="15"/>
          </p:nvPr>
        </p:nvSpPr>
        <p:spPr>
          <a:xfrm>
            <a:off x="10116977" y="8706031"/>
            <a:ext cx="4287846" cy="3824637"/>
          </a:xfrm>
          <a:prstGeom prst="rect">
            <a:avLst/>
          </a:prstGeom>
        </p:spPr>
        <p:txBody>
          <a:bodyPr>
            <a:normAutofit/>
          </a:bodyPr>
          <a:lstStyle>
            <a:lvl1pPr>
              <a:defRPr sz="2801"/>
            </a:lvl1pPr>
          </a:lstStyle>
          <a:p>
            <a:endParaRPr lang="en-US" dirty="0"/>
          </a:p>
        </p:txBody>
      </p:sp>
      <p:sp>
        <p:nvSpPr>
          <p:cNvPr id="19" name="Picture Placeholder 12"/>
          <p:cNvSpPr>
            <a:spLocks noGrp="1"/>
          </p:cNvSpPr>
          <p:nvPr>
            <p:ph type="pic" sz="quarter" idx="16"/>
          </p:nvPr>
        </p:nvSpPr>
        <p:spPr>
          <a:xfrm>
            <a:off x="14454983" y="8706031"/>
            <a:ext cx="4287846" cy="3824637"/>
          </a:xfrm>
          <a:prstGeom prst="rect">
            <a:avLst/>
          </a:prstGeom>
        </p:spPr>
        <p:txBody>
          <a:bodyPr>
            <a:normAutofit/>
          </a:bodyPr>
          <a:lstStyle>
            <a:lvl1pPr>
              <a:defRPr sz="2801"/>
            </a:lvl1pPr>
          </a:lstStyle>
          <a:p>
            <a:endParaRPr lang="en-US" dirty="0"/>
          </a:p>
        </p:txBody>
      </p:sp>
      <p:sp>
        <p:nvSpPr>
          <p:cNvPr id="20" name="Picture Placeholder 12"/>
          <p:cNvSpPr>
            <a:spLocks noGrp="1"/>
          </p:cNvSpPr>
          <p:nvPr>
            <p:ph type="pic" sz="quarter" idx="17"/>
          </p:nvPr>
        </p:nvSpPr>
        <p:spPr>
          <a:xfrm>
            <a:off x="18780448" y="8706031"/>
            <a:ext cx="4287846" cy="3824637"/>
          </a:xfrm>
          <a:prstGeom prst="rect">
            <a:avLst/>
          </a:prstGeom>
        </p:spPr>
        <p:txBody>
          <a:bodyPr>
            <a:normAutofit/>
          </a:bodyPr>
          <a:lstStyle>
            <a:lvl1pPr>
              <a:defRPr sz="2801"/>
            </a:lvl1pPr>
          </a:lstStyle>
          <a:p>
            <a:endParaRPr lang="en-US" dirty="0"/>
          </a:p>
        </p:txBody>
      </p:sp>
    </p:spTree>
    <p:extLst>
      <p:ext uri="{BB962C8B-B14F-4D97-AF65-F5344CB8AC3E}">
        <p14:creationId xmlns:p14="http://schemas.microsoft.com/office/powerpoint/2010/main" val="35772225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6930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Full Image BG">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 y="1"/>
            <a:ext cx="12176120" cy="7874000"/>
          </a:xfrm>
        </p:spPr>
        <p:txBody>
          <a:bodyPr>
            <a:normAutofit/>
          </a:bodyPr>
          <a:lstStyle>
            <a:lvl1pPr marL="0" indent="0">
              <a:buNone/>
              <a:defRPr sz="3201"/>
            </a:lvl1pPr>
          </a:lstStyle>
          <a:p>
            <a:endParaRPr lang="en-US" dirty="0"/>
          </a:p>
        </p:txBody>
      </p:sp>
      <p:sp>
        <p:nvSpPr>
          <p:cNvPr id="8" name="Picture Placeholder 7"/>
          <p:cNvSpPr>
            <a:spLocks noGrp="1"/>
          </p:cNvSpPr>
          <p:nvPr>
            <p:ph type="pic" sz="quarter" idx="11"/>
          </p:nvPr>
        </p:nvSpPr>
        <p:spPr>
          <a:xfrm>
            <a:off x="4" y="8128005"/>
            <a:ext cx="5906381" cy="5587999"/>
          </a:xfrm>
        </p:spPr>
        <p:txBody>
          <a:bodyPr>
            <a:normAutofit/>
          </a:bodyPr>
          <a:lstStyle>
            <a:lvl1pPr marL="0" indent="0">
              <a:buNone/>
              <a:defRPr sz="3201"/>
            </a:lvl1pPr>
          </a:lstStyle>
          <a:p>
            <a:endParaRPr lang="en-US" dirty="0"/>
          </a:p>
        </p:txBody>
      </p:sp>
      <p:sp>
        <p:nvSpPr>
          <p:cNvPr id="9" name="Picture Placeholder 7"/>
          <p:cNvSpPr>
            <a:spLocks noGrp="1"/>
          </p:cNvSpPr>
          <p:nvPr>
            <p:ph type="pic" sz="quarter" idx="12"/>
          </p:nvPr>
        </p:nvSpPr>
        <p:spPr>
          <a:xfrm>
            <a:off x="6261805" y="8128005"/>
            <a:ext cx="5906381" cy="5587999"/>
          </a:xfrm>
        </p:spPr>
        <p:txBody>
          <a:bodyPr>
            <a:normAutofit/>
          </a:bodyPr>
          <a:lstStyle>
            <a:lvl1pPr marL="0" indent="0">
              <a:buNone/>
              <a:defRPr sz="3201"/>
            </a:lvl1pPr>
          </a:lstStyle>
          <a:p>
            <a:endParaRPr lang="en-US" dirty="0"/>
          </a:p>
        </p:txBody>
      </p:sp>
    </p:spTree>
    <p:extLst>
      <p:ext uri="{BB962C8B-B14F-4D97-AF65-F5344CB8AC3E}">
        <p14:creationId xmlns:p14="http://schemas.microsoft.com/office/powerpoint/2010/main" val="30202236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Portfolio Four">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2111884" y="3632200"/>
            <a:ext cx="7719584" cy="7721600"/>
          </a:xfrm>
        </p:spPr>
        <p:txBody>
          <a:bodyPr>
            <a:normAutofit/>
          </a:bodyPr>
          <a:lstStyle>
            <a:lvl1pPr>
              <a:defRPr sz="3201"/>
            </a:lvl1pPr>
          </a:lstStyle>
          <a:p>
            <a:endParaRPr lang="en-US" dirty="0"/>
          </a:p>
        </p:txBody>
      </p:sp>
    </p:spTree>
    <p:extLst>
      <p:ext uri="{BB962C8B-B14F-4D97-AF65-F5344CB8AC3E}">
        <p14:creationId xmlns:p14="http://schemas.microsoft.com/office/powerpoint/2010/main" val="175708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BP Cover">
    <p:spTree>
      <p:nvGrpSpPr>
        <p:cNvPr id="1" name=""/>
        <p:cNvGrpSpPr/>
        <p:nvPr/>
      </p:nvGrpSpPr>
      <p:grpSpPr>
        <a:xfrm>
          <a:off x="0" y="0"/>
          <a:ext cx="0" cy="0"/>
          <a:chOff x="0" y="0"/>
          <a:chExt cx="0" cy="0"/>
        </a:xfrm>
      </p:grpSpPr>
      <p:sp>
        <p:nvSpPr>
          <p:cNvPr id="2" name="Rectangle 1"/>
          <p:cNvSpPr/>
          <p:nvPr userDrawn="1"/>
        </p:nvSpPr>
        <p:spPr>
          <a:xfrm>
            <a:off x="0" y="4389280"/>
            <a:ext cx="9180307" cy="31031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cxnSp>
        <p:nvCxnSpPr>
          <p:cNvPr id="10" name="Straight Connector 9"/>
          <p:cNvCxnSpPr/>
          <p:nvPr userDrawn="1"/>
        </p:nvCxnSpPr>
        <p:spPr bwMode="auto">
          <a:xfrm>
            <a:off x="16788122" y="8470427"/>
            <a:ext cx="0" cy="28140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4" name="Title Placeholder 1"/>
          <p:cNvSpPr>
            <a:spLocks noGrp="1"/>
          </p:cNvSpPr>
          <p:nvPr>
            <p:ph type="title" hasCustomPrompt="1"/>
          </p:nvPr>
        </p:nvSpPr>
        <p:spPr>
          <a:xfrm>
            <a:off x="1460209" y="2266658"/>
            <a:ext cx="21025723" cy="1144622"/>
          </a:xfrm>
          <a:prstGeom prst="rect">
            <a:avLst/>
          </a:prstGeom>
        </p:spPr>
        <p:txBody>
          <a:bodyPr vert="horz" lIns="182843" tIns="91422" rIns="182843" bIns="91422" rtlCol="0" anchor="b">
            <a:noAutofit/>
          </a:bodyPr>
          <a:lstStyle>
            <a:lvl1pPr>
              <a:defRPr sz="9600" b="1" cap="none" baseline="0">
                <a:solidFill>
                  <a:schemeClr val="tx1"/>
                </a:solidFill>
                <a:latin typeface="Bebas Neue Bold"/>
              </a:defRPr>
            </a:lvl1pPr>
          </a:lstStyle>
          <a:p>
            <a:r>
              <a:rPr lang="en-US" dirty="0"/>
              <a:t>Click To Edit Master Title Style</a:t>
            </a:r>
          </a:p>
        </p:txBody>
      </p:sp>
      <p:sp>
        <p:nvSpPr>
          <p:cNvPr id="27" name="Text Placeholder 22"/>
          <p:cNvSpPr>
            <a:spLocks noGrp="1"/>
          </p:cNvSpPr>
          <p:nvPr>
            <p:ph type="body" sz="quarter" idx="11"/>
          </p:nvPr>
        </p:nvSpPr>
        <p:spPr>
          <a:xfrm>
            <a:off x="1460210" y="8470427"/>
            <a:ext cx="14739407" cy="4265830"/>
          </a:xfrm>
        </p:spPr>
        <p:txBody>
          <a:bodyPr/>
          <a:lstStyle>
            <a:lvl1pPr algn="l">
              <a:spcBef>
                <a:spcPts val="0"/>
              </a:spcBef>
              <a:spcAft>
                <a:spcPts val="2399"/>
              </a:spcAft>
              <a:defRPr lang="en-US" sz="5400" kern="1200" dirty="0" smtClean="0">
                <a:solidFill>
                  <a:schemeClr val="tx1"/>
                </a:solidFill>
                <a:latin typeface="Lato Light"/>
                <a:ea typeface="+mn-ea"/>
                <a:cs typeface="Lato Light"/>
              </a:defRPr>
            </a:lvl1pPr>
            <a:lvl2pPr marL="0" algn="l" defTabSz="1828464" rtl="0" eaLnBrk="1" latinLnBrk="0" hangingPunct="1">
              <a:lnSpc>
                <a:spcPct val="100000"/>
              </a:lnSpc>
              <a:spcBef>
                <a:spcPts val="0"/>
              </a:spcBef>
              <a:defRPr lang="en-US" sz="4000" kern="1200" dirty="0" smtClean="0">
                <a:solidFill>
                  <a:schemeClr val="tx1"/>
                </a:solidFill>
                <a:latin typeface="+mj-lt"/>
                <a:ea typeface="+mn-ea"/>
                <a:cs typeface="Lato Light"/>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8" name="Rectangle 27"/>
          <p:cNvSpPr/>
          <p:nvPr userDrawn="1"/>
        </p:nvSpPr>
        <p:spPr>
          <a:xfrm>
            <a:off x="1444627" y="-821"/>
            <a:ext cx="7767471" cy="150757"/>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687614" y="9204393"/>
            <a:ext cx="5236497" cy="1346110"/>
          </a:xfrm>
          <a:prstGeom prst="rect">
            <a:avLst/>
          </a:prstGeom>
        </p:spPr>
      </p:pic>
      <p:pic>
        <p:nvPicPr>
          <p:cNvPr id="8" name="Picture Placeholder 5"/>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152876" y="4389278"/>
            <a:ext cx="15446592" cy="3099816"/>
          </a:xfrm>
          <a:prstGeom prst="rect">
            <a:avLst/>
          </a:prstGeom>
        </p:spPr>
      </p:pic>
    </p:spTree>
    <p:extLst>
      <p:ext uri="{BB962C8B-B14F-4D97-AF65-F5344CB8AC3E}">
        <p14:creationId xmlns:p14="http://schemas.microsoft.com/office/powerpoint/2010/main" val="420758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EP Cover">
    <p:spTree>
      <p:nvGrpSpPr>
        <p:cNvPr id="1" name=""/>
        <p:cNvGrpSpPr/>
        <p:nvPr/>
      </p:nvGrpSpPr>
      <p:grpSpPr>
        <a:xfrm>
          <a:off x="0" y="0"/>
          <a:ext cx="0" cy="0"/>
          <a:chOff x="0" y="0"/>
          <a:chExt cx="0" cy="0"/>
        </a:xfrm>
      </p:grpSpPr>
      <p:sp>
        <p:nvSpPr>
          <p:cNvPr id="2" name="Rectangle 1"/>
          <p:cNvSpPr/>
          <p:nvPr userDrawn="1"/>
        </p:nvSpPr>
        <p:spPr>
          <a:xfrm>
            <a:off x="0" y="4389280"/>
            <a:ext cx="9180307" cy="31031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cxnSp>
        <p:nvCxnSpPr>
          <p:cNvPr id="10" name="Straight Connector 9"/>
          <p:cNvCxnSpPr/>
          <p:nvPr userDrawn="1"/>
        </p:nvCxnSpPr>
        <p:spPr bwMode="auto">
          <a:xfrm>
            <a:off x="16788122" y="8470427"/>
            <a:ext cx="0" cy="28140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4" name="Title Placeholder 1"/>
          <p:cNvSpPr>
            <a:spLocks noGrp="1"/>
          </p:cNvSpPr>
          <p:nvPr>
            <p:ph type="title" hasCustomPrompt="1"/>
          </p:nvPr>
        </p:nvSpPr>
        <p:spPr>
          <a:xfrm>
            <a:off x="1460209" y="2266658"/>
            <a:ext cx="21025723" cy="1144622"/>
          </a:xfrm>
          <a:prstGeom prst="rect">
            <a:avLst/>
          </a:prstGeom>
        </p:spPr>
        <p:txBody>
          <a:bodyPr vert="horz" lIns="182843" tIns="91422" rIns="182843" bIns="91422" rtlCol="0" anchor="b">
            <a:noAutofit/>
          </a:bodyPr>
          <a:lstStyle>
            <a:lvl1pPr>
              <a:defRPr sz="9600" b="1" cap="none" baseline="0">
                <a:solidFill>
                  <a:schemeClr val="tx1"/>
                </a:solidFill>
                <a:latin typeface="Bebas Neue Bold"/>
              </a:defRPr>
            </a:lvl1pPr>
          </a:lstStyle>
          <a:p>
            <a:r>
              <a:rPr lang="en-US" dirty="0"/>
              <a:t>Click To Edit Master Title Style</a:t>
            </a:r>
          </a:p>
        </p:txBody>
      </p:sp>
      <p:sp>
        <p:nvSpPr>
          <p:cNvPr id="27" name="Text Placeholder 22"/>
          <p:cNvSpPr>
            <a:spLocks noGrp="1"/>
          </p:cNvSpPr>
          <p:nvPr>
            <p:ph type="body" sz="quarter" idx="11"/>
          </p:nvPr>
        </p:nvSpPr>
        <p:spPr>
          <a:xfrm>
            <a:off x="1460210" y="8470427"/>
            <a:ext cx="14739407" cy="4265830"/>
          </a:xfrm>
        </p:spPr>
        <p:txBody>
          <a:bodyPr/>
          <a:lstStyle>
            <a:lvl1pPr algn="l">
              <a:spcBef>
                <a:spcPts val="0"/>
              </a:spcBef>
              <a:spcAft>
                <a:spcPts val="2399"/>
              </a:spcAft>
              <a:defRPr lang="en-US" sz="5400" kern="1200" dirty="0" smtClean="0">
                <a:solidFill>
                  <a:schemeClr val="tx1"/>
                </a:solidFill>
                <a:latin typeface="Lato Light"/>
                <a:ea typeface="+mn-ea"/>
                <a:cs typeface="Lato Light"/>
              </a:defRPr>
            </a:lvl1pPr>
            <a:lvl2pPr marL="0" algn="l" defTabSz="1828464" rtl="0" eaLnBrk="1" latinLnBrk="0" hangingPunct="1">
              <a:lnSpc>
                <a:spcPct val="100000"/>
              </a:lnSpc>
              <a:spcBef>
                <a:spcPts val="0"/>
              </a:spcBef>
              <a:defRPr lang="en-US" sz="4000" kern="1200" dirty="0" smtClean="0">
                <a:solidFill>
                  <a:schemeClr val="tx1"/>
                </a:solidFill>
                <a:latin typeface="+mj-lt"/>
                <a:ea typeface="+mn-ea"/>
                <a:cs typeface="Lato Light"/>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8" name="Rectangle 27"/>
          <p:cNvSpPr/>
          <p:nvPr userDrawn="1"/>
        </p:nvSpPr>
        <p:spPr>
          <a:xfrm>
            <a:off x="1444627" y="-821"/>
            <a:ext cx="7767471" cy="150757"/>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687614" y="9204393"/>
            <a:ext cx="5236497" cy="1346110"/>
          </a:xfrm>
          <a:prstGeom prst="rect">
            <a:avLst/>
          </a:prstGeom>
        </p:spPr>
      </p:pic>
      <p:pic>
        <p:nvPicPr>
          <p:cNvPr id="9" name="Picture Placeholder 5"/>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152876" y="4399006"/>
            <a:ext cx="15270496" cy="3064477"/>
          </a:xfrm>
          <a:prstGeom prst="rect">
            <a:avLst/>
          </a:prstGeom>
        </p:spPr>
      </p:pic>
    </p:spTree>
    <p:extLst>
      <p:ext uri="{BB962C8B-B14F-4D97-AF65-F5344CB8AC3E}">
        <p14:creationId xmlns:p14="http://schemas.microsoft.com/office/powerpoint/2010/main" val="285362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CPM Cover">
    <p:spTree>
      <p:nvGrpSpPr>
        <p:cNvPr id="1" name=""/>
        <p:cNvGrpSpPr/>
        <p:nvPr/>
      </p:nvGrpSpPr>
      <p:grpSpPr>
        <a:xfrm>
          <a:off x="0" y="0"/>
          <a:ext cx="0" cy="0"/>
          <a:chOff x="0" y="0"/>
          <a:chExt cx="0" cy="0"/>
        </a:xfrm>
      </p:grpSpPr>
      <p:sp>
        <p:nvSpPr>
          <p:cNvPr id="2" name="Rectangle 1"/>
          <p:cNvSpPr/>
          <p:nvPr userDrawn="1"/>
        </p:nvSpPr>
        <p:spPr>
          <a:xfrm>
            <a:off x="1" y="4389280"/>
            <a:ext cx="9180307" cy="310315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99" dirty="0"/>
          </a:p>
        </p:txBody>
      </p:sp>
      <p:cxnSp>
        <p:nvCxnSpPr>
          <p:cNvPr id="10" name="Straight Connector 9"/>
          <p:cNvCxnSpPr/>
          <p:nvPr userDrawn="1"/>
        </p:nvCxnSpPr>
        <p:spPr bwMode="auto">
          <a:xfrm>
            <a:off x="16788123" y="8470429"/>
            <a:ext cx="0" cy="28140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4" name="Title Placeholder 1"/>
          <p:cNvSpPr>
            <a:spLocks noGrp="1"/>
          </p:cNvSpPr>
          <p:nvPr>
            <p:ph type="title" hasCustomPrompt="1"/>
          </p:nvPr>
        </p:nvSpPr>
        <p:spPr>
          <a:xfrm>
            <a:off x="1460210" y="2266659"/>
            <a:ext cx="21025723" cy="1144622"/>
          </a:xfrm>
          <a:prstGeom prst="rect">
            <a:avLst/>
          </a:prstGeom>
        </p:spPr>
        <p:txBody>
          <a:bodyPr vert="horz" lIns="182843" tIns="91422" rIns="182843" bIns="91422" rtlCol="0" anchor="b">
            <a:noAutofit/>
          </a:bodyPr>
          <a:lstStyle>
            <a:lvl1pPr>
              <a:defRPr sz="9598" b="1" cap="none" baseline="0">
                <a:latin typeface="Bebas Neue Bold"/>
              </a:defRPr>
            </a:lvl1pPr>
          </a:lstStyle>
          <a:p>
            <a:r>
              <a:rPr lang="en-US" dirty="0"/>
              <a:t>Click To Edit Master Title Style</a:t>
            </a:r>
          </a:p>
        </p:txBody>
      </p:sp>
      <p:sp>
        <p:nvSpPr>
          <p:cNvPr id="27" name="Text Placeholder 22"/>
          <p:cNvSpPr>
            <a:spLocks noGrp="1"/>
          </p:cNvSpPr>
          <p:nvPr>
            <p:ph type="body" sz="quarter" idx="11"/>
          </p:nvPr>
        </p:nvSpPr>
        <p:spPr>
          <a:xfrm>
            <a:off x="1460212" y="8470429"/>
            <a:ext cx="14739407" cy="4265830"/>
          </a:xfrm>
        </p:spPr>
        <p:txBody>
          <a:bodyPr/>
          <a:lstStyle>
            <a:lvl1pPr algn="l">
              <a:spcBef>
                <a:spcPts val="0"/>
              </a:spcBef>
              <a:spcAft>
                <a:spcPts val="2399"/>
              </a:spcAft>
              <a:defRPr lang="en-US" sz="5399" kern="1200" dirty="0" smtClean="0">
                <a:solidFill>
                  <a:schemeClr val="tx1"/>
                </a:solidFill>
                <a:latin typeface="Lato Light"/>
                <a:ea typeface="+mn-ea"/>
                <a:cs typeface="Lato Light"/>
              </a:defRPr>
            </a:lvl1pPr>
            <a:lvl2pPr marL="0" algn="l" defTabSz="1828007" rtl="0" eaLnBrk="1" latinLnBrk="0" hangingPunct="1">
              <a:lnSpc>
                <a:spcPct val="100000"/>
              </a:lnSpc>
              <a:spcBef>
                <a:spcPts val="0"/>
              </a:spcBef>
              <a:defRPr lang="en-US" sz="3999" kern="1200" dirty="0" smtClean="0">
                <a:solidFill>
                  <a:schemeClr val="tx1"/>
                </a:solidFill>
                <a:latin typeface="+mj-lt"/>
                <a:ea typeface="+mn-ea"/>
                <a:cs typeface="Lato Light"/>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8" name="Rectangle 27"/>
          <p:cNvSpPr/>
          <p:nvPr userDrawn="1"/>
        </p:nvSpPr>
        <p:spPr>
          <a:xfrm>
            <a:off x="1444629" y="-821"/>
            <a:ext cx="7767471" cy="150758"/>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99" dirty="0"/>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687616" y="9204395"/>
            <a:ext cx="5236498" cy="1346110"/>
          </a:xfrm>
          <a:prstGeom prst="rect">
            <a:avLst/>
          </a:prstGeom>
        </p:spPr>
      </p:pic>
      <p:pic>
        <p:nvPicPr>
          <p:cNvPr id="12" name="Picture Placeholder 7"/>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212099" y="4389276"/>
            <a:ext cx="15266503" cy="3103156"/>
          </a:xfrm>
          <a:prstGeom prst="rect">
            <a:avLst/>
          </a:prstGeom>
        </p:spPr>
      </p:pic>
    </p:spTree>
    <p:extLst>
      <p:ext uri="{BB962C8B-B14F-4D97-AF65-F5344CB8AC3E}">
        <p14:creationId xmlns:p14="http://schemas.microsoft.com/office/powerpoint/2010/main" val="8739215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val 13"/>
          <p:cNvSpPr/>
          <p:nvPr userDrawn="1"/>
        </p:nvSpPr>
        <p:spPr>
          <a:xfrm>
            <a:off x="22708638" y="751018"/>
            <a:ext cx="687533" cy="687533"/>
          </a:xfrm>
          <a:prstGeom prst="ellipse">
            <a:avLst/>
          </a:prstGeom>
          <a:solidFill>
            <a:srgbClr val="7EBC4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solidFill>
                <a:schemeClr val="tx1"/>
              </a:solidFill>
              <a:latin typeface="Lato Light"/>
              <a:cs typeface="Lato Light"/>
            </a:endParaRPr>
          </a:p>
        </p:txBody>
      </p:sp>
      <p:sp>
        <p:nvSpPr>
          <p:cNvPr id="2" name="Title Placeholder 1"/>
          <p:cNvSpPr>
            <a:spLocks noGrp="1"/>
          </p:cNvSpPr>
          <p:nvPr>
            <p:ph type="title"/>
          </p:nvPr>
        </p:nvSpPr>
        <p:spPr>
          <a:xfrm>
            <a:off x="1675966"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6"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22675392" y="818654"/>
            <a:ext cx="745962" cy="553833"/>
          </a:xfrm>
          <a:prstGeom prst="rect">
            <a:avLst/>
          </a:prstGeom>
          <a:noFill/>
        </p:spPr>
        <p:txBody>
          <a:bodyPr wrap="none" lIns="182843" tIns="91422" rIns="182843" bIns="91422" rtlCol="0">
            <a:spAutoFit/>
          </a:bodyPr>
          <a:lstStyle/>
          <a:p>
            <a:pPr algn="ctr"/>
            <a:fld id="{260E2A6B-A809-4840-BF14-8648BC0BDF87}" type="slidenum">
              <a:rPr lang="id-ID" sz="2399" b="1" smtClean="0">
                <a:solidFill>
                  <a:schemeClr val="bg1"/>
                </a:solidFill>
                <a:latin typeface="Lato Light"/>
                <a:cs typeface="Lato Light"/>
              </a:rPr>
              <a:pPr algn="ctr"/>
              <a:t>‹#›</a:t>
            </a:fld>
            <a:endParaRPr lang="id-ID" sz="2399" dirty="0">
              <a:solidFill>
                <a:schemeClr val="bg1"/>
              </a:solidFill>
              <a:latin typeface="Lato Light"/>
              <a:cs typeface="Lato Light"/>
            </a:endParaRPr>
          </a:p>
        </p:txBody>
      </p:sp>
      <p:sp>
        <p:nvSpPr>
          <p:cNvPr id="6" name="Rectangle 5"/>
          <p:cNvSpPr/>
          <p:nvPr userDrawn="1"/>
        </p:nvSpPr>
        <p:spPr>
          <a:xfrm>
            <a:off x="1444627" y="-821"/>
            <a:ext cx="7767471" cy="150757"/>
          </a:xfrm>
          <a:prstGeom prst="rect">
            <a:avLst/>
          </a:prstGeom>
          <a:solidFill>
            <a:srgbClr val="7EBC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pic>
        <p:nvPicPr>
          <p:cNvPr id="8" name="Picture 7"/>
          <p:cNvPicPr>
            <a:picLocks noChangeAspect="1"/>
          </p:cNvPicPr>
          <p:nvPr userDrawn="1"/>
        </p:nvPicPr>
        <p:blipFill>
          <a:blip r:embed="rId67" cstate="email">
            <a:extLst>
              <a:ext uri="{28A0092B-C50C-407E-A947-70E740481C1C}">
                <a14:useLocalDpi xmlns:a14="http://schemas.microsoft.com/office/drawing/2010/main" val="0"/>
              </a:ext>
            </a:extLst>
          </a:blip>
          <a:stretch>
            <a:fillRect/>
          </a:stretch>
        </p:blipFill>
        <p:spPr>
          <a:xfrm>
            <a:off x="529772" y="12442004"/>
            <a:ext cx="3379482" cy="868740"/>
          </a:xfrm>
          <a:prstGeom prst="rect">
            <a:avLst/>
          </a:prstGeom>
        </p:spPr>
      </p:pic>
    </p:spTree>
    <p:extLst>
      <p:ext uri="{BB962C8B-B14F-4D97-AF65-F5344CB8AC3E}">
        <p14:creationId xmlns:p14="http://schemas.microsoft.com/office/powerpoint/2010/main" val="2273419306"/>
      </p:ext>
    </p:extLst>
  </p:cSld>
  <p:clrMap bg1="lt1" tx1="dk1" bg2="lt2" tx2="dk2" accent1="accent1" accent2="accent2" accent3="accent3" accent4="accent4" accent5="accent5" accent6="accent6" hlink="hlink" folHlink="folHlink"/>
  <p:sldLayoutIdLst>
    <p:sldLayoutId id="2147483788" r:id="rId1"/>
    <p:sldLayoutId id="2147483849" r:id="rId2"/>
    <p:sldLayoutId id="2147483813" r:id="rId3"/>
    <p:sldLayoutId id="2147483817" r:id="rId4"/>
    <p:sldLayoutId id="2147483818" r:id="rId5"/>
    <p:sldLayoutId id="2147483819" r:id="rId6"/>
    <p:sldLayoutId id="2147483820" r:id="rId7"/>
    <p:sldLayoutId id="2147483821" r:id="rId8"/>
    <p:sldLayoutId id="2147484609" r:id="rId9"/>
    <p:sldLayoutId id="2147484615" r:id="rId10"/>
    <p:sldLayoutId id="2147484616" r:id="rId11"/>
    <p:sldLayoutId id="2147484617" r:id="rId12"/>
    <p:sldLayoutId id="2147484610" r:id="rId13"/>
    <p:sldLayoutId id="2147484613" r:id="rId14"/>
    <p:sldLayoutId id="2147483814" r:id="rId15"/>
    <p:sldLayoutId id="2147483815" r:id="rId16"/>
    <p:sldLayoutId id="2147483816" r:id="rId17"/>
    <p:sldLayoutId id="2147483812" r:id="rId18"/>
    <p:sldLayoutId id="2147483838" r:id="rId19"/>
    <p:sldLayoutId id="2147483839"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4611" r:id="rId29"/>
    <p:sldLayoutId id="2147484619" r:id="rId30"/>
    <p:sldLayoutId id="2147483852" r:id="rId31"/>
    <p:sldLayoutId id="2147483853" r:id="rId32"/>
    <p:sldLayoutId id="2147483854" r:id="rId33"/>
    <p:sldLayoutId id="2147483855" r:id="rId34"/>
    <p:sldLayoutId id="2147484073" r:id="rId35"/>
    <p:sldLayoutId id="2147484612" r:id="rId36"/>
    <p:sldLayoutId id="2147484614" r:id="rId37"/>
    <p:sldLayoutId id="2147483822" r:id="rId38"/>
    <p:sldLayoutId id="2147483823" r:id="rId39"/>
    <p:sldLayoutId id="2147483824" r:id="rId40"/>
    <p:sldLayoutId id="2147483825" r:id="rId41"/>
    <p:sldLayoutId id="2147483837" r:id="rId42"/>
    <p:sldLayoutId id="2147483831" r:id="rId43"/>
    <p:sldLayoutId id="2147483834" r:id="rId44"/>
    <p:sldLayoutId id="2147483829" r:id="rId45"/>
    <p:sldLayoutId id="2147484618" r:id="rId46"/>
    <p:sldLayoutId id="2147483792" r:id="rId47"/>
    <p:sldLayoutId id="2147483789" r:id="rId48"/>
    <p:sldLayoutId id="2147483833" r:id="rId49"/>
    <p:sldLayoutId id="2147483790" r:id="rId50"/>
    <p:sldLayoutId id="2147483791" r:id="rId51"/>
    <p:sldLayoutId id="2147483856" r:id="rId52"/>
    <p:sldLayoutId id="2147483857" r:id="rId53"/>
    <p:sldLayoutId id="2147483959" r:id="rId54"/>
    <p:sldLayoutId id="2147483794" r:id="rId55"/>
    <p:sldLayoutId id="2147483795" r:id="rId56"/>
    <p:sldLayoutId id="2147483796" r:id="rId57"/>
    <p:sldLayoutId id="2147483797" r:id="rId58"/>
    <p:sldLayoutId id="2147483798" r:id="rId59"/>
    <p:sldLayoutId id="2147483799" r:id="rId60"/>
    <p:sldLayoutId id="2147483801" r:id="rId61"/>
    <p:sldLayoutId id="2147483802" r:id="rId62"/>
    <p:sldLayoutId id="2147483803" r:id="rId63"/>
    <p:sldLayoutId id="2147483804" r:id="rId64"/>
    <p:sldLayoutId id="2147483808" r:id="rId65"/>
  </p:sldLayoutIdLst>
  <p:hf hdr="0" ftr="0" dt="0"/>
  <p:txStyles>
    <p:titleStyle>
      <a:lvl1pPr algn="l" defTabSz="1828495" rtl="0" eaLnBrk="1" latinLnBrk="0" hangingPunct="1">
        <a:lnSpc>
          <a:spcPct val="90000"/>
        </a:lnSpc>
        <a:spcBef>
          <a:spcPct val="0"/>
        </a:spcBef>
        <a:buNone/>
        <a:defRPr lang="en-US" sz="9600" b="1" kern="1200" cap="all" baseline="0" dirty="0">
          <a:solidFill>
            <a:schemeClr val="tx1"/>
          </a:solidFill>
          <a:latin typeface="Bebas Neue Bold"/>
          <a:ea typeface="+mj-ea"/>
          <a:cs typeface="Lato Light"/>
        </a:defRPr>
      </a:lvl1pPr>
    </p:titleStyle>
    <p:bodyStyle>
      <a:lvl1pPr marL="0" indent="0" algn="l" defTabSz="1828495" rtl="0" eaLnBrk="1" latinLnBrk="0" hangingPunct="1">
        <a:lnSpc>
          <a:spcPct val="90000"/>
        </a:lnSpc>
        <a:spcBef>
          <a:spcPts val="2000"/>
        </a:spcBef>
        <a:buFont typeface="Arial" panose="020B0604020202020204" pitchFamily="34" charset="0"/>
        <a:buNone/>
        <a:defRPr lang="en-US" sz="3201" kern="1200" dirty="0" smtClean="0">
          <a:solidFill>
            <a:schemeClr val="tx1"/>
          </a:solidFill>
          <a:effectLst/>
          <a:latin typeface="Lato Light"/>
          <a:ea typeface="+mn-ea"/>
          <a:cs typeface="Lato Light"/>
        </a:defRPr>
      </a:lvl1pPr>
      <a:lvl2pPr marL="914249" indent="0" algn="l" defTabSz="1828495" rtl="0" eaLnBrk="1" latinLnBrk="0" hangingPunct="1">
        <a:lnSpc>
          <a:spcPct val="90000"/>
        </a:lnSpc>
        <a:spcBef>
          <a:spcPts val="1000"/>
        </a:spcBef>
        <a:buFont typeface="Arial" panose="020B0604020202020204" pitchFamily="34" charset="0"/>
        <a:buNone/>
        <a:defRPr lang="en-US" sz="2399" kern="1200" dirty="0" smtClean="0">
          <a:solidFill>
            <a:schemeClr val="tx1"/>
          </a:solidFill>
          <a:effectLst/>
          <a:latin typeface="Lato Light"/>
          <a:ea typeface="+mn-ea"/>
          <a:cs typeface="Lato Light"/>
        </a:defRPr>
      </a:lvl2pPr>
      <a:lvl3pPr marL="1828495" indent="0" algn="l" defTabSz="1828495" rtl="0" eaLnBrk="1" latinLnBrk="0" hangingPunct="1">
        <a:lnSpc>
          <a:spcPct val="90000"/>
        </a:lnSpc>
        <a:spcBef>
          <a:spcPts val="1000"/>
        </a:spcBef>
        <a:buFont typeface="Arial" panose="020B0604020202020204" pitchFamily="34" charset="0"/>
        <a:buNone/>
        <a:defRPr lang="en-US" sz="2000" kern="1200" dirty="0" smtClean="0">
          <a:solidFill>
            <a:schemeClr val="tx1"/>
          </a:solidFill>
          <a:effectLst/>
          <a:latin typeface="Lato Light"/>
          <a:ea typeface="+mn-ea"/>
          <a:cs typeface="Lato Light"/>
        </a:defRPr>
      </a:lvl3pPr>
      <a:lvl4pPr marL="2742742" indent="0" algn="l" defTabSz="1828495" rtl="0" eaLnBrk="1" latinLnBrk="0" hangingPunct="1">
        <a:lnSpc>
          <a:spcPct val="90000"/>
        </a:lnSpc>
        <a:spcBef>
          <a:spcPts val="1000"/>
        </a:spcBef>
        <a:buFont typeface="Arial" panose="020B0604020202020204" pitchFamily="34" charset="0"/>
        <a:buNone/>
        <a:defRPr lang="en-US" sz="1800" kern="1200" dirty="0" smtClean="0">
          <a:solidFill>
            <a:schemeClr val="tx1"/>
          </a:solidFill>
          <a:effectLst/>
          <a:latin typeface="Lato Light"/>
          <a:ea typeface="+mn-ea"/>
          <a:cs typeface="Lato Light"/>
        </a:defRPr>
      </a:lvl4pPr>
      <a:lvl5pPr marL="3656988" indent="0" algn="l" defTabSz="1828495" rtl="0" eaLnBrk="1" latinLnBrk="0" hangingPunct="1">
        <a:lnSpc>
          <a:spcPct val="90000"/>
        </a:lnSpc>
        <a:spcBef>
          <a:spcPts val="1000"/>
        </a:spcBef>
        <a:buFont typeface="Arial" panose="020B0604020202020204" pitchFamily="34" charset="0"/>
        <a:buNone/>
        <a:defRPr lang="en-US" sz="1800" kern="1200" dirty="0">
          <a:solidFill>
            <a:schemeClr val="tx1"/>
          </a:solidFill>
          <a:effectLst/>
          <a:latin typeface="Lato Light"/>
          <a:ea typeface="+mn-ea"/>
          <a:cs typeface="Lato Light"/>
        </a:defRPr>
      </a:lvl5pPr>
      <a:lvl6pPr marL="5028360" indent="-457123" algn="l" defTabSz="182849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609" indent="-457123" algn="l" defTabSz="182849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855" indent="-457123" algn="l" defTabSz="182849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103" indent="-457123" algn="l" defTabSz="182849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95" rtl="0" eaLnBrk="1" latinLnBrk="0" hangingPunct="1">
        <a:defRPr sz="3600" kern="1200">
          <a:solidFill>
            <a:schemeClr val="tx1"/>
          </a:solidFill>
          <a:latin typeface="+mn-lt"/>
          <a:ea typeface="+mn-ea"/>
          <a:cs typeface="+mn-cs"/>
        </a:defRPr>
      </a:lvl1pPr>
      <a:lvl2pPr marL="914249" algn="l" defTabSz="1828495" rtl="0" eaLnBrk="1" latinLnBrk="0" hangingPunct="1">
        <a:defRPr sz="3600" kern="1200">
          <a:solidFill>
            <a:schemeClr val="tx1"/>
          </a:solidFill>
          <a:latin typeface="+mn-lt"/>
          <a:ea typeface="+mn-ea"/>
          <a:cs typeface="+mn-cs"/>
        </a:defRPr>
      </a:lvl2pPr>
      <a:lvl3pPr marL="1828495" algn="l" defTabSz="1828495" rtl="0" eaLnBrk="1" latinLnBrk="0" hangingPunct="1">
        <a:defRPr sz="3600" kern="1200">
          <a:solidFill>
            <a:schemeClr val="tx1"/>
          </a:solidFill>
          <a:latin typeface="+mn-lt"/>
          <a:ea typeface="+mn-ea"/>
          <a:cs typeface="+mn-cs"/>
        </a:defRPr>
      </a:lvl3pPr>
      <a:lvl4pPr marL="2742742" algn="l" defTabSz="1828495" rtl="0" eaLnBrk="1" latinLnBrk="0" hangingPunct="1">
        <a:defRPr sz="3600" kern="1200">
          <a:solidFill>
            <a:schemeClr val="tx1"/>
          </a:solidFill>
          <a:latin typeface="+mn-lt"/>
          <a:ea typeface="+mn-ea"/>
          <a:cs typeface="+mn-cs"/>
        </a:defRPr>
      </a:lvl4pPr>
      <a:lvl5pPr marL="3656988" algn="l" defTabSz="1828495" rtl="0" eaLnBrk="1" latinLnBrk="0" hangingPunct="1">
        <a:defRPr sz="3600" kern="1200">
          <a:solidFill>
            <a:schemeClr val="tx1"/>
          </a:solidFill>
          <a:latin typeface="+mn-lt"/>
          <a:ea typeface="+mn-ea"/>
          <a:cs typeface="+mn-cs"/>
        </a:defRPr>
      </a:lvl5pPr>
      <a:lvl6pPr marL="4571238" algn="l" defTabSz="1828495" rtl="0" eaLnBrk="1" latinLnBrk="0" hangingPunct="1">
        <a:defRPr sz="3600" kern="1200">
          <a:solidFill>
            <a:schemeClr val="tx1"/>
          </a:solidFill>
          <a:latin typeface="+mn-lt"/>
          <a:ea typeface="+mn-ea"/>
          <a:cs typeface="+mn-cs"/>
        </a:defRPr>
      </a:lvl6pPr>
      <a:lvl7pPr marL="5485486" algn="l" defTabSz="1828495" rtl="0" eaLnBrk="1" latinLnBrk="0" hangingPunct="1">
        <a:defRPr sz="3600" kern="1200">
          <a:solidFill>
            <a:schemeClr val="tx1"/>
          </a:solidFill>
          <a:latin typeface="+mn-lt"/>
          <a:ea typeface="+mn-ea"/>
          <a:cs typeface="+mn-cs"/>
        </a:defRPr>
      </a:lvl7pPr>
      <a:lvl8pPr marL="6399732" algn="l" defTabSz="1828495" rtl="0" eaLnBrk="1" latinLnBrk="0" hangingPunct="1">
        <a:defRPr sz="3600" kern="1200">
          <a:solidFill>
            <a:schemeClr val="tx1"/>
          </a:solidFill>
          <a:latin typeface="+mn-lt"/>
          <a:ea typeface="+mn-ea"/>
          <a:cs typeface="+mn-cs"/>
        </a:defRPr>
      </a:lvl8pPr>
      <a:lvl9pPr marL="7313979" algn="l" defTabSz="1828495"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59.xml"/><Relationship Id="rId4" Type="http://schemas.openxmlformats.org/officeDocument/2006/relationships/image" Target="../media/image45.JP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51.xml"/><Relationship Id="rId5" Type="http://schemas.openxmlformats.org/officeDocument/2006/relationships/image" Target="../media/image52.png"/><Relationship Id="rId4" Type="http://schemas.openxmlformats.org/officeDocument/2006/relationships/image" Target="../media/image51.emf"/></Relationships>
</file>

<file path=ppt/slides/_rels/slide1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51.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7589501" y="9347062"/>
            <a:ext cx="6833871" cy="3792540"/>
          </a:xfrm>
          <a:prstGeom prst="rect">
            <a:avLst/>
          </a:prstGeom>
          <a:noFill/>
        </p:spPr>
        <p:txBody>
          <a:bodyPr wrap="square" lIns="182843" tIns="91422" rIns="182843" bIns="91422" rtlCol="0" anchor="t">
            <a:spAutoFit/>
          </a:bodyPr>
          <a:lstStyle/>
          <a:p>
            <a:pPr lvl="0" algn="ctr">
              <a:lnSpc>
                <a:spcPct val="110000"/>
              </a:lnSpc>
              <a:defRPr/>
            </a:pPr>
            <a:r>
              <a:rPr lang="en-US" dirty="0">
                <a:solidFill>
                  <a:prstClr val="black"/>
                </a:solidFill>
                <a:cs typeface="Lato Light"/>
              </a:rPr>
              <a:t>Key Activities</a:t>
            </a:r>
          </a:p>
          <a:p>
            <a:pPr marL="457215" lvl="0" indent="-457215">
              <a:lnSpc>
                <a:spcPct val="110000"/>
              </a:lnSpc>
              <a:spcBef>
                <a:spcPts val="600"/>
              </a:spcBef>
              <a:buFont typeface="Wingdings" panose="05000000000000000000" pitchFamily="2" charset="2"/>
              <a:buChar char="ü"/>
              <a:defRPr/>
            </a:pPr>
            <a:r>
              <a:rPr lang="en-US" sz="2801" dirty="0">
                <a:solidFill>
                  <a:prstClr val="black"/>
                </a:solidFill>
                <a:cs typeface="Lato Light"/>
              </a:rPr>
              <a:t>Identifying the elements for elective joint replacement, maternity, and cardiac care episode payments</a:t>
            </a:r>
          </a:p>
          <a:p>
            <a:pPr marL="457215" lvl="0" indent="-457215">
              <a:lnSpc>
                <a:spcPct val="110000"/>
              </a:lnSpc>
              <a:spcBef>
                <a:spcPts val="600"/>
              </a:spcBef>
              <a:buFont typeface="Wingdings" panose="05000000000000000000" pitchFamily="2" charset="2"/>
              <a:buChar char="ü"/>
              <a:defRPr/>
            </a:pPr>
            <a:r>
              <a:rPr lang="en-US" sz="2801" dirty="0">
                <a:solidFill>
                  <a:srgbClr val="000000"/>
                </a:solidFill>
                <a:latin typeface="Lato Light" charset="0"/>
                <a:cs typeface="Lato Light"/>
              </a:rPr>
              <a:t>Identifying best practices for implementing clinical episode payment models</a:t>
            </a:r>
            <a:endParaRPr lang="en-US" sz="2801" dirty="0">
              <a:solidFill>
                <a:srgbClr val="000000"/>
              </a:solidFill>
              <a:cs typeface="Lato Light"/>
            </a:endParaRPr>
          </a:p>
        </p:txBody>
      </p:sp>
      <p:cxnSp>
        <p:nvCxnSpPr>
          <p:cNvPr id="16" name="Straight Connector 15" title="Line Boarder "/>
          <p:cNvCxnSpPr/>
          <p:nvPr/>
        </p:nvCxnSpPr>
        <p:spPr bwMode="auto">
          <a:xfrm>
            <a:off x="16788122" y="9626602"/>
            <a:ext cx="0" cy="28140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56" name="Subtitle 2"/>
          <p:cNvSpPr txBox="1">
            <a:spLocks/>
          </p:cNvSpPr>
          <p:nvPr/>
        </p:nvSpPr>
        <p:spPr>
          <a:xfrm>
            <a:off x="1139825" y="9475024"/>
            <a:ext cx="15155340" cy="2598367"/>
          </a:xfrm>
          <a:prstGeom prst="rect">
            <a:avLst/>
          </a:prstGeom>
        </p:spPr>
        <p:txBody>
          <a:bodyPr vert="horz" wrap="square" lIns="182843" tIns="91422" rIns="182843" bIns="91422"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3200" kern="1200" dirty="0" smtClean="0">
                <a:solidFill>
                  <a:schemeClr val="tx1"/>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2400" kern="1200" dirty="0" smtClean="0">
                <a:solidFill>
                  <a:schemeClr val="tx1"/>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2000" kern="1200" dirty="0" smtClean="0">
                <a:solidFill>
                  <a:schemeClr val="tx1"/>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1800" kern="1200" dirty="0" smtClean="0">
                <a:solidFill>
                  <a:schemeClr val="tx1"/>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1800" kern="1200" dirty="0">
                <a:solidFill>
                  <a:schemeClr val="tx1"/>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just">
              <a:lnSpc>
                <a:spcPct val="140000"/>
              </a:lnSpc>
              <a:defRPr/>
            </a:pPr>
            <a:r>
              <a:rPr lang="en-US" sz="2801" dirty="0">
                <a:solidFill>
                  <a:prstClr val="black"/>
                </a:solidFill>
              </a:rPr>
              <a:t>The group will identify the most important elements of clinical episode payment models for which alignment across public and private payers could accelerate the adoption of these models nationally. The emphasis will be on identification of best practices to provide guidance to organizations implementing clinical episode payment models.</a:t>
            </a:r>
          </a:p>
        </p:txBody>
      </p:sp>
      <p:pic>
        <p:nvPicPr>
          <p:cNvPr id="6" name="Picture Placeholder 5" descr="Picture of Doctor and Patient " title="Picture "/>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a:fillRect/>
          </a:stretch>
        </p:blipFill>
        <p:spPr/>
      </p:pic>
      <p:sp>
        <p:nvSpPr>
          <p:cNvPr id="4" name="Rectangle 3" title="Text Boarder "/>
          <p:cNvSpPr/>
          <p:nvPr/>
        </p:nvSpPr>
        <p:spPr>
          <a:xfrm>
            <a:off x="0" y="3249693"/>
            <a:ext cx="9180307" cy="581692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128692" y="5377005"/>
            <a:ext cx="5024183" cy="1643270"/>
          </a:xfrm>
          <a:prstGeom prst="rect">
            <a:avLst/>
          </a:prstGeom>
          <a:noFill/>
        </p:spPr>
        <p:txBody>
          <a:bodyPr wrap="square" rtlCol="0">
            <a:spAutoFit/>
          </a:bodyPr>
          <a:lstStyle/>
          <a:p>
            <a:pPr>
              <a:lnSpc>
                <a:spcPct val="120000"/>
              </a:lnSpc>
            </a:pPr>
            <a:r>
              <a:rPr lang="en-US" dirty="0">
                <a:solidFill>
                  <a:schemeClr val="bg1"/>
                </a:solidFill>
                <a:latin typeface="Lato Black"/>
                <a:cs typeface="Lato Black"/>
              </a:rPr>
              <a:t>Lewis Sandy, MD, MBA </a:t>
            </a:r>
          </a:p>
          <a:p>
            <a:pPr>
              <a:lnSpc>
                <a:spcPct val="120000"/>
              </a:lnSpc>
            </a:pPr>
            <a:r>
              <a:rPr lang="en-US" sz="2399" dirty="0">
                <a:solidFill>
                  <a:schemeClr val="bg1"/>
                </a:solidFill>
                <a:latin typeface="Lato Light" charset="0"/>
                <a:cs typeface="Lato Light" charset="0"/>
              </a:rPr>
              <a:t> Senior Vice President, Clinical Advancement, UnitedHealth Group</a:t>
            </a:r>
          </a:p>
        </p:txBody>
      </p:sp>
      <p:pic>
        <p:nvPicPr>
          <p:cNvPr id="2" name="Picture 1" descr="Picture of Lewis Sandy " title="Pictur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689" y="5049285"/>
            <a:ext cx="2089039" cy="2077496"/>
          </a:xfrm>
          <a:prstGeom prst="flowChartConnector">
            <a:avLst/>
          </a:prstGeom>
        </p:spPr>
      </p:pic>
      <p:sp>
        <p:nvSpPr>
          <p:cNvPr id="11" name="TextBox 10"/>
          <p:cNvSpPr txBox="1"/>
          <p:nvPr/>
        </p:nvSpPr>
        <p:spPr>
          <a:xfrm>
            <a:off x="1444625" y="4480369"/>
            <a:ext cx="7292975" cy="978729"/>
          </a:xfrm>
          <a:prstGeom prst="rect">
            <a:avLst/>
          </a:prstGeom>
          <a:noFill/>
        </p:spPr>
        <p:txBody>
          <a:bodyPr wrap="square" rtlCol="0">
            <a:spAutoFit/>
          </a:bodyPr>
          <a:lstStyle/>
          <a:p>
            <a:pPr algn="ctr">
              <a:lnSpc>
                <a:spcPct val="80000"/>
              </a:lnSpc>
            </a:pPr>
            <a:r>
              <a:rPr lang="en-US" dirty="0">
                <a:solidFill>
                  <a:schemeClr val="bg1"/>
                </a:solidFill>
                <a:latin typeface="Lato Light"/>
                <a:cs typeface="Lato Light"/>
              </a:rPr>
              <a:t>Chair</a:t>
            </a:r>
            <a:endParaRPr lang="id-ID" dirty="0">
              <a:solidFill>
                <a:schemeClr val="bg1"/>
              </a:solidFill>
              <a:latin typeface="Lato Light"/>
              <a:cs typeface="Lato Light"/>
            </a:endParaRPr>
          </a:p>
          <a:p>
            <a:pPr algn="ctr">
              <a:lnSpc>
                <a:spcPct val="80000"/>
              </a:lnSpc>
            </a:pPr>
            <a:endParaRPr lang="en-US" dirty="0">
              <a:solidFill>
                <a:schemeClr val="bg1"/>
              </a:solidFill>
              <a:latin typeface="Lato Light"/>
              <a:cs typeface="Lato Light"/>
            </a:endParaRPr>
          </a:p>
        </p:txBody>
      </p:sp>
      <p:grpSp>
        <p:nvGrpSpPr>
          <p:cNvPr id="17" name="Group 16" title="Check Mark Graphic "/>
          <p:cNvGrpSpPr/>
          <p:nvPr/>
        </p:nvGrpSpPr>
        <p:grpSpPr>
          <a:xfrm>
            <a:off x="19190267" y="1848010"/>
            <a:ext cx="2739408" cy="2716528"/>
            <a:chOff x="19120698" y="1848007"/>
            <a:chExt cx="2739408" cy="2716529"/>
          </a:xfrm>
        </p:grpSpPr>
        <p:sp>
          <p:nvSpPr>
            <p:cNvPr id="19" name="Oval 18"/>
            <p:cNvSpPr/>
            <p:nvPr/>
          </p:nvSpPr>
          <p:spPr bwMode="auto">
            <a:xfrm>
              <a:off x="19120698" y="1848007"/>
              <a:ext cx="2739408" cy="27165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Lato Light"/>
                <a:cs typeface="Lato Light"/>
              </a:endParaRPr>
            </a:p>
          </p:txBody>
        </p:sp>
        <p:sp>
          <p:nvSpPr>
            <p:cNvPr id="20" name="Freeform 29"/>
            <p:cNvSpPr>
              <a:spLocks/>
            </p:cNvSpPr>
            <p:nvPr/>
          </p:nvSpPr>
          <p:spPr bwMode="auto">
            <a:xfrm>
              <a:off x="20002968" y="2847964"/>
              <a:ext cx="1119900" cy="864510"/>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grpSp>
      <p:sp>
        <p:nvSpPr>
          <p:cNvPr id="21" name="TextBox 20"/>
          <p:cNvSpPr txBox="1"/>
          <p:nvPr/>
        </p:nvSpPr>
        <p:spPr>
          <a:xfrm>
            <a:off x="16447161" y="2572442"/>
            <a:ext cx="2645612" cy="677249"/>
          </a:xfrm>
          <a:prstGeom prst="rect">
            <a:avLst/>
          </a:prstGeom>
          <a:noFill/>
        </p:spPr>
        <p:txBody>
          <a:bodyPr wrap="none" lIns="182888" tIns="91446" rIns="182888" bIns="91446" rtlCol="0">
            <a:spAutoFit/>
          </a:bodyPr>
          <a:lstStyle/>
          <a:p>
            <a:pPr algn="r"/>
            <a:r>
              <a:rPr lang="en-US" sz="3201" dirty="0">
                <a:latin typeface="Lato Black"/>
                <a:cs typeface="Lato Black"/>
              </a:rPr>
              <a:t>19 Members</a:t>
            </a:r>
            <a:endParaRPr lang="id-ID" sz="3201" dirty="0">
              <a:latin typeface="Lato Black"/>
              <a:cs typeface="Lato Black"/>
            </a:endParaRPr>
          </a:p>
        </p:txBody>
      </p:sp>
      <p:sp>
        <p:nvSpPr>
          <p:cNvPr id="54" name="TextBox 53"/>
          <p:cNvSpPr txBox="1"/>
          <p:nvPr/>
        </p:nvSpPr>
        <p:spPr>
          <a:xfrm>
            <a:off x="1444626" y="2083081"/>
            <a:ext cx="6801862" cy="978729"/>
          </a:xfrm>
          <a:prstGeom prst="rect">
            <a:avLst/>
          </a:prstGeom>
          <a:noFill/>
        </p:spPr>
        <p:txBody>
          <a:bodyPr wrap="none" rtlCol="0">
            <a:spAutoFit/>
          </a:bodyPr>
          <a:lstStyle/>
          <a:p>
            <a:pPr>
              <a:lnSpc>
                <a:spcPct val="80000"/>
              </a:lnSpc>
            </a:pPr>
            <a:r>
              <a:rPr lang="en-US" dirty="0">
                <a:latin typeface="Lato Light"/>
                <a:cs typeface="Lato Light"/>
              </a:rPr>
              <a:t>Clinical Episode Payment (CEP)</a:t>
            </a:r>
            <a:endParaRPr lang="id-ID" dirty="0">
              <a:latin typeface="Lato Light"/>
              <a:cs typeface="Lato Light"/>
            </a:endParaRPr>
          </a:p>
          <a:p>
            <a:pPr>
              <a:lnSpc>
                <a:spcPct val="80000"/>
              </a:lnSpc>
            </a:pPr>
            <a:endParaRPr lang="en-US" dirty="0">
              <a:latin typeface="Lato Light"/>
              <a:cs typeface="Lato Light"/>
            </a:endParaRPr>
          </a:p>
        </p:txBody>
      </p:sp>
      <p:sp>
        <p:nvSpPr>
          <p:cNvPr id="5" name="Title 4"/>
          <p:cNvSpPr>
            <a:spLocks noGrp="1"/>
          </p:cNvSpPr>
          <p:nvPr>
            <p:ph type="title"/>
          </p:nvPr>
        </p:nvSpPr>
        <p:spPr>
          <a:xfrm>
            <a:off x="1444625" y="410684"/>
            <a:ext cx="21025723" cy="2651126"/>
          </a:xfrm>
        </p:spPr>
        <p:txBody>
          <a:bodyPr/>
          <a:lstStyle/>
          <a:p>
            <a:pPr lvl="0" defTabSz="1828434">
              <a:lnSpc>
                <a:spcPct val="80000"/>
              </a:lnSpc>
              <a:spcBef>
                <a:spcPts val="0"/>
              </a:spcBef>
            </a:pPr>
            <a:r>
              <a:rPr lang="en-US" sz="9600" b="1" dirty="0">
                <a:ea typeface="+mn-ea"/>
                <a:cs typeface="Bebas Neue Bold"/>
              </a:rPr>
              <a:t>CEP Work Group</a:t>
            </a:r>
            <a:br>
              <a:rPr lang="en-US" sz="9600" b="1" dirty="0">
                <a:ea typeface="+mn-ea"/>
                <a:cs typeface="Bebas Neue Bold"/>
              </a:rPr>
            </a:br>
            <a:endParaRPr lang="en-US" dirty="0"/>
          </a:p>
        </p:txBody>
      </p:sp>
    </p:spTree>
    <p:extLst>
      <p:ext uri="{BB962C8B-B14F-4D97-AF65-F5344CB8AC3E}">
        <p14:creationId xmlns:p14="http://schemas.microsoft.com/office/powerpoint/2010/main" val="2428080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444627" y="3097368"/>
            <a:ext cx="7625980" cy="9522350"/>
          </a:xfrm>
          <a:prstGeom prst="rect">
            <a:avLst/>
          </a:prstGeom>
          <a:noFill/>
        </p:spPr>
        <p:txBody>
          <a:bodyPr wrap="square" rtlCol="0">
            <a:spAutoFit/>
          </a:bodyPr>
          <a:lstStyle/>
          <a:p>
            <a:pPr>
              <a:lnSpc>
                <a:spcPct val="120000"/>
              </a:lnSpc>
            </a:pPr>
            <a:r>
              <a:rPr lang="en-US" sz="2600" dirty="0">
                <a:latin typeface="Lato Light" charset="0"/>
                <a:cs typeface="Lato Light"/>
              </a:rPr>
              <a:t>The white paper titled </a:t>
            </a:r>
            <a:r>
              <a:rPr lang="en-US" sz="2600" i="1" dirty="0">
                <a:latin typeface="Lato Light" charset="0"/>
                <a:cs typeface="Lato Light"/>
              </a:rPr>
              <a:t>Accelerating and Aligning Clinical Episode Payment Models </a:t>
            </a:r>
            <a:r>
              <a:rPr lang="en-US" sz="2600" dirty="0">
                <a:latin typeface="Lato Light" charset="0"/>
                <a:cs typeface="Lato Light"/>
              </a:rPr>
              <a:t>provides high-level recommendations for designing clinical episode payment models. A clinical episode payment is a bundled payment for a set of services that occur over time and across settings. The paper outlines design elements and operational considerations for three selected clinical areas: elective joint replacement, maternity care, and coronary artery disease.</a:t>
            </a:r>
          </a:p>
          <a:p>
            <a:pPr>
              <a:lnSpc>
                <a:spcPct val="120000"/>
              </a:lnSpc>
            </a:pPr>
            <a:r>
              <a:rPr lang="en-US" sz="2600" dirty="0">
                <a:latin typeface="Lato Light" charset="0"/>
                <a:cs typeface="Lato Light"/>
              </a:rPr>
              <a:t>The elective joint replacement recommendations emphasize using functional status assessments (both pre- and post-procedure) and shared decision-making tools to determine whether a joint replacement is the appropriate treatment for a given patient. The recommendations are designed to speak to a multi-stakeholder audience with the goal of supporting broad clinical episode payment adoption.</a:t>
            </a:r>
          </a:p>
        </p:txBody>
      </p:sp>
      <p:cxnSp>
        <p:nvCxnSpPr>
          <p:cNvPr id="6" name="Straight Connector 5" title="Straight Line Boarder "/>
          <p:cNvCxnSpPr>
            <a:stCxn id="8" idx="4"/>
          </p:cNvCxnSpPr>
          <p:nvPr/>
        </p:nvCxnSpPr>
        <p:spPr>
          <a:xfrm>
            <a:off x="10191652" y="3658193"/>
            <a:ext cx="0" cy="10057807"/>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1628606" y="10989694"/>
            <a:ext cx="4183440" cy="1077090"/>
          </a:xfrm>
          <a:prstGeom prst="rect">
            <a:avLst/>
          </a:prstGeom>
          <a:noFill/>
        </p:spPr>
        <p:txBody>
          <a:bodyPr wrap="square" rtlCol="0">
            <a:spAutoFit/>
          </a:bodyPr>
          <a:lstStyle/>
          <a:p>
            <a:r>
              <a:rPr lang="en-US" sz="4000" b="1" dirty="0">
                <a:latin typeface="Lato Light"/>
                <a:cs typeface="Lato Light"/>
              </a:rPr>
              <a:t>Final Release</a:t>
            </a:r>
          </a:p>
          <a:p>
            <a:r>
              <a:rPr lang="en-US" sz="2399" dirty="0">
                <a:latin typeface="Lato Light"/>
                <a:cs typeface="Lato Light"/>
              </a:rPr>
              <a:t>August 1, 2016</a:t>
            </a:r>
          </a:p>
        </p:txBody>
      </p:sp>
      <p:sp>
        <p:nvSpPr>
          <p:cNvPr id="16" name="TextBox 15"/>
          <p:cNvSpPr txBox="1"/>
          <p:nvPr/>
        </p:nvSpPr>
        <p:spPr>
          <a:xfrm>
            <a:off x="11628606" y="9033893"/>
            <a:ext cx="4183440" cy="1077090"/>
          </a:xfrm>
          <a:prstGeom prst="rect">
            <a:avLst/>
          </a:prstGeom>
          <a:noFill/>
        </p:spPr>
        <p:txBody>
          <a:bodyPr wrap="square" rtlCol="0">
            <a:spAutoFit/>
          </a:bodyPr>
          <a:lstStyle/>
          <a:p>
            <a:r>
              <a:rPr lang="en-US" sz="4000" b="1" dirty="0">
                <a:latin typeface="Lato Light"/>
                <a:cs typeface="Lato Light"/>
              </a:rPr>
              <a:t>Revise</a:t>
            </a:r>
          </a:p>
          <a:p>
            <a:r>
              <a:rPr lang="en-US" sz="2399" dirty="0">
                <a:cs typeface="Lato Light"/>
              </a:rPr>
              <a:t>March 28 – </a:t>
            </a:r>
            <a:r>
              <a:rPr lang="en-US" sz="2399" dirty="0">
                <a:latin typeface="Lato Light"/>
                <a:cs typeface="Lato Light"/>
              </a:rPr>
              <a:t>July 25, 2016</a:t>
            </a:r>
          </a:p>
        </p:txBody>
      </p:sp>
      <p:sp>
        <p:nvSpPr>
          <p:cNvPr id="15" name="TextBox 14"/>
          <p:cNvSpPr txBox="1"/>
          <p:nvPr/>
        </p:nvSpPr>
        <p:spPr>
          <a:xfrm>
            <a:off x="11628606" y="7031313"/>
            <a:ext cx="4183440" cy="2061846"/>
          </a:xfrm>
          <a:prstGeom prst="rect">
            <a:avLst/>
          </a:prstGeom>
          <a:noFill/>
        </p:spPr>
        <p:txBody>
          <a:bodyPr wrap="square" rtlCol="0">
            <a:spAutoFit/>
          </a:bodyPr>
          <a:lstStyle/>
          <a:p>
            <a:r>
              <a:rPr lang="en-US" sz="4000" b="1" dirty="0">
                <a:latin typeface="Lato Light"/>
                <a:cs typeface="Lato Light"/>
              </a:rPr>
              <a:t>Public Comment</a:t>
            </a:r>
          </a:p>
          <a:p>
            <a:r>
              <a:rPr lang="en-US" sz="2399" dirty="0">
                <a:latin typeface="Lato Light"/>
                <a:cs typeface="Lato Light"/>
              </a:rPr>
              <a:t>February 26 –</a:t>
            </a:r>
          </a:p>
          <a:p>
            <a:r>
              <a:rPr lang="en-US" sz="2399" dirty="0">
                <a:latin typeface="Lato Light"/>
                <a:cs typeface="Lato Light"/>
              </a:rPr>
              <a:t>March 28, 2016</a:t>
            </a:r>
          </a:p>
        </p:txBody>
      </p:sp>
      <p:sp>
        <p:nvSpPr>
          <p:cNvPr id="21" name="Freeform 29" title="Check Mark"/>
          <p:cNvSpPr>
            <a:spLocks/>
          </p:cNvSpPr>
          <p:nvPr/>
        </p:nvSpPr>
        <p:spPr bwMode="auto">
          <a:xfrm>
            <a:off x="10835491" y="7399355"/>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13" name="TextBox 12"/>
          <p:cNvSpPr txBox="1"/>
          <p:nvPr/>
        </p:nvSpPr>
        <p:spPr>
          <a:xfrm>
            <a:off x="11628606" y="5177112"/>
            <a:ext cx="4183440" cy="1077090"/>
          </a:xfrm>
          <a:prstGeom prst="rect">
            <a:avLst/>
          </a:prstGeom>
          <a:noFill/>
        </p:spPr>
        <p:txBody>
          <a:bodyPr wrap="square" rtlCol="0">
            <a:spAutoFit/>
          </a:bodyPr>
          <a:lstStyle/>
          <a:p>
            <a:r>
              <a:rPr lang="en-US" sz="4000" b="1" dirty="0">
                <a:latin typeface="Lato Light"/>
                <a:cs typeface="Lato Light"/>
              </a:rPr>
              <a:t>Draft Release</a:t>
            </a:r>
          </a:p>
          <a:p>
            <a:r>
              <a:rPr lang="en-US" sz="2399" dirty="0">
                <a:latin typeface="Lato Light"/>
                <a:cs typeface="Lato Light"/>
              </a:rPr>
              <a:t>February 26, 2016</a:t>
            </a:r>
          </a:p>
        </p:txBody>
      </p:sp>
      <p:sp>
        <p:nvSpPr>
          <p:cNvPr id="20" name="Freeform 29" title="Check Mark"/>
          <p:cNvSpPr>
            <a:spLocks/>
          </p:cNvSpPr>
          <p:nvPr/>
        </p:nvSpPr>
        <p:spPr bwMode="auto">
          <a:xfrm>
            <a:off x="10856513" y="5468042"/>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14" name="TextBox 13"/>
          <p:cNvSpPr txBox="1"/>
          <p:nvPr/>
        </p:nvSpPr>
        <p:spPr>
          <a:xfrm>
            <a:off x="11628606" y="3014929"/>
            <a:ext cx="4183440" cy="1446293"/>
          </a:xfrm>
          <a:prstGeom prst="rect">
            <a:avLst/>
          </a:prstGeom>
          <a:noFill/>
        </p:spPr>
        <p:txBody>
          <a:bodyPr wrap="square" rtlCol="0">
            <a:spAutoFit/>
          </a:bodyPr>
          <a:lstStyle/>
          <a:p>
            <a:r>
              <a:rPr lang="en-US" sz="4000" b="1" dirty="0">
                <a:latin typeface="Lato Light"/>
                <a:cs typeface="Lato Light"/>
              </a:rPr>
              <a:t>Development</a:t>
            </a:r>
          </a:p>
          <a:p>
            <a:r>
              <a:rPr lang="en-US" sz="2399" dirty="0">
                <a:latin typeface="Lato Light"/>
                <a:cs typeface="Lato Light"/>
              </a:rPr>
              <a:t>December 2015 –</a:t>
            </a:r>
          </a:p>
          <a:p>
            <a:r>
              <a:rPr lang="en-US" sz="2399" dirty="0">
                <a:latin typeface="Lato Light"/>
                <a:cs typeface="Lato Light"/>
              </a:rPr>
              <a:t>February 2016</a:t>
            </a:r>
          </a:p>
        </p:txBody>
      </p:sp>
      <p:sp>
        <p:nvSpPr>
          <p:cNvPr id="23" name="Freeform 29" title="Check Mark "/>
          <p:cNvSpPr>
            <a:spLocks/>
          </p:cNvSpPr>
          <p:nvPr/>
        </p:nvSpPr>
        <p:spPr bwMode="auto">
          <a:xfrm>
            <a:off x="10755127" y="3224367"/>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11" name="Oval 10" title="Oval "/>
          <p:cNvSpPr/>
          <p:nvPr/>
        </p:nvSpPr>
        <p:spPr>
          <a:xfrm>
            <a:off x="9935474" y="11258967"/>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10" name="Oval 9" title="Oval "/>
          <p:cNvSpPr/>
          <p:nvPr/>
        </p:nvSpPr>
        <p:spPr>
          <a:xfrm>
            <a:off x="9935474" y="9215280"/>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9" name="Oval 8" title="Oval "/>
          <p:cNvSpPr/>
          <p:nvPr/>
        </p:nvSpPr>
        <p:spPr>
          <a:xfrm>
            <a:off x="9935474" y="7153293"/>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12" name="Oval 11" title="Oval "/>
          <p:cNvSpPr/>
          <p:nvPr/>
        </p:nvSpPr>
        <p:spPr>
          <a:xfrm>
            <a:off x="9897788" y="5207997"/>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8" name="Oval 7" title="Oval "/>
          <p:cNvSpPr/>
          <p:nvPr/>
        </p:nvSpPr>
        <p:spPr>
          <a:xfrm>
            <a:off x="9935474" y="3145639"/>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7" name="TextBox 6"/>
          <p:cNvSpPr txBox="1"/>
          <p:nvPr/>
        </p:nvSpPr>
        <p:spPr>
          <a:xfrm>
            <a:off x="3486906" y="2003625"/>
            <a:ext cx="10589437" cy="535531"/>
          </a:xfrm>
          <a:prstGeom prst="rect">
            <a:avLst/>
          </a:prstGeom>
          <a:noFill/>
        </p:spPr>
        <p:txBody>
          <a:bodyPr wrap="none" rtlCol="0">
            <a:spAutoFit/>
          </a:bodyPr>
          <a:lstStyle/>
          <a:p>
            <a:pPr>
              <a:lnSpc>
                <a:spcPct val="80000"/>
              </a:lnSpc>
            </a:pPr>
            <a:r>
              <a:rPr lang="en-US" dirty="0">
                <a:latin typeface="Lato Light"/>
                <a:cs typeface="Lato Light"/>
              </a:rPr>
              <a:t>Elective hip and knee replacement for CEP models</a:t>
            </a:r>
          </a:p>
        </p:txBody>
      </p:sp>
      <p:sp>
        <p:nvSpPr>
          <p:cNvPr id="4" name="Title 3"/>
          <p:cNvSpPr>
            <a:spLocks noGrp="1"/>
          </p:cNvSpPr>
          <p:nvPr>
            <p:ph type="title"/>
          </p:nvPr>
        </p:nvSpPr>
        <p:spPr>
          <a:xfrm>
            <a:off x="3291840" y="366846"/>
            <a:ext cx="18983443" cy="2029465"/>
          </a:xfrm>
        </p:spPr>
        <p:txBody>
          <a:bodyPr>
            <a:normAutofit/>
          </a:bodyPr>
          <a:lstStyle/>
          <a:p>
            <a:pPr lvl="0" defTabSz="1828434">
              <a:lnSpc>
                <a:spcPct val="80000"/>
              </a:lnSpc>
              <a:spcBef>
                <a:spcPts val="0"/>
              </a:spcBef>
            </a:pPr>
            <a:r>
              <a:rPr lang="en-US" sz="9600" b="1" dirty="0">
                <a:ea typeface="+mn-ea"/>
                <a:cs typeface="Bebas Neue Bold"/>
              </a:rPr>
              <a:t>Elective Joint Replacement</a:t>
            </a:r>
            <a:endParaRPr lang="en-US" dirty="0"/>
          </a:p>
        </p:txBody>
      </p:sp>
      <p:sp>
        <p:nvSpPr>
          <p:cNvPr id="24" name="Freeform 29" title="Check Mark"/>
          <p:cNvSpPr>
            <a:spLocks/>
          </p:cNvSpPr>
          <p:nvPr/>
        </p:nvSpPr>
        <p:spPr bwMode="auto">
          <a:xfrm>
            <a:off x="10835491" y="9294404"/>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26" name="Freeform 29" title="Check Mark"/>
          <p:cNvSpPr>
            <a:spLocks/>
          </p:cNvSpPr>
          <p:nvPr/>
        </p:nvSpPr>
        <p:spPr bwMode="auto">
          <a:xfrm>
            <a:off x="10856513" y="11228438"/>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5587" y="3224367"/>
            <a:ext cx="6648450" cy="8524875"/>
          </a:xfrm>
          <a:prstGeom prst="rect">
            <a:avLst/>
          </a:prstGeom>
        </p:spPr>
      </p:pic>
      <p:pic>
        <p:nvPicPr>
          <p:cNvPr id="28" name="Picture 27" descr="Graphci of knee" title="Graphic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906" y="807712"/>
            <a:ext cx="1592790" cy="1996931"/>
          </a:xfrm>
          <a:prstGeom prst="rect">
            <a:avLst/>
          </a:prstGeom>
        </p:spPr>
      </p:pic>
      <p:pic>
        <p:nvPicPr>
          <p:cNvPr id="29" name="Picture 2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8250" y="510840"/>
            <a:ext cx="2286000" cy="2286000"/>
          </a:xfrm>
          <a:prstGeom prst="rect">
            <a:avLst/>
          </a:prstGeom>
        </p:spPr>
      </p:pic>
    </p:spTree>
    <p:extLst>
      <p:ext uri="{BB962C8B-B14F-4D97-AF65-F5344CB8AC3E}">
        <p14:creationId xmlns:p14="http://schemas.microsoft.com/office/powerpoint/2010/main" val="251187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50409" y="3380023"/>
            <a:ext cx="19812483" cy="8253789"/>
          </a:xfrm>
          <a:prstGeom prst="roundRect">
            <a:avLst>
              <a:gd name="adj" fmla="val 0"/>
            </a:avLst>
          </a:prstGeom>
          <a:solidFill>
            <a:schemeClr val="bg1"/>
          </a:solidFill>
          <a:ln>
            <a:solidFill>
              <a:schemeClr val="accent4"/>
            </a:solidFill>
          </a:ln>
        </p:spPr>
        <p:style>
          <a:lnRef idx="0">
            <a:schemeClr val="accent3"/>
          </a:lnRef>
          <a:fillRef idx="3">
            <a:schemeClr val="accent3"/>
          </a:fillRef>
          <a:effectRef idx="3">
            <a:schemeClr val="accent3"/>
          </a:effectRef>
          <a:fontRef idx="minor">
            <a:schemeClr val="lt1"/>
          </a:fontRef>
        </p:style>
        <p:txBody>
          <a:bodyPr tIns="365665" rtlCol="0" anchor="t"/>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1828343">
              <a:spcBef>
                <a:spcPts val="1200"/>
              </a:spcBef>
              <a:spcAft>
                <a:spcPts val="1200"/>
              </a:spcAft>
            </a:pPr>
            <a:r>
              <a:rPr lang="en-US" sz="4799" dirty="0">
                <a:solidFill>
                  <a:prstClr val="white"/>
                </a:solidFill>
                <a:latin typeface="Lato" panose="020F0502020204030203" pitchFamily="34" charset="0"/>
                <a:ea typeface="Lato" panose="020F0502020204030203" pitchFamily="34" charset="0"/>
                <a:cs typeface="Lato" panose="020F0502020204030203" pitchFamily="34" charset="0"/>
              </a:rPr>
              <a:t>Design Elements</a:t>
            </a:r>
          </a:p>
        </p:txBody>
      </p:sp>
      <p:graphicFrame>
        <p:nvGraphicFramePr>
          <p:cNvPr id="9" name="Table 8" descr="Table showing parameters for Elective Joint Replacement " title="Table "/>
          <p:cNvGraphicFramePr>
            <a:graphicFrameLocks noGrp="1"/>
          </p:cNvGraphicFramePr>
          <p:nvPr>
            <p:extLst>
              <p:ext uri="{D42A27DB-BD31-4B8C-83A1-F6EECF244321}">
                <p14:modId xmlns:p14="http://schemas.microsoft.com/office/powerpoint/2010/main" val="3122692684"/>
              </p:ext>
            </p:extLst>
          </p:nvPr>
        </p:nvGraphicFramePr>
        <p:xfrm>
          <a:off x="4001504" y="4308121"/>
          <a:ext cx="18484430" cy="6916026"/>
        </p:xfrm>
        <a:graphic>
          <a:graphicData uri="http://schemas.openxmlformats.org/drawingml/2006/table">
            <a:tbl>
              <a:tblPr firstRow="1" bandRow="1">
                <a:tableStyleId>{5940675A-B579-460E-94D1-54222C63F5DA}</a:tableStyleId>
              </a:tblPr>
              <a:tblGrid>
                <a:gridCol w="3696886">
                  <a:extLst>
                    <a:ext uri="{9D8B030D-6E8A-4147-A177-3AD203B41FA5}">
                      <a16:colId xmlns:a16="http://schemas.microsoft.com/office/drawing/2014/main" val="20000"/>
                    </a:ext>
                  </a:extLst>
                </a:gridCol>
                <a:gridCol w="3696886">
                  <a:extLst>
                    <a:ext uri="{9D8B030D-6E8A-4147-A177-3AD203B41FA5}">
                      <a16:colId xmlns:a16="http://schemas.microsoft.com/office/drawing/2014/main" val="20001"/>
                    </a:ext>
                  </a:extLst>
                </a:gridCol>
                <a:gridCol w="3696886">
                  <a:extLst>
                    <a:ext uri="{9D8B030D-6E8A-4147-A177-3AD203B41FA5}">
                      <a16:colId xmlns:a16="http://schemas.microsoft.com/office/drawing/2014/main" val="20002"/>
                    </a:ext>
                  </a:extLst>
                </a:gridCol>
                <a:gridCol w="3696886">
                  <a:extLst>
                    <a:ext uri="{9D8B030D-6E8A-4147-A177-3AD203B41FA5}">
                      <a16:colId xmlns:a16="http://schemas.microsoft.com/office/drawing/2014/main" val="20003"/>
                    </a:ext>
                  </a:extLst>
                </a:gridCol>
                <a:gridCol w="3696886">
                  <a:extLst>
                    <a:ext uri="{9D8B030D-6E8A-4147-A177-3AD203B41FA5}">
                      <a16:colId xmlns:a16="http://schemas.microsoft.com/office/drawing/2014/main" val="20004"/>
                    </a:ext>
                  </a:extLst>
                </a:gridCol>
              </a:tblGrid>
              <a:tr h="929956">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1. Episode</a:t>
                      </a:r>
                      <a:r>
                        <a:rPr lang="en-US" sz="2400" b="1" kern="1200" baseline="0" dirty="0">
                          <a:solidFill>
                            <a:schemeClr val="bg1"/>
                          </a:solidFill>
                          <a:latin typeface="Lato" panose="020F0502020204030203" pitchFamily="34" charset="0"/>
                          <a:ea typeface="Lato" panose="020F0502020204030203" pitchFamily="34" charset="0"/>
                          <a:cs typeface="Lato" panose="020F0502020204030203" pitchFamily="34" charset="0"/>
                        </a:rPr>
                        <a:t> Definition</a:t>
                      </a:r>
                      <a:endPar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2. Episode Timing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3. Patient Population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4. Services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5. Patient Engagement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2382567">
                <a:tc>
                  <a:txBody>
                    <a:bodyPr/>
                    <a:lstStyle/>
                    <a:p>
                      <a:pPr marL="0" indent="0" algn="ctr" defTabSz="914400" rtl="0" eaLnBrk="1" latinLnBrk="0" hangingPunct="1">
                        <a:buFont typeface="+mj-lt"/>
                        <a:buNone/>
                        <a:tabLst>
                          <a:tab pos="400050" algn="l"/>
                        </a:tabLst>
                      </a:pP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Elective &amp; appropriate total hip and total knee replacement</a:t>
                      </a:r>
                      <a: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due to osteoarthritis</a:t>
                      </a:r>
                      <a:endPar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91416" marR="91416" marT="45708" marB="4570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Start pre-procedure</a:t>
                      </a:r>
                      <a: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and end </a:t>
                      </a: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90 d. post-discharge, and</a:t>
                      </a:r>
                    </a:p>
                    <a:p>
                      <a:pPr marL="0" indent="0" algn="ctr" defTabSz="914400" rtl="0" eaLnBrk="1" latinLnBrk="0" hangingPunct="1">
                        <a:buFont typeface="+mj-lt"/>
                        <a:buNone/>
                        <a:tabLst>
                          <a:tab pos="400050" algn="l"/>
                        </a:tabLst>
                      </a:pP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 meet requirements</a:t>
                      </a:r>
                    </a:p>
                  </a:txBody>
                  <a:tcPr marL="91416" marR="91416" marT="45708" marB="4570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Broadest-possible</a:t>
                      </a:r>
                      <a: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pool of patients with </a:t>
                      </a:r>
                      <a:b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risk/severity adjusted</a:t>
                      </a:r>
                      <a:endPar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91416" marR="91416" marT="45708" marB="4570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All</a:t>
                      </a:r>
                      <a: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services needed by the patient related to the joint replacement procedure</a:t>
                      </a:r>
                      <a:endPar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91416" marR="91416" marT="45708" marB="4570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defTabSz="914400" rtl="0" eaLnBrk="1" latinLnBrk="0" hangingPunct="1">
                        <a:buFont typeface="+mj-lt"/>
                        <a:buNone/>
                        <a:tabLst>
                          <a:tab pos="400050" algn="l"/>
                        </a:tabLst>
                      </a:pP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Patient engagement tools</a:t>
                      </a:r>
                      <a: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and supports should be available at all stages of care, including t</a:t>
                      </a: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ransparent</a:t>
                      </a:r>
                      <a: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a:t>
                      </a:r>
                      <a:b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cost &amp; care info</a:t>
                      </a:r>
                      <a:endPar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91416" marR="91416" marT="45708" marB="4570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40057">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6. Accountable Entity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7. Payment Flow</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8. Episode Price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9. Type and </a:t>
                      </a:r>
                      <a:b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Level of Risk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10. Quality Metrics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2663446">
                <a:tc>
                  <a:txBody>
                    <a:bodyPr/>
                    <a:lstStyle/>
                    <a:p>
                      <a:pPr marL="0" indent="0" algn="ctr" defTabSz="914400" rtl="0" eaLnBrk="1" latinLnBrk="0" hangingPunct="1">
                        <a:buFont typeface="+mj-lt"/>
                        <a:buNone/>
                        <a:tabLst>
                          <a:tab pos="400050" algn="l"/>
                        </a:tabLst>
                      </a:pP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Provider</a:t>
                      </a:r>
                      <a: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best able to engineer change in the way care is delivered to the patient, and able to accept risk. The orthopedic surgeon may fit this role, as may other clinicians</a:t>
                      </a:r>
                      <a:endPar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91416" marR="91416" marT="45708" marB="4570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Payment flow –either retrospective reconciliation or prospective payment – depends on unique characteristics of the models’ players. However, prospective payment is recommended for TJR</a:t>
                      </a:r>
                    </a:p>
                  </a:txBody>
                  <a:tcPr marL="91416" marR="91416" marT="45708" marB="4570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Balance single and multiple providers, and regional utilization history. Reflect the cost of services needed</a:t>
                      </a:r>
                      <a: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to achieve the goals of the episode payment model</a:t>
                      </a:r>
                      <a:endPar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91416" marR="91416" marT="45708" marB="4570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Upside reward and/or</a:t>
                      </a:r>
                      <a: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a:t>
                      </a:r>
                      <a:b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downside risk, depending on the model</a:t>
                      </a:r>
                    </a:p>
                  </a:txBody>
                  <a:tcPr marL="91416" marR="91416" marT="45708" marB="4570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rPr>
                        <a:t>Clinical and Patient-Reported Outcome measures;</a:t>
                      </a:r>
                      <a:r>
                        <a:rPr lang="en-US" sz="20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use of quality measurement for payment and accountability</a:t>
                      </a:r>
                      <a:endParaRPr lang="en-US" sz="20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91416" marR="91416" marT="45708" marB="4570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8" name="Picture 7" descr="Graphic of knee" title="Graphic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943" y="3346119"/>
            <a:ext cx="1724307" cy="2161817"/>
          </a:xfrm>
          <a:prstGeom prst="rect">
            <a:avLst/>
          </a:prstGeom>
        </p:spPr>
      </p:pic>
      <p:sp>
        <p:nvSpPr>
          <p:cNvPr id="2" name="Text Placeholder 1"/>
          <p:cNvSpPr>
            <a:spLocks noGrp="1"/>
          </p:cNvSpPr>
          <p:nvPr>
            <p:ph type="body" sz="quarter" idx="10"/>
          </p:nvPr>
        </p:nvSpPr>
        <p:spPr>
          <a:xfrm>
            <a:off x="3291840" y="2560320"/>
            <a:ext cx="21025723" cy="815803"/>
          </a:xfrm>
        </p:spPr>
        <p:txBody>
          <a:bodyPr/>
          <a:lstStyle/>
          <a:p>
            <a:r>
              <a:rPr lang="en-US" dirty="0"/>
              <a:t>Summary of Elective Joint Replacement Episode Recommendations</a:t>
            </a:r>
          </a:p>
        </p:txBody>
      </p:sp>
      <p:sp>
        <p:nvSpPr>
          <p:cNvPr id="3" name="Title 2"/>
          <p:cNvSpPr>
            <a:spLocks noGrp="1"/>
          </p:cNvSpPr>
          <p:nvPr>
            <p:ph type="title"/>
          </p:nvPr>
        </p:nvSpPr>
        <p:spPr>
          <a:xfrm>
            <a:off x="3291840" y="852929"/>
            <a:ext cx="19135257" cy="1144622"/>
          </a:xfrm>
        </p:spPr>
        <p:txBody>
          <a:bodyPr/>
          <a:lstStyle/>
          <a:p>
            <a:r>
              <a:rPr lang="en-US" sz="8000" dirty="0">
                <a:cs typeface="Bebas Neue Bold"/>
              </a:rPr>
              <a:t>Elective Joint Replacement</a:t>
            </a:r>
            <a:r>
              <a:rPr lang="en-US" sz="8000" dirty="0"/>
              <a:t> – </a:t>
            </a:r>
            <a:br>
              <a:rPr lang="en-US" sz="8000" dirty="0"/>
            </a:br>
            <a:r>
              <a:rPr lang="en-US" sz="8000" dirty="0"/>
              <a:t>Design Elements</a:t>
            </a: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8250" y="510840"/>
            <a:ext cx="2286000" cy="2286000"/>
          </a:xfrm>
          <a:prstGeom prst="rect">
            <a:avLst/>
          </a:prstGeom>
        </p:spPr>
      </p:pic>
    </p:spTree>
    <p:extLst>
      <p:ext uri="{BB962C8B-B14F-4D97-AF65-F5344CB8AC3E}">
        <p14:creationId xmlns:p14="http://schemas.microsoft.com/office/powerpoint/2010/main" val="324918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91840" y="1137600"/>
            <a:ext cx="19090328" cy="1144622"/>
          </a:xfrm>
        </p:spPr>
        <p:txBody>
          <a:bodyPr/>
          <a:lstStyle/>
          <a:p>
            <a:r>
              <a:rPr lang="en-US" cap="none" dirty="0">
                <a:cs typeface="Bebas Neue Bold"/>
              </a:rPr>
              <a:t>Elective </a:t>
            </a:r>
            <a:r>
              <a:rPr lang="en-US" cap="none" dirty="0"/>
              <a:t>Joint</a:t>
            </a:r>
            <a:r>
              <a:rPr lang="en-US" cap="none" dirty="0">
                <a:cs typeface="Bebas Neue Bold"/>
              </a:rPr>
              <a:t> Replacement</a:t>
            </a:r>
            <a:r>
              <a:rPr lang="en-US" cap="none" dirty="0"/>
              <a:t> - Timeline</a:t>
            </a:r>
          </a:p>
        </p:txBody>
      </p:sp>
      <p:sp>
        <p:nvSpPr>
          <p:cNvPr id="68" name="Text Placeholder 1"/>
          <p:cNvSpPr>
            <a:spLocks noGrp="1"/>
          </p:cNvSpPr>
          <p:nvPr>
            <p:ph type="body" sz="quarter" idx="10"/>
          </p:nvPr>
        </p:nvSpPr>
        <p:spPr>
          <a:xfrm>
            <a:off x="3600839" y="3132916"/>
            <a:ext cx="21020249" cy="815592"/>
          </a:xfrm>
        </p:spPr>
        <p:txBody>
          <a:bodyPr>
            <a:normAutofit/>
          </a:bodyPr>
          <a:lstStyle/>
          <a:p>
            <a:r>
              <a:rPr lang="en-US" dirty="0"/>
              <a:t>Episode Timeline for Elective Joint Replacement</a:t>
            </a:r>
          </a:p>
        </p:txBody>
      </p:sp>
      <p:sp>
        <p:nvSpPr>
          <p:cNvPr id="105" name="TextBox 104"/>
          <p:cNvSpPr txBox="1"/>
          <p:nvPr/>
        </p:nvSpPr>
        <p:spPr>
          <a:xfrm>
            <a:off x="1121679" y="10898902"/>
            <a:ext cx="23065518" cy="830740"/>
          </a:xfrm>
          <a:prstGeom prst="rect">
            <a:avLst/>
          </a:prstGeom>
          <a:noFill/>
        </p:spPr>
        <p:txBody>
          <a:bodyPr wrap="square" rtlCol="0">
            <a:spAutoFit/>
          </a:bodyPr>
          <a:lstStyle/>
          <a:p>
            <a:r>
              <a:rPr lang="en-US" sz="2399" dirty="0"/>
              <a:t>Source: Derived from Premier, Inc., and Institute for Healthcare Improvement. </a:t>
            </a:r>
            <a:r>
              <a:rPr lang="en-US" sz="2399" i="1" dirty="0"/>
              <a:t>Integrated Care Pathway for Total Joint Arthroplasty</a:t>
            </a:r>
            <a:r>
              <a:rPr lang="en-US" sz="2399" dirty="0"/>
              <a:t>. Charlotte, NC: Premier, Inc. and Cambridge, MA: Institute for Healthcare Improvement; 2013. (Available at www.premierinc.com and www.ihi.org) </a:t>
            </a:r>
          </a:p>
        </p:txBody>
      </p:sp>
      <p:sp>
        <p:nvSpPr>
          <p:cNvPr id="106" name="Rounded Rectangle 105" title="Text Border "/>
          <p:cNvSpPr/>
          <p:nvPr/>
        </p:nvSpPr>
        <p:spPr>
          <a:xfrm>
            <a:off x="1121678" y="7461743"/>
            <a:ext cx="20492462" cy="2958329"/>
          </a:xfrm>
          <a:prstGeom prst="roundRect">
            <a:avLst>
              <a:gd name="adj" fmla="val 0"/>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7198" dirty="0"/>
          </a:p>
        </p:txBody>
      </p:sp>
      <p:sp>
        <p:nvSpPr>
          <p:cNvPr id="107" name="Rounded Rectangle 106"/>
          <p:cNvSpPr/>
          <p:nvPr/>
        </p:nvSpPr>
        <p:spPr>
          <a:xfrm>
            <a:off x="21787740" y="7913528"/>
            <a:ext cx="2399459" cy="1383940"/>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Track Quality Measures</a:t>
            </a:r>
          </a:p>
        </p:txBody>
      </p:sp>
      <p:sp>
        <p:nvSpPr>
          <p:cNvPr id="108" name="Right Arrow 107" descr="Arrow pointing to the right " title="Arrow "/>
          <p:cNvSpPr/>
          <p:nvPr/>
        </p:nvSpPr>
        <p:spPr>
          <a:xfrm>
            <a:off x="20527486" y="8088110"/>
            <a:ext cx="1508835" cy="1034780"/>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7198" dirty="0"/>
          </a:p>
        </p:txBody>
      </p:sp>
      <p:sp>
        <p:nvSpPr>
          <p:cNvPr id="109" name="TextBox 108"/>
          <p:cNvSpPr txBox="1"/>
          <p:nvPr/>
        </p:nvSpPr>
        <p:spPr>
          <a:xfrm>
            <a:off x="16043847" y="9347196"/>
            <a:ext cx="5080747" cy="523092"/>
          </a:xfrm>
          <a:prstGeom prst="rect">
            <a:avLst/>
          </a:prstGeom>
          <a:noFill/>
        </p:spPr>
        <p:txBody>
          <a:bodyPr wrap="square" rtlCol="0">
            <a:spAutoFit/>
          </a:bodyPr>
          <a:lstStyle/>
          <a:p>
            <a:pPr algn="ctr"/>
            <a:r>
              <a:rPr lang="en-US" sz="2799" dirty="0">
                <a:latin typeface="Lato" panose="020F0502020204030203" pitchFamily="34" charset="0"/>
                <a:ea typeface="Lato" panose="020F0502020204030203" pitchFamily="34" charset="0"/>
                <a:cs typeface="Lato" panose="020F0502020204030203" pitchFamily="34" charset="0"/>
              </a:rPr>
              <a:t>12 months</a:t>
            </a:r>
          </a:p>
        </p:txBody>
      </p:sp>
      <p:grpSp>
        <p:nvGrpSpPr>
          <p:cNvPr id="110" name="Group 109" descr="Bracket indicating 12 months " title="Bracket "/>
          <p:cNvGrpSpPr/>
          <p:nvPr/>
        </p:nvGrpSpPr>
        <p:grpSpPr>
          <a:xfrm>
            <a:off x="16355583" y="9538131"/>
            <a:ext cx="4649116" cy="373425"/>
            <a:chOff x="1257299" y="6032068"/>
            <a:chExt cx="3462574" cy="178232"/>
          </a:xfrm>
        </p:grpSpPr>
        <p:cxnSp>
          <p:nvCxnSpPr>
            <p:cNvPr id="111" name="Straight Connector 110"/>
            <p:cNvCxnSpPr/>
            <p:nvPr/>
          </p:nvCxnSpPr>
          <p:spPr>
            <a:xfrm>
              <a:off x="1257299" y="6032068"/>
              <a:ext cx="0" cy="178232"/>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a:off x="1257299" y="6210300"/>
              <a:ext cx="3462573" cy="0"/>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p:cNvCxnSpPr/>
            <p:nvPr/>
          </p:nvCxnSpPr>
          <p:spPr>
            <a:xfrm flipV="1">
              <a:off x="4719873" y="6032068"/>
              <a:ext cx="0" cy="178232"/>
            </a:xfrm>
            <a:prstGeom prst="line">
              <a:avLst/>
            </a:prstGeom>
          </p:spPr>
          <p:style>
            <a:lnRef idx="1">
              <a:schemeClr val="dk1"/>
            </a:lnRef>
            <a:fillRef idx="0">
              <a:schemeClr val="dk1"/>
            </a:fillRef>
            <a:effectRef idx="0">
              <a:schemeClr val="dk1"/>
            </a:effectRef>
            <a:fontRef idx="minor">
              <a:schemeClr val="tx1"/>
            </a:fontRef>
          </p:style>
        </p:cxnSp>
      </p:grpSp>
      <p:sp>
        <p:nvSpPr>
          <p:cNvPr id="114" name="Rectangular Callout 113"/>
          <p:cNvSpPr/>
          <p:nvPr/>
        </p:nvSpPr>
        <p:spPr>
          <a:xfrm>
            <a:off x="15062647" y="5566760"/>
            <a:ext cx="5942052" cy="1460120"/>
          </a:xfrm>
          <a:prstGeom prst="wedgeRectCallout">
            <a:avLst>
              <a:gd name="adj1" fmla="val -3637"/>
              <a:gd name="adj2" fmla="val 113704"/>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latin typeface="Lato" panose="020F0502020204030203" pitchFamily="34" charset="0"/>
                <a:ea typeface="Lato" panose="020F0502020204030203" pitchFamily="34" charset="0"/>
                <a:cs typeface="Lato" panose="020F0502020204030203" pitchFamily="34" charset="0"/>
              </a:rPr>
              <a:t>Stopping Point</a:t>
            </a:r>
          </a:p>
          <a:p>
            <a:pPr algn="ctr"/>
            <a:r>
              <a:rPr lang="en-US" sz="2000" dirty="0">
                <a:latin typeface="Lato" panose="020F0502020204030203" pitchFamily="34" charset="0"/>
                <a:ea typeface="Lato" panose="020F0502020204030203" pitchFamily="34" charset="0"/>
                <a:cs typeface="Lato" panose="020F0502020204030203" pitchFamily="34" charset="0"/>
              </a:rPr>
              <a:t>90 days post-discharge</a:t>
            </a:r>
          </a:p>
        </p:txBody>
      </p:sp>
      <p:sp>
        <p:nvSpPr>
          <p:cNvPr id="115" name="Rounded Rectangle 114"/>
          <p:cNvSpPr/>
          <p:nvPr/>
        </p:nvSpPr>
        <p:spPr>
          <a:xfrm>
            <a:off x="16043849" y="7941040"/>
            <a:ext cx="5080747" cy="13839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Post-discharge Rehabilitation &amp; Follow-up Care</a:t>
            </a:r>
          </a:p>
        </p:txBody>
      </p:sp>
      <p:sp>
        <p:nvSpPr>
          <p:cNvPr id="116" name="Right Arrow 115" descr="Arrow pointing to the right " title="Arrow "/>
          <p:cNvSpPr/>
          <p:nvPr/>
        </p:nvSpPr>
        <p:spPr>
          <a:xfrm>
            <a:off x="14749437" y="8115153"/>
            <a:ext cx="1508835" cy="1034780"/>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7198" dirty="0"/>
          </a:p>
        </p:txBody>
      </p:sp>
      <p:sp>
        <p:nvSpPr>
          <p:cNvPr id="117" name="TextBox 116"/>
          <p:cNvSpPr txBox="1"/>
          <p:nvPr/>
        </p:nvSpPr>
        <p:spPr>
          <a:xfrm>
            <a:off x="12718075" y="9379958"/>
            <a:ext cx="2785778" cy="523092"/>
          </a:xfrm>
          <a:prstGeom prst="rect">
            <a:avLst/>
          </a:prstGeom>
          <a:noFill/>
        </p:spPr>
        <p:txBody>
          <a:bodyPr wrap="square" rtlCol="0">
            <a:spAutoFit/>
          </a:bodyPr>
          <a:lstStyle/>
          <a:p>
            <a:pPr algn="ctr"/>
            <a:r>
              <a:rPr lang="en-US" sz="2799" dirty="0">
                <a:latin typeface="Lato" panose="020F0502020204030203" pitchFamily="34" charset="0"/>
                <a:ea typeface="Lato" panose="020F0502020204030203" pitchFamily="34" charset="0"/>
                <a:cs typeface="Lato" panose="020F0502020204030203" pitchFamily="34" charset="0"/>
              </a:rPr>
              <a:t>~ 3 days</a:t>
            </a:r>
          </a:p>
        </p:txBody>
      </p:sp>
      <p:grpSp>
        <p:nvGrpSpPr>
          <p:cNvPr id="118" name="Group 117" descr="Bracket indicating 3 days " title="Bracket "/>
          <p:cNvGrpSpPr/>
          <p:nvPr/>
        </p:nvGrpSpPr>
        <p:grpSpPr>
          <a:xfrm>
            <a:off x="12980005" y="9601658"/>
            <a:ext cx="2479276" cy="267256"/>
            <a:chOff x="1257299" y="6032068"/>
            <a:chExt cx="3462574" cy="178232"/>
          </a:xfrm>
        </p:grpSpPr>
        <p:cxnSp>
          <p:nvCxnSpPr>
            <p:cNvPr id="119" name="Straight Connector 118"/>
            <p:cNvCxnSpPr/>
            <p:nvPr/>
          </p:nvCxnSpPr>
          <p:spPr>
            <a:xfrm>
              <a:off x="1257299" y="6032068"/>
              <a:ext cx="0" cy="178232"/>
            </a:xfrm>
            <a:prstGeom prst="line">
              <a:avLst/>
            </a:prstGeom>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a:xfrm>
              <a:off x="1257299" y="6210300"/>
              <a:ext cx="3462573" cy="0"/>
            </a:xfrm>
            <a:prstGeom prst="line">
              <a:avLst/>
            </a:prstGeom>
          </p:spPr>
          <p:style>
            <a:lnRef idx="1">
              <a:schemeClr val="dk1"/>
            </a:lnRef>
            <a:fillRef idx="0">
              <a:schemeClr val="dk1"/>
            </a:fillRef>
            <a:effectRef idx="0">
              <a:schemeClr val="dk1"/>
            </a:effectRef>
            <a:fontRef idx="minor">
              <a:schemeClr val="tx1"/>
            </a:fontRef>
          </p:style>
        </p:cxnSp>
        <p:cxnSp>
          <p:nvCxnSpPr>
            <p:cNvPr id="121" name="Straight Connector 120"/>
            <p:cNvCxnSpPr/>
            <p:nvPr/>
          </p:nvCxnSpPr>
          <p:spPr>
            <a:xfrm flipV="1">
              <a:off x="4719873" y="6032068"/>
              <a:ext cx="0" cy="178232"/>
            </a:xfrm>
            <a:prstGeom prst="line">
              <a:avLst/>
            </a:prstGeom>
          </p:spPr>
          <p:style>
            <a:lnRef idx="1">
              <a:schemeClr val="dk1"/>
            </a:lnRef>
            <a:fillRef idx="0">
              <a:schemeClr val="dk1"/>
            </a:fillRef>
            <a:effectRef idx="0">
              <a:schemeClr val="dk1"/>
            </a:effectRef>
            <a:fontRef idx="minor">
              <a:schemeClr val="tx1"/>
            </a:fontRef>
          </p:style>
        </p:cxnSp>
      </p:grpSp>
      <p:sp>
        <p:nvSpPr>
          <p:cNvPr id="122" name="Rounded Rectangle 121"/>
          <p:cNvSpPr/>
          <p:nvPr/>
        </p:nvSpPr>
        <p:spPr>
          <a:xfrm>
            <a:off x="12718078" y="7941040"/>
            <a:ext cx="2785776" cy="13839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Inpatient Stay &amp; Discharge Process</a:t>
            </a:r>
          </a:p>
        </p:txBody>
      </p:sp>
      <p:sp>
        <p:nvSpPr>
          <p:cNvPr id="123" name="Right Arrow 122" descr="Arrow Pointing to the right " title="Arrow "/>
          <p:cNvSpPr/>
          <p:nvPr/>
        </p:nvSpPr>
        <p:spPr>
          <a:xfrm>
            <a:off x="11417031" y="8093403"/>
            <a:ext cx="1508835" cy="1034780"/>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7198" dirty="0"/>
          </a:p>
        </p:txBody>
      </p:sp>
      <p:sp>
        <p:nvSpPr>
          <p:cNvPr id="124" name="TextBox 123"/>
          <p:cNvSpPr txBox="1"/>
          <p:nvPr/>
        </p:nvSpPr>
        <p:spPr>
          <a:xfrm>
            <a:off x="9191887" y="9388464"/>
            <a:ext cx="2804821" cy="523092"/>
          </a:xfrm>
          <a:prstGeom prst="rect">
            <a:avLst/>
          </a:prstGeom>
          <a:noFill/>
        </p:spPr>
        <p:txBody>
          <a:bodyPr wrap="square" rtlCol="0">
            <a:spAutoFit/>
          </a:bodyPr>
          <a:lstStyle/>
          <a:p>
            <a:pPr algn="ctr"/>
            <a:r>
              <a:rPr lang="en-US" sz="2799" dirty="0">
                <a:latin typeface="Lato" panose="020F0502020204030203" pitchFamily="34" charset="0"/>
                <a:ea typeface="Lato" panose="020F0502020204030203" pitchFamily="34" charset="0"/>
                <a:cs typeface="Lato" panose="020F0502020204030203" pitchFamily="34" charset="0"/>
              </a:rPr>
              <a:t>~ 6 hours</a:t>
            </a:r>
          </a:p>
        </p:txBody>
      </p:sp>
      <p:grpSp>
        <p:nvGrpSpPr>
          <p:cNvPr id="125" name="Group 124" descr="Bracket indicating 6 hours " title="Bracket "/>
          <p:cNvGrpSpPr/>
          <p:nvPr/>
        </p:nvGrpSpPr>
        <p:grpSpPr>
          <a:xfrm>
            <a:off x="9210933" y="9601659"/>
            <a:ext cx="2785775" cy="268629"/>
            <a:chOff x="1257299" y="6032068"/>
            <a:chExt cx="3462574" cy="178232"/>
          </a:xfrm>
        </p:grpSpPr>
        <p:cxnSp>
          <p:nvCxnSpPr>
            <p:cNvPr id="126" name="Straight Connector 125"/>
            <p:cNvCxnSpPr/>
            <p:nvPr/>
          </p:nvCxnSpPr>
          <p:spPr>
            <a:xfrm>
              <a:off x="1257299" y="6032068"/>
              <a:ext cx="0" cy="178232"/>
            </a:xfrm>
            <a:prstGeom prst="line">
              <a:avLst/>
            </a:prstGeom>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a:xfrm>
              <a:off x="1257299" y="6210300"/>
              <a:ext cx="3462573" cy="0"/>
            </a:xfrm>
            <a:prstGeom prst="line">
              <a:avLst/>
            </a:prstGeom>
          </p:spPr>
          <p:style>
            <a:lnRef idx="1">
              <a:schemeClr val="dk1"/>
            </a:lnRef>
            <a:fillRef idx="0">
              <a:schemeClr val="dk1"/>
            </a:fillRef>
            <a:effectRef idx="0">
              <a:schemeClr val="dk1"/>
            </a:effectRef>
            <a:fontRef idx="minor">
              <a:schemeClr val="tx1"/>
            </a:fontRef>
          </p:style>
        </p:cxnSp>
        <p:cxnSp>
          <p:nvCxnSpPr>
            <p:cNvPr id="128" name="Straight Connector 127"/>
            <p:cNvCxnSpPr/>
            <p:nvPr/>
          </p:nvCxnSpPr>
          <p:spPr>
            <a:xfrm flipV="1">
              <a:off x="4719873" y="6032068"/>
              <a:ext cx="0" cy="178232"/>
            </a:xfrm>
            <a:prstGeom prst="line">
              <a:avLst/>
            </a:prstGeom>
          </p:spPr>
          <p:style>
            <a:lnRef idx="1">
              <a:schemeClr val="dk1"/>
            </a:lnRef>
            <a:fillRef idx="0">
              <a:schemeClr val="dk1"/>
            </a:fillRef>
            <a:effectRef idx="0">
              <a:schemeClr val="dk1"/>
            </a:effectRef>
            <a:fontRef idx="minor">
              <a:schemeClr val="tx1"/>
            </a:fontRef>
          </p:style>
        </p:cxnSp>
      </p:grpSp>
      <p:sp>
        <p:nvSpPr>
          <p:cNvPr id="129" name="Rounded Rectangle 128"/>
          <p:cNvSpPr/>
          <p:nvPr/>
        </p:nvSpPr>
        <p:spPr>
          <a:xfrm>
            <a:off x="9210933" y="7940573"/>
            <a:ext cx="2785776" cy="13839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Preparation, Operation and PACU</a:t>
            </a:r>
          </a:p>
        </p:txBody>
      </p:sp>
      <p:sp>
        <p:nvSpPr>
          <p:cNvPr id="130" name="Right Arrow 129" descr="Arrow Pointing to the right " title="Arrow "/>
          <p:cNvSpPr/>
          <p:nvPr/>
        </p:nvSpPr>
        <p:spPr>
          <a:xfrm>
            <a:off x="7932775" y="8093403"/>
            <a:ext cx="1508835" cy="1034780"/>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7198" dirty="0"/>
          </a:p>
        </p:txBody>
      </p:sp>
      <p:sp>
        <p:nvSpPr>
          <p:cNvPr id="131" name="TextBox 130"/>
          <p:cNvSpPr txBox="1"/>
          <p:nvPr/>
        </p:nvSpPr>
        <p:spPr>
          <a:xfrm>
            <a:off x="1693028" y="9429730"/>
            <a:ext cx="6889415" cy="523092"/>
          </a:xfrm>
          <a:prstGeom prst="rect">
            <a:avLst/>
          </a:prstGeom>
          <a:noFill/>
        </p:spPr>
        <p:txBody>
          <a:bodyPr wrap="square" rtlCol="0">
            <a:spAutoFit/>
          </a:bodyPr>
          <a:lstStyle/>
          <a:p>
            <a:pPr algn="ctr"/>
            <a:r>
              <a:rPr lang="en-US" sz="2799" dirty="0">
                <a:latin typeface="Lato" panose="020F0502020204030203" pitchFamily="34" charset="0"/>
                <a:ea typeface="Lato" panose="020F0502020204030203" pitchFamily="34" charset="0"/>
                <a:cs typeface="Lato" panose="020F0502020204030203" pitchFamily="34" charset="0"/>
              </a:rPr>
              <a:t>~ 30 for example</a:t>
            </a:r>
          </a:p>
        </p:txBody>
      </p:sp>
      <p:grpSp>
        <p:nvGrpSpPr>
          <p:cNvPr id="132" name="Group 131" descr="Bracket indicating 30 days " title="Bracket "/>
          <p:cNvGrpSpPr/>
          <p:nvPr/>
        </p:nvGrpSpPr>
        <p:grpSpPr>
          <a:xfrm>
            <a:off x="1753650" y="9626060"/>
            <a:ext cx="6828793" cy="326761"/>
            <a:chOff x="1257299" y="6032068"/>
            <a:chExt cx="3462574" cy="178232"/>
          </a:xfrm>
        </p:grpSpPr>
        <p:cxnSp>
          <p:nvCxnSpPr>
            <p:cNvPr id="133" name="Straight Connector 132"/>
            <p:cNvCxnSpPr/>
            <p:nvPr/>
          </p:nvCxnSpPr>
          <p:spPr>
            <a:xfrm>
              <a:off x="1257299" y="6032068"/>
              <a:ext cx="0" cy="178232"/>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p:cNvCxnSpPr/>
            <p:nvPr/>
          </p:nvCxnSpPr>
          <p:spPr>
            <a:xfrm>
              <a:off x="1257299" y="6210300"/>
              <a:ext cx="3462573" cy="0"/>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a:xfrm flipV="1">
              <a:off x="4719873" y="6032068"/>
              <a:ext cx="0" cy="178232"/>
            </a:xfrm>
            <a:prstGeom prst="line">
              <a:avLst/>
            </a:prstGeom>
          </p:spPr>
          <p:style>
            <a:lnRef idx="1">
              <a:schemeClr val="dk1"/>
            </a:lnRef>
            <a:fillRef idx="0">
              <a:schemeClr val="dk1"/>
            </a:fillRef>
            <a:effectRef idx="0">
              <a:schemeClr val="dk1"/>
            </a:effectRef>
            <a:fontRef idx="minor">
              <a:schemeClr val="tx1"/>
            </a:fontRef>
          </p:style>
        </p:cxnSp>
      </p:grpSp>
      <p:sp>
        <p:nvSpPr>
          <p:cNvPr id="136" name="Rounded Rectangle 135"/>
          <p:cNvSpPr/>
          <p:nvPr/>
        </p:nvSpPr>
        <p:spPr>
          <a:xfrm>
            <a:off x="5392129" y="7940573"/>
            <a:ext cx="3224242" cy="13839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Pre-operative Preparation &amp; Planning</a:t>
            </a:r>
          </a:p>
        </p:txBody>
      </p:sp>
      <p:sp>
        <p:nvSpPr>
          <p:cNvPr id="137" name="Right Arrow 136" descr="Arrow pointing to the right " title="Arrow "/>
          <p:cNvSpPr/>
          <p:nvPr/>
        </p:nvSpPr>
        <p:spPr>
          <a:xfrm>
            <a:off x="4084369" y="8093403"/>
            <a:ext cx="1508835" cy="1034780"/>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7198" dirty="0"/>
          </a:p>
        </p:txBody>
      </p:sp>
      <p:sp>
        <p:nvSpPr>
          <p:cNvPr id="138" name="Rectangular Callout 137"/>
          <p:cNvSpPr/>
          <p:nvPr/>
        </p:nvSpPr>
        <p:spPr>
          <a:xfrm>
            <a:off x="6775044" y="4090952"/>
            <a:ext cx="5333131" cy="1460120"/>
          </a:xfrm>
          <a:prstGeom prst="wedgeRectCallout">
            <a:avLst>
              <a:gd name="adj1" fmla="val -153640"/>
              <a:gd name="adj2" fmla="val 220433"/>
            </a:avLst>
          </a:prstGeom>
          <a:ln>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lvl="0" algn="ctr" defTabSz="457200">
              <a:defRPr/>
            </a:pPr>
            <a:r>
              <a:rPr lang="en-US" sz="2000" kern="0" dirty="0">
                <a:solidFill>
                  <a:schemeClr val="tx1"/>
                </a:solidFill>
                <a:latin typeface="Lato" panose="020F0502020204030203" pitchFamily="34" charset="0"/>
                <a:ea typeface="Lato" panose="020F0502020204030203" pitchFamily="34" charset="0"/>
                <a:cs typeface="Lato" panose="020F0502020204030203" pitchFamily="34" charset="0"/>
              </a:rPr>
              <a:t>Determination of Appropriateness of Elective Procedure “triggers” starting point</a:t>
            </a:r>
          </a:p>
        </p:txBody>
      </p:sp>
      <p:sp>
        <p:nvSpPr>
          <p:cNvPr id="139" name="Rounded Rectangle 138"/>
          <p:cNvSpPr/>
          <p:nvPr/>
        </p:nvSpPr>
        <p:spPr>
          <a:xfrm>
            <a:off x="1693025" y="7940573"/>
            <a:ext cx="2841148" cy="13839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Pre-operative Surgical Visit</a:t>
            </a:r>
          </a:p>
        </p:txBody>
      </p:sp>
      <p:sp>
        <p:nvSpPr>
          <p:cNvPr id="140" name="Rectangular Callout 139"/>
          <p:cNvSpPr/>
          <p:nvPr/>
        </p:nvSpPr>
        <p:spPr>
          <a:xfrm>
            <a:off x="1693025" y="5569937"/>
            <a:ext cx="4837444" cy="1460120"/>
          </a:xfrm>
          <a:prstGeom prst="wedgeRectCallout">
            <a:avLst>
              <a:gd name="adj1" fmla="val -48712"/>
              <a:gd name="adj2" fmla="val 115444"/>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latin typeface="Lato" panose="020F0502020204030203" pitchFamily="34" charset="0"/>
                <a:ea typeface="Lato" panose="020F0502020204030203" pitchFamily="34" charset="0"/>
                <a:cs typeface="Lato" panose="020F0502020204030203" pitchFamily="34" charset="0"/>
              </a:rPr>
              <a:t>Starting Point</a:t>
            </a:r>
          </a:p>
          <a:p>
            <a:pPr algn="ctr"/>
            <a:r>
              <a:rPr lang="en-US" sz="2000" dirty="0">
                <a:latin typeface="Lato" panose="020F0502020204030203"/>
              </a:rPr>
              <a:t>Pre-procedure, with enough time for diagnostics and pre-conditioning</a:t>
            </a:r>
            <a:endParaRPr lang="en-US" sz="2000" dirty="0">
              <a:latin typeface="Lato" panose="020F0502020204030203"/>
              <a:ea typeface="Lato" panose="020F0502020204030203" pitchFamily="34" charset="0"/>
              <a:cs typeface="Lato" panose="020F0502020204030203" pitchFamily="34" charset="0"/>
            </a:endParaRPr>
          </a:p>
        </p:txBody>
      </p:sp>
      <p:sp>
        <p:nvSpPr>
          <p:cNvPr id="141" name="TextBox 140"/>
          <p:cNvSpPr txBox="1"/>
          <p:nvPr/>
        </p:nvSpPr>
        <p:spPr>
          <a:xfrm rot="16200000">
            <a:off x="-808015" y="8710141"/>
            <a:ext cx="2958333" cy="461537"/>
          </a:xfrm>
          <a:prstGeom prst="rect">
            <a:avLst/>
          </a:prstGeom>
          <a:noFill/>
        </p:spPr>
        <p:txBody>
          <a:bodyPr wrap="square" rtlCol="0">
            <a:spAutoFit/>
          </a:bodyPr>
          <a:lstStyle/>
          <a:p>
            <a:pPr algn="ctr"/>
            <a:r>
              <a:rPr lang="en-US" sz="2399" dirty="0">
                <a:latin typeface="Lato" panose="020F0502020204030203" pitchFamily="34" charset="0"/>
                <a:ea typeface="Lato" panose="020F0502020204030203" pitchFamily="34" charset="0"/>
                <a:cs typeface="Lato" panose="020F0502020204030203" pitchFamily="34" charset="0"/>
              </a:rPr>
              <a:t>Episode Duration</a:t>
            </a:r>
          </a:p>
        </p:txBody>
      </p:sp>
      <p:sp>
        <p:nvSpPr>
          <p:cNvPr id="142" name="Rounded Rectangle 141"/>
          <p:cNvSpPr/>
          <p:nvPr/>
        </p:nvSpPr>
        <p:spPr>
          <a:xfrm>
            <a:off x="1121679" y="10218270"/>
            <a:ext cx="20492461" cy="551159"/>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u="none" strike="noStrike" kern="0" cap="none" spc="0" normalizeH="0" baseline="0" noProof="0" dirty="0">
                <a:ln>
                  <a:noFill/>
                </a:ln>
                <a:solidFill>
                  <a:schemeClr val="bg1"/>
                </a:solidFill>
                <a:effectLst/>
                <a:uLnTx/>
                <a:uFillTx/>
                <a:latin typeface="Lato" panose="020F0502020204030203"/>
              </a:rPr>
              <a:t>Shared </a:t>
            </a:r>
            <a:r>
              <a:rPr lang="en-US" sz="2800" kern="0" dirty="0">
                <a:solidFill>
                  <a:schemeClr val="bg1"/>
                </a:solidFill>
                <a:latin typeface="Lato" panose="020F0502020204030203"/>
              </a:rPr>
              <a:t>D</a:t>
            </a:r>
            <a:r>
              <a:rPr kumimoji="0" lang="en-US" sz="2800" b="0" u="none" strike="noStrike" kern="0" cap="none" spc="0" normalizeH="0" baseline="0" noProof="0" dirty="0">
                <a:ln>
                  <a:noFill/>
                </a:ln>
                <a:solidFill>
                  <a:schemeClr val="bg1"/>
                </a:solidFill>
                <a:effectLst/>
                <a:uLnTx/>
                <a:uFillTx/>
                <a:latin typeface="Lato" panose="020F0502020204030203"/>
              </a:rPr>
              <a:t>ecision</a:t>
            </a:r>
            <a:r>
              <a:rPr kumimoji="0" lang="en-US" sz="2800" b="0" u="none" strike="noStrike" kern="0" cap="none" spc="0" normalizeH="0" noProof="0" dirty="0">
                <a:ln>
                  <a:noFill/>
                </a:ln>
                <a:solidFill>
                  <a:schemeClr val="bg1"/>
                </a:solidFill>
                <a:effectLst/>
                <a:uLnTx/>
                <a:uFillTx/>
                <a:latin typeface="Lato" panose="020F0502020204030203"/>
              </a:rPr>
              <a:t> </a:t>
            </a:r>
            <a:r>
              <a:rPr lang="en-US" sz="2800" kern="0" dirty="0">
                <a:solidFill>
                  <a:schemeClr val="bg1"/>
                </a:solidFill>
                <a:latin typeface="Lato" panose="020F0502020204030203"/>
              </a:rPr>
              <a:t>M</a:t>
            </a:r>
            <a:r>
              <a:rPr kumimoji="0" lang="en-US" sz="2800" b="0" u="none" strike="noStrike" kern="0" cap="none" spc="0" normalizeH="0" baseline="0" noProof="0" dirty="0">
                <a:ln>
                  <a:noFill/>
                </a:ln>
                <a:solidFill>
                  <a:schemeClr val="bg1"/>
                </a:solidFill>
                <a:effectLst/>
                <a:uLnTx/>
                <a:uFillTx/>
                <a:latin typeface="Lato" panose="020F0502020204030203"/>
              </a:rPr>
              <a:t>aking to determine appropriateness of procedure, and throughout the episode</a:t>
            </a:r>
            <a:r>
              <a:rPr kumimoji="0" lang="en-US" sz="2800" b="0" i="1" u="none" strike="noStrike" kern="0" cap="none" spc="0" normalizeH="0" baseline="0" noProof="0" dirty="0">
                <a:ln>
                  <a:noFill/>
                </a:ln>
                <a:solidFill>
                  <a:schemeClr val="bg1"/>
                </a:solidFill>
                <a:effectLst/>
                <a:uLnTx/>
                <a:uFillTx/>
                <a:latin typeface="Lato" panose="020F0502020204030203"/>
              </a:rPr>
              <a:t>.</a:t>
            </a:r>
          </a:p>
        </p:txBody>
      </p:sp>
      <p:pic>
        <p:nvPicPr>
          <p:cNvPr id="82" name="Picture 8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8250" y="510840"/>
            <a:ext cx="2286000" cy="2286000"/>
          </a:xfrm>
          <a:prstGeom prst="rect">
            <a:avLst/>
          </a:prstGeom>
        </p:spPr>
      </p:pic>
    </p:spTree>
    <p:extLst>
      <p:ext uri="{BB962C8B-B14F-4D97-AF65-F5344CB8AC3E}">
        <p14:creationId xmlns:p14="http://schemas.microsoft.com/office/powerpoint/2010/main" val="110330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title="Straight Line Border "/>
          <p:cNvCxnSpPr>
            <a:stCxn id="8" idx="4"/>
          </p:cNvCxnSpPr>
          <p:nvPr/>
        </p:nvCxnSpPr>
        <p:spPr>
          <a:xfrm>
            <a:off x="10191652" y="3658193"/>
            <a:ext cx="0" cy="10057807"/>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1628606" y="10989694"/>
            <a:ext cx="4183440" cy="1077090"/>
          </a:xfrm>
          <a:prstGeom prst="rect">
            <a:avLst/>
          </a:prstGeom>
          <a:noFill/>
        </p:spPr>
        <p:txBody>
          <a:bodyPr wrap="square" rtlCol="0">
            <a:spAutoFit/>
          </a:bodyPr>
          <a:lstStyle/>
          <a:p>
            <a:r>
              <a:rPr lang="en-US" sz="4000" b="1" dirty="0">
                <a:latin typeface="Lato Light"/>
                <a:cs typeface="Lato Light"/>
              </a:rPr>
              <a:t>Final Release</a:t>
            </a:r>
          </a:p>
          <a:p>
            <a:r>
              <a:rPr lang="en-US" sz="2399" dirty="0">
                <a:latin typeface="Lato Light"/>
                <a:cs typeface="Lato Light"/>
              </a:rPr>
              <a:t>August 1, 2016</a:t>
            </a:r>
            <a:endParaRPr lang="en-US" sz="2399" dirty="0">
              <a:cs typeface="Lato Light"/>
            </a:endParaRPr>
          </a:p>
        </p:txBody>
      </p:sp>
      <p:sp>
        <p:nvSpPr>
          <p:cNvPr id="16" name="TextBox 15"/>
          <p:cNvSpPr txBox="1"/>
          <p:nvPr/>
        </p:nvSpPr>
        <p:spPr>
          <a:xfrm>
            <a:off x="11628062" y="9050702"/>
            <a:ext cx="4183440" cy="1446422"/>
          </a:xfrm>
          <a:prstGeom prst="rect">
            <a:avLst/>
          </a:prstGeom>
          <a:noFill/>
        </p:spPr>
        <p:txBody>
          <a:bodyPr wrap="square" rtlCol="0">
            <a:spAutoFit/>
          </a:bodyPr>
          <a:lstStyle/>
          <a:p>
            <a:r>
              <a:rPr lang="en-US" sz="4000" b="1" dirty="0">
                <a:latin typeface="Lato Light"/>
                <a:cs typeface="Lato Light"/>
              </a:rPr>
              <a:t>Revise</a:t>
            </a:r>
          </a:p>
          <a:p>
            <a:r>
              <a:rPr lang="en-US" sz="2400" dirty="0">
                <a:latin typeface="Lato Light"/>
                <a:cs typeface="Lato Light"/>
              </a:rPr>
              <a:t>May 23</a:t>
            </a:r>
            <a:r>
              <a:rPr lang="en-US" sz="2399" dirty="0">
                <a:cs typeface="Lato Light"/>
              </a:rPr>
              <a:t> – </a:t>
            </a:r>
            <a:r>
              <a:rPr lang="en-US" sz="2400" dirty="0">
                <a:latin typeface="Lato Light"/>
                <a:cs typeface="Lato Light"/>
              </a:rPr>
              <a:t>July 25, 2016</a:t>
            </a:r>
            <a:endParaRPr lang="en-US" sz="2400" b="1" dirty="0">
              <a:latin typeface="Lato Light"/>
              <a:cs typeface="Lato Light"/>
            </a:endParaRPr>
          </a:p>
          <a:p>
            <a:endParaRPr lang="en-US" sz="2399" dirty="0">
              <a:cs typeface="Lato Light"/>
            </a:endParaRPr>
          </a:p>
        </p:txBody>
      </p:sp>
      <p:sp>
        <p:nvSpPr>
          <p:cNvPr id="15" name="TextBox 14"/>
          <p:cNvSpPr txBox="1"/>
          <p:nvPr/>
        </p:nvSpPr>
        <p:spPr>
          <a:xfrm>
            <a:off x="11628606" y="7031313"/>
            <a:ext cx="4183440" cy="1692643"/>
          </a:xfrm>
          <a:prstGeom prst="rect">
            <a:avLst/>
          </a:prstGeom>
          <a:noFill/>
        </p:spPr>
        <p:txBody>
          <a:bodyPr wrap="square" rtlCol="0">
            <a:spAutoFit/>
          </a:bodyPr>
          <a:lstStyle/>
          <a:p>
            <a:r>
              <a:rPr lang="en-US" sz="4000" b="1" dirty="0">
                <a:latin typeface="Lato Light"/>
                <a:cs typeface="Lato Light"/>
              </a:rPr>
              <a:t>Public Comment</a:t>
            </a:r>
          </a:p>
          <a:p>
            <a:r>
              <a:rPr lang="en-US" sz="2399" dirty="0">
                <a:latin typeface="Lato Light"/>
                <a:cs typeface="Lato Light"/>
              </a:rPr>
              <a:t>April 22 – May 23, 2016</a:t>
            </a:r>
          </a:p>
        </p:txBody>
      </p:sp>
      <p:sp>
        <p:nvSpPr>
          <p:cNvPr id="18" name="Freeform 29" title="Check Mark "/>
          <p:cNvSpPr>
            <a:spLocks/>
          </p:cNvSpPr>
          <p:nvPr/>
        </p:nvSpPr>
        <p:spPr bwMode="auto">
          <a:xfrm>
            <a:off x="10784204" y="7221110"/>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13" name="TextBox 12"/>
          <p:cNvSpPr txBox="1"/>
          <p:nvPr/>
        </p:nvSpPr>
        <p:spPr>
          <a:xfrm>
            <a:off x="11628606" y="5177112"/>
            <a:ext cx="4183440" cy="1077090"/>
          </a:xfrm>
          <a:prstGeom prst="rect">
            <a:avLst/>
          </a:prstGeom>
          <a:noFill/>
        </p:spPr>
        <p:txBody>
          <a:bodyPr wrap="square" rtlCol="0">
            <a:spAutoFit/>
          </a:bodyPr>
          <a:lstStyle/>
          <a:p>
            <a:r>
              <a:rPr lang="en-US" sz="4000" b="1" dirty="0">
                <a:latin typeface="Lato Light"/>
                <a:cs typeface="Lato Light"/>
              </a:rPr>
              <a:t>Draft Release</a:t>
            </a:r>
          </a:p>
          <a:p>
            <a:r>
              <a:rPr lang="en-US" sz="2399" dirty="0">
                <a:latin typeface="Lato Light"/>
                <a:cs typeface="Lato Light"/>
              </a:rPr>
              <a:t>April 22, 2016</a:t>
            </a:r>
          </a:p>
        </p:txBody>
      </p:sp>
      <p:sp>
        <p:nvSpPr>
          <p:cNvPr id="21" name="Freeform 29" title="Check Mark "/>
          <p:cNvSpPr>
            <a:spLocks/>
          </p:cNvSpPr>
          <p:nvPr/>
        </p:nvSpPr>
        <p:spPr bwMode="auto">
          <a:xfrm>
            <a:off x="10755127" y="5270830"/>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14" name="TextBox 13"/>
          <p:cNvSpPr txBox="1"/>
          <p:nvPr/>
        </p:nvSpPr>
        <p:spPr>
          <a:xfrm>
            <a:off x="11628606" y="3014930"/>
            <a:ext cx="4183440" cy="1077090"/>
          </a:xfrm>
          <a:prstGeom prst="rect">
            <a:avLst/>
          </a:prstGeom>
          <a:noFill/>
        </p:spPr>
        <p:txBody>
          <a:bodyPr wrap="square" rtlCol="0">
            <a:spAutoFit/>
          </a:bodyPr>
          <a:lstStyle/>
          <a:p>
            <a:r>
              <a:rPr lang="en-US" sz="4000" b="1" dirty="0">
                <a:latin typeface="Lato Light"/>
                <a:cs typeface="Lato Light"/>
              </a:rPr>
              <a:t>Development</a:t>
            </a:r>
          </a:p>
          <a:p>
            <a:r>
              <a:rPr lang="en-US" sz="2399" dirty="0">
                <a:latin typeface="Lato Light"/>
                <a:cs typeface="Lato Light"/>
              </a:rPr>
              <a:t>February – April 2016</a:t>
            </a:r>
          </a:p>
        </p:txBody>
      </p:sp>
      <p:sp>
        <p:nvSpPr>
          <p:cNvPr id="23" name="Freeform 29" title="Check Mark "/>
          <p:cNvSpPr>
            <a:spLocks/>
          </p:cNvSpPr>
          <p:nvPr/>
        </p:nvSpPr>
        <p:spPr bwMode="auto">
          <a:xfrm>
            <a:off x="10755127" y="3224367"/>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11" name="Oval 10" title="Oval"/>
          <p:cNvSpPr/>
          <p:nvPr/>
        </p:nvSpPr>
        <p:spPr>
          <a:xfrm>
            <a:off x="9935474" y="11258967"/>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10" name="Oval 9" title="Oval "/>
          <p:cNvSpPr/>
          <p:nvPr/>
        </p:nvSpPr>
        <p:spPr>
          <a:xfrm>
            <a:off x="9935474" y="9215280"/>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9" name="Oval 8" title="Oval "/>
          <p:cNvSpPr/>
          <p:nvPr/>
        </p:nvSpPr>
        <p:spPr>
          <a:xfrm>
            <a:off x="9935474" y="7153293"/>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12" name="Oval 11" title="Oval "/>
          <p:cNvSpPr/>
          <p:nvPr/>
        </p:nvSpPr>
        <p:spPr>
          <a:xfrm>
            <a:off x="9897788" y="5207997"/>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8" name="Oval 7" title="Oval "/>
          <p:cNvSpPr/>
          <p:nvPr/>
        </p:nvSpPr>
        <p:spPr>
          <a:xfrm>
            <a:off x="9935474" y="3145639"/>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22" name="TextBox 21"/>
          <p:cNvSpPr txBox="1"/>
          <p:nvPr/>
        </p:nvSpPr>
        <p:spPr>
          <a:xfrm>
            <a:off x="1444627" y="3097367"/>
            <a:ext cx="7625980" cy="8915518"/>
          </a:xfrm>
          <a:prstGeom prst="rect">
            <a:avLst/>
          </a:prstGeom>
          <a:noFill/>
        </p:spPr>
        <p:txBody>
          <a:bodyPr wrap="square" rtlCol="0">
            <a:spAutoFit/>
          </a:bodyPr>
          <a:lstStyle/>
          <a:p>
            <a:pPr>
              <a:lnSpc>
                <a:spcPct val="120000"/>
              </a:lnSpc>
            </a:pPr>
            <a:r>
              <a:rPr lang="en-US" sz="2400" dirty="0">
                <a:latin typeface="Lato Light" charset="0"/>
                <a:cs typeface="Lato Light"/>
              </a:rPr>
              <a:t>The white paper titled </a:t>
            </a:r>
            <a:r>
              <a:rPr lang="en-US" sz="2400" i="1" dirty="0">
                <a:latin typeface="Lato Light" charset="0"/>
                <a:cs typeface="Lato Light"/>
              </a:rPr>
              <a:t>Accelerating and Aligning Clinical Episode Payment Models </a:t>
            </a:r>
            <a:r>
              <a:rPr lang="en-US" sz="2400" dirty="0">
                <a:latin typeface="Lato Light" charset="0"/>
                <a:cs typeface="Lato Light"/>
              </a:rPr>
              <a:t>provides high-level recommendations for designing clinical episode payment models. A clinical episode payment is a bundled payment for a set of services that occur over time and across settings. The paper outlines design elements and operational considerations for three selected clinical areas: elective joint replacement, maternity care, and coronary artery disease.</a:t>
            </a:r>
          </a:p>
          <a:p>
            <a:pPr>
              <a:lnSpc>
                <a:spcPct val="120000"/>
              </a:lnSpc>
            </a:pPr>
            <a:r>
              <a:rPr lang="en-US" sz="2400" dirty="0">
                <a:latin typeface="Lato Light" charset="0"/>
                <a:cs typeface="Lato Light"/>
              </a:rPr>
              <a:t>The maternity care recommendations outlined in this chapter emphasize the need for patient engagement, education, and parenting support services (in addition to clinical maternity care), to achieve a number of critical goals. These include increasing the percentage of full-term births and the percentage of vaginal births, while decreasing the percentage of pre-term and early elective births, complications, and mortality. They are designed to speak to a multi-stakeholder audience with the goal of supporting broad clinical episode payment adoption.</a:t>
            </a:r>
          </a:p>
        </p:txBody>
      </p:sp>
      <p:sp>
        <p:nvSpPr>
          <p:cNvPr id="7" name="TextBox 6"/>
          <p:cNvSpPr txBox="1"/>
          <p:nvPr/>
        </p:nvSpPr>
        <p:spPr>
          <a:xfrm>
            <a:off x="3657600" y="1828800"/>
            <a:ext cx="3407984" cy="535531"/>
          </a:xfrm>
          <a:prstGeom prst="rect">
            <a:avLst/>
          </a:prstGeom>
          <a:noFill/>
        </p:spPr>
        <p:txBody>
          <a:bodyPr wrap="none" rtlCol="0">
            <a:spAutoFit/>
          </a:bodyPr>
          <a:lstStyle/>
          <a:p>
            <a:pPr>
              <a:lnSpc>
                <a:spcPct val="80000"/>
              </a:lnSpc>
            </a:pPr>
            <a:r>
              <a:rPr lang="en-US" dirty="0">
                <a:latin typeface="Lato Light"/>
                <a:cs typeface="Lato Light"/>
              </a:rPr>
              <a:t>for CEP models</a:t>
            </a:r>
          </a:p>
        </p:txBody>
      </p:sp>
      <p:sp>
        <p:nvSpPr>
          <p:cNvPr id="4" name="Title 3"/>
          <p:cNvSpPr>
            <a:spLocks noGrp="1"/>
          </p:cNvSpPr>
          <p:nvPr>
            <p:ph type="title"/>
          </p:nvPr>
        </p:nvSpPr>
        <p:spPr>
          <a:xfrm>
            <a:off x="3291840" y="365760"/>
            <a:ext cx="19388820" cy="1564078"/>
          </a:xfrm>
        </p:spPr>
        <p:txBody>
          <a:bodyPr/>
          <a:lstStyle/>
          <a:p>
            <a:pPr lvl="0" defTabSz="1828434">
              <a:lnSpc>
                <a:spcPct val="80000"/>
              </a:lnSpc>
              <a:spcBef>
                <a:spcPts val="0"/>
              </a:spcBef>
            </a:pPr>
            <a:r>
              <a:rPr lang="en-US" sz="9600" b="1" dirty="0">
                <a:latin typeface="Bebas Neue Bold"/>
                <a:ea typeface="+mn-ea"/>
                <a:cs typeface="Bebas Neue Bold"/>
              </a:rPr>
              <a:t>Maternity Care</a:t>
            </a:r>
            <a:endParaRPr lang="en-US" dirty="0"/>
          </a:p>
        </p:txBody>
      </p:sp>
      <p:sp>
        <p:nvSpPr>
          <p:cNvPr id="26" name="Freeform 29" title="Check Mark "/>
          <p:cNvSpPr>
            <a:spLocks/>
          </p:cNvSpPr>
          <p:nvPr/>
        </p:nvSpPr>
        <p:spPr bwMode="auto">
          <a:xfrm>
            <a:off x="10758653" y="9215280"/>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27" name="Freeform 29" title="Check Mark "/>
          <p:cNvSpPr>
            <a:spLocks/>
          </p:cNvSpPr>
          <p:nvPr/>
        </p:nvSpPr>
        <p:spPr bwMode="auto">
          <a:xfrm>
            <a:off x="10755127" y="11258967"/>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410" y="3097367"/>
            <a:ext cx="6638925" cy="8601075"/>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2960" y="365760"/>
            <a:ext cx="2286000" cy="2286000"/>
          </a:xfrm>
          <a:prstGeom prst="rect">
            <a:avLst/>
          </a:prstGeom>
        </p:spPr>
      </p:pic>
    </p:spTree>
    <p:extLst>
      <p:ext uri="{BB962C8B-B14F-4D97-AF65-F5344CB8AC3E}">
        <p14:creationId xmlns:p14="http://schemas.microsoft.com/office/powerpoint/2010/main" val="3285201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91840" y="2011680"/>
            <a:ext cx="21025723" cy="815803"/>
          </a:xfrm>
        </p:spPr>
        <p:txBody>
          <a:bodyPr>
            <a:normAutofit/>
          </a:bodyPr>
          <a:lstStyle/>
          <a:p>
            <a:r>
              <a:rPr lang="en-US" dirty="0"/>
              <a:t>Summary of Maternity Care Episode Recommendations</a:t>
            </a:r>
          </a:p>
        </p:txBody>
      </p:sp>
      <p:sp>
        <p:nvSpPr>
          <p:cNvPr id="3" name="Title 2"/>
          <p:cNvSpPr>
            <a:spLocks noGrp="1"/>
          </p:cNvSpPr>
          <p:nvPr>
            <p:ph type="title"/>
          </p:nvPr>
        </p:nvSpPr>
        <p:spPr>
          <a:xfrm>
            <a:off x="3291840" y="850392"/>
            <a:ext cx="19230868" cy="1144622"/>
          </a:xfrm>
        </p:spPr>
        <p:txBody>
          <a:bodyPr/>
          <a:lstStyle/>
          <a:p>
            <a:r>
              <a:rPr lang="en-US" sz="8000" cap="none" dirty="0"/>
              <a:t>Maternity Care – Design Elements</a:t>
            </a: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960" y="365760"/>
            <a:ext cx="2286000" cy="2286000"/>
          </a:xfrm>
          <a:prstGeom prst="rect">
            <a:avLst/>
          </a:prstGeom>
        </p:spPr>
      </p:pic>
      <p:sp>
        <p:nvSpPr>
          <p:cNvPr id="13" name="Rounded Rectangle 12"/>
          <p:cNvSpPr/>
          <p:nvPr/>
        </p:nvSpPr>
        <p:spPr>
          <a:xfrm>
            <a:off x="1446588" y="2967217"/>
            <a:ext cx="22228568" cy="8857253"/>
          </a:xfrm>
          <a:prstGeom prst="roundRect">
            <a:avLst>
              <a:gd name="adj" fmla="val 0"/>
            </a:avLst>
          </a:prstGeom>
          <a:solidFill>
            <a:schemeClr val="bg1"/>
          </a:solidFill>
          <a:ln>
            <a:solidFill>
              <a:schemeClr val="accent4"/>
            </a:solidFill>
          </a:ln>
        </p:spPr>
        <p:style>
          <a:lnRef idx="0">
            <a:schemeClr val="accent3"/>
          </a:lnRef>
          <a:fillRef idx="3">
            <a:schemeClr val="accent3"/>
          </a:fillRef>
          <a:effectRef idx="3">
            <a:schemeClr val="accent3"/>
          </a:effectRef>
          <a:fontRef idx="minor">
            <a:schemeClr val="lt1"/>
          </a:fontRef>
        </p:style>
        <p:txBody>
          <a:bodyPr tIns="365383" rtlCol="0" anchor="t"/>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defTabSz="1826975">
              <a:spcBef>
                <a:spcPts val="1200"/>
              </a:spcBef>
              <a:spcAft>
                <a:spcPts val="1200"/>
              </a:spcAft>
            </a:pPr>
            <a:r>
              <a:rPr lang="en-US" sz="4799" dirty="0">
                <a:solidFill>
                  <a:prstClr val="white"/>
                </a:solidFill>
                <a:latin typeface="Lato" panose="020F0502020204030203" pitchFamily="34" charset="0"/>
                <a:ea typeface="Lato" panose="020F0502020204030203" pitchFamily="34" charset="0"/>
                <a:cs typeface="Lato" panose="020F0502020204030203" pitchFamily="34" charset="0"/>
              </a:rPr>
              <a:t>Design Elements</a:t>
            </a:r>
          </a:p>
        </p:txBody>
      </p:sp>
      <p:graphicFrame>
        <p:nvGraphicFramePr>
          <p:cNvPr id="12" name="Table 11" descr="Table showing parameters for Elective Joint Replacement " title="Table "/>
          <p:cNvGraphicFramePr>
            <a:graphicFrameLocks noGrp="1"/>
          </p:cNvGraphicFramePr>
          <p:nvPr>
            <p:extLst/>
          </p:nvPr>
        </p:nvGraphicFramePr>
        <p:xfrm>
          <a:off x="1614988" y="3099369"/>
          <a:ext cx="21891773" cy="8672242"/>
        </p:xfrm>
        <a:graphic>
          <a:graphicData uri="http://schemas.openxmlformats.org/drawingml/2006/table">
            <a:tbl>
              <a:tblPr firstRow="1" bandRow="1">
                <a:tableStyleId>{5940675A-B579-460E-94D1-54222C63F5DA}</a:tableStyleId>
              </a:tblPr>
              <a:tblGrid>
                <a:gridCol w="4521348">
                  <a:extLst>
                    <a:ext uri="{9D8B030D-6E8A-4147-A177-3AD203B41FA5}">
                      <a16:colId xmlns:a16="http://schemas.microsoft.com/office/drawing/2014/main" val="20000"/>
                    </a:ext>
                  </a:extLst>
                </a:gridCol>
                <a:gridCol w="4235363">
                  <a:extLst>
                    <a:ext uri="{9D8B030D-6E8A-4147-A177-3AD203B41FA5}">
                      <a16:colId xmlns:a16="http://schemas.microsoft.com/office/drawing/2014/main" val="20001"/>
                    </a:ext>
                  </a:extLst>
                </a:gridCol>
                <a:gridCol w="4378354">
                  <a:extLst>
                    <a:ext uri="{9D8B030D-6E8A-4147-A177-3AD203B41FA5}">
                      <a16:colId xmlns:a16="http://schemas.microsoft.com/office/drawing/2014/main" val="20002"/>
                    </a:ext>
                  </a:extLst>
                </a:gridCol>
                <a:gridCol w="4378354">
                  <a:extLst>
                    <a:ext uri="{9D8B030D-6E8A-4147-A177-3AD203B41FA5}">
                      <a16:colId xmlns:a16="http://schemas.microsoft.com/office/drawing/2014/main" val="20003"/>
                    </a:ext>
                  </a:extLst>
                </a:gridCol>
                <a:gridCol w="4378354">
                  <a:extLst>
                    <a:ext uri="{9D8B030D-6E8A-4147-A177-3AD203B41FA5}">
                      <a16:colId xmlns:a16="http://schemas.microsoft.com/office/drawing/2014/main" val="20004"/>
                    </a:ext>
                  </a:extLst>
                </a:gridCol>
              </a:tblGrid>
              <a:tr h="92923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1. Episode</a:t>
                      </a:r>
                      <a:r>
                        <a:rPr lang="en-US" sz="2400" b="1" kern="1200" baseline="0" dirty="0">
                          <a:solidFill>
                            <a:schemeClr val="bg1"/>
                          </a:solidFill>
                          <a:latin typeface="Lato" panose="020F0502020204030203" pitchFamily="34" charset="0"/>
                          <a:ea typeface="Lato" panose="020F0502020204030203" pitchFamily="34" charset="0"/>
                          <a:cs typeface="Lato" panose="020F0502020204030203" pitchFamily="34" charset="0"/>
                        </a:rPr>
                        <a:t> Definition</a:t>
                      </a:r>
                      <a:endPar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marL="91368" marR="91368" marT="45684" marB="4568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2. Episode Timing</a:t>
                      </a:r>
                    </a:p>
                  </a:txBody>
                  <a:tcPr marL="91368" marR="91368" marT="45684" marB="4568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3. Patient Population</a:t>
                      </a:r>
                    </a:p>
                  </a:txBody>
                  <a:tcPr marL="91368" marR="91368" marT="45684" marB="4568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4. Services</a:t>
                      </a:r>
                    </a:p>
                  </a:txBody>
                  <a:tcPr marL="91368" marR="91368" marT="45684" marB="4568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5. Patient Engagement</a:t>
                      </a:r>
                    </a:p>
                  </a:txBody>
                  <a:tcPr marL="91368" marR="91368" marT="45684" marB="4568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2787408">
                <a:tc>
                  <a:txBody>
                    <a:bodyPr/>
                    <a:lstStyle/>
                    <a:p>
                      <a:pPr marL="0" indent="0" algn="ctr" defTabSz="914400" rtl="0" eaLnBrk="1" latinLnBrk="0" hangingPunct="1">
                        <a:buFont typeface="+mj-lt"/>
                        <a:buNone/>
                        <a:tabLst>
                          <a:tab pos="400050" algn="l"/>
                        </a:tabLst>
                      </a:pPr>
                      <a:r>
                        <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rPr>
                        <a:t>Episode</a:t>
                      </a:r>
                      <a:r>
                        <a:rPr lang="en-US" sz="24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includes maternity and newborn care for the majority of pregnancies that are lower risk, as well as for women with elevated risk conditions for which there are defined and predictable care trajectories.</a:t>
                      </a:r>
                      <a:endPar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45696" marR="45696" marT="91392" marB="2284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rPr>
                        <a:t>Episode</a:t>
                      </a:r>
                      <a:r>
                        <a:rPr lang="en-US" sz="24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begins 40 weeks before the birth and ends 60 days postpartum for the woman, and 30 days post-birth for the baby.</a:t>
                      </a:r>
                      <a:endPar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45696" marR="45696" marT="91392" marB="2284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rPr>
                        <a:t>The population is women and newborns</a:t>
                      </a:r>
                      <a:r>
                        <a:rPr lang="en-US" sz="24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who are lower-risk, as well as women who may be at elevated risk due to conditions with defined and predictable care trajectories.</a:t>
                      </a:r>
                      <a:endPar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45696" marR="45696" marT="91392" marB="2284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rPr>
                        <a:t>All services provided during pregnancy,</a:t>
                      </a:r>
                      <a:r>
                        <a:rPr lang="en-US" sz="24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labor and birth, and the postpartum period (for women); and newborn care for the baby.  Pediatric services are not included. Other service exclusions should be limited.</a:t>
                      </a:r>
                      <a:endPar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45696" marR="45696" marT="91392" marB="2284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defTabSz="914400" rtl="0" eaLnBrk="1" latinLnBrk="0" hangingPunct="1">
                        <a:buFont typeface="+mj-lt"/>
                        <a:buNone/>
                        <a:tabLst>
                          <a:tab pos="400050" algn="l"/>
                        </a:tabLst>
                      </a:pPr>
                      <a:r>
                        <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rPr>
                        <a:t>Engage women and their families</a:t>
                      </a:r>
                      <a:r>
                        <a:rPr lang="en-US" sz="24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in all three phases of the episode (prenatal, labor and birth, and postpartum/newborn).</a:t>
                      </a:r>
                    </a:p>
                  </a:txBody>
                  <a:tcPr marL="45696" marR="45696" marT="91392" marB="2284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83764">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6. Accountable Entity</a:t>
                      </a:r>
                    </a:p>
                  </a:txBody>
                  <a:tcPr marL="91368" marR="91368" marT="45684" marB="4568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7. Payment Flow</a:t>
                      </a:r>
                    </a:p>
                  </a:txBody>
                  <a:tcPr marL="91368" marR="91368" marT="45684" marB="4568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8. Episode Price</a:t>
                      </a:r>
                    </a:p>
                  </a:txBody>
                  <a:tcPr marL="91368" marR="91368" marT="45684" marB="4568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9. Type and </a:t>
                      </a:r>
                      <a:b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Level of Risk</a:t>
                      </a:r>
                    </a:p>
                  </a:txBody>
                  <a:tcPr marL="91368" marR="91368" marT="45684" marB="4568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b="1" kern="1200" dirty="0">
                          <a:solidFill>
                            <a:schemeClr val="bg1"/>
                          </a:solidFill>
                          <a:latin typeface="Lato" panose="020F0502020204030203" pitchFamily="34" charset="0"/>
                          <a:ea typeface="Lato" panose="020F0502020204030203" pitchFamily="34" charset="0"/>
                          <a:cs typeface="Lato" panose="020F0502020204030203" pitchFamily="34" charset="0"/>
                        </a:rPr>
                        <a:t>10. Quality Metrics</a:t>
                      </a:r>
                    </a:p>
                  </a:txBody>
                  <a:tcPr marL="91368" marR="91368" marT="45684" marB="4568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3770888">
                <a:tc>
                  <a:txBody>
                    <a:bodyPr/>
                    <a:lstStyle/>
                    <a:p>
                      <a:pPr marL="0" indent="0" algn="ctr" defTabSz="914400" rtl="0" eaLnBrk="1" latinLnBrk="0" hangingPunct="1">
                        <a:buFont typeface="+mj-lt"/>
                        <a:buNone/>
                        <a:tabLst>
                          <a:tab pos="400050" algn="l"/>
                        </a:tabLst>
                      </a:pPr>
                      <a:r>
                        <a:rPr lang="en-US" sz="24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Accountable entity chosen based on readiness to both re-engineer change in the way care is delivered to the patient, and to accept risk.  Shared accountability may be required, given that a patient may be cared for by multiple practitioners across </a:t>
                      </a:r>
                    </a:p>
                    <a:p>
                      <a:pPr marL="0" indent="0" algn="ctr" defTabSz="914400" rtl="0" eaLnBrk="1" latinLnBrk="0" hangingPunct="1">
                        <a:buFont typeface="+mj-lt"/>
                        <a:buNone/>
                        <a:tabLst>
                          <a:tab pos="400050" algn="l"/>
                        </a:tabLst>
                      </a:pPr>
                      <a:r>
                        <a:rPr lang="en-US" sz="24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multiple settings.</a:t>
                      </a:r>
                      <a:endPar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45696" marR="45696" marT="91392" marB="2284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rPr>
                        <a:t>Payment flow – either retrospective reconciliation or prospective payment – depends on the unique characteristics of the model’s players.</a:t>
                      </a:r>
                    </a:p>
                    <a:p>
                      <a:pPr marL="0" indent="0" algn="ctr" defTabSz="914400" rtl="0" eaLnBrk="1" latinLnBrk="0" hangingPunct="1">
                        <a:buFont typeface="+mj-lt"/>
                        <a:buNone/>
                        <a:tabLst>
                          <a:tab pos="400050" algn="l"/>
                        </a:tabLst>
                      </a:pPr>
                      <a:endPar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45696" marR="45696" marT="91392" marB="2284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rPr>
                        <a:t>The episode price should balance</a:t>
                      </a:r>
                      <a:r>
                        <a:rPr lang="en-US" sz="24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single and multiple providers and regional utilization history. It should reflect the cost of services needed to achieve the goals of the episode payment model.</a:t>
                      </a:r>
                      <a:endPar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45696" marR="45696" marT="91392" marB="2284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rPr>
                        <a:t>Ultimate</a:t>
                      </a:r>
                      <a:r>
                        <a:rPr lang="en-US" sz="24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goal is both upside reward and downside </a:t>
                      </a:r>
                    </a:p>
                    <a:p>
                      <a:pPr marL="0" indent="0" algn="ctr" defTabSz="914400" rtl="0" eaLnBrk="1" latinLnBrk="0" hangingPunct="1">
                        <a:buFont typeface="+mj-lt"/>
                        <a:buNone/>
                        <a:tabLst>
                          <a:tab pos="400050" algn="l"/>
                        </a:tabLst>
                      </a:pPr>
                      <a:r>
                        <a:rPr lang="en-US" sz="24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risk, with strategies in place to mitigate risk, encourage provider participation, and support inclusion of a broad patient population..</a:t>
                      </a:r>
                      <a:endPar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45696" marR="45696" marT="91392" marB="2284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rPr>
                        <a:t>Prioritize</a:t>
                      </a:r>
                      <a:r>
                        <a:rPr lang="en-US" sz="24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use of metrics that support the episode goals, including measures of clinical outcomes and patient reported outcomes, for use in payment, accountability, quality scorecards, and other tools to communicate with and engage patients and other stakeholders.</a:t>
                      </a:r>
                      <a:endPar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45696" marR="45696" marT="91392" marB="2284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3569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1"/>
          <p:cNvSpPr>
            <a:spLocks noGrp="1"/>
          </p:cNvSpPr>
          <p:nvPr>
            <p:ph type="body" sz="quarter" idx="10"/>
          </p:nvPr>
        </p:nvSpPr>
        <p:spPr>
          <a:xfrm>
            <a:off x="3291840" y="1989312"/>
            <a:ext cx="19098496" cy="756440"/>
          </a:xfrm>
        </p:spPr>
        <p:txBody>
          <a:bodyPr>
            <a:normAutofit/>
          </a:bodyPr>
          <a:lstStyle/>
          <a:p>
            <a:r>
              <a:rPr lang="en-US" dirty="0"/>
              <a:t>Episode Timeline for Prenatal through Postpartum Care</a:t>
            </a:r>
          </a:p>
        </p:txBody>
      </p:sp>
      <p:sp>
        <p:nvSpPr>
          <p:cNvPr id="3" name="Title 2"/>
          <p:cNvSpPr>
            <a:spLocks noGrp="1"/>
          </p:cNvSpPr>
          <p:nvPr>
            <p:ph type="title"/>
          </p:nvPr>
        </p:nvSpPr>
        <p:spPr>
          <a:xfrm>
            <a:off x="3291840" y="914400"/>
            <a:ext cx="19329915" cy="1144622"/>
          </a:xfrm>
        </p:spPr>
        <p:txBody>
          <a:bodyPr/>
          <a:lstStyle/>
          <a:p>
            <a:r>
              <a:rPr lang="en-US" cap="none" dirty="0"/>
              <a:t>Maternity Care</a:t>
            </a:r>
            <a:r>
              <a:rPr lang="en-US" sz="9600" cap="none" dirty="0"/>
              <a:t> – </a:t>
            </a:r>
            <a:r>
              <a:rPr lang="en-US" cap="none" dirty="0"/>
              <a:t>Timeline</a:t>
            </a:r>
          </a:p>
        </p:txBody>
      </p:sp>
      <p:sp>
        <p:nvSpPr>
          <p:cNvPr id="59" name="TextBox 58"/>
          <p:cNvSpPr txBox="1"/>
          <p:nvPr/>
        </p:nvSpPr>
        <p:spPr>
          <a:xfrm rot="16200000">
            <a:off x="-969839" y="9904312"/>
            <a:ext cx="3986833" cy="830740"/>
          </a:xfrm>
          <a:prstGeom prst="rect">
            <a:avLst/>
          </a:prstGeom>
          <a:noFill/>
        </p:spPr>
        <p:txBody>
          <a:bodyPr wrap="square" rtlCol="0">
            <a:spAutoFit/>
          </a:bodyPr>
          <a:lstStyle/>
          <a:p>
            <a:pPr algn="ctr" defTabSz="1828020"/>
            <a:r>
              <a:rPr lang="en-US" sz="2399" dirty="0">
                <a:solidFill>
                  <a:prstClr val="black"/>
                </a:solidFill>
                <a:latin typeface="Lato" panose="020F0502020204030203" pitchFamily="34" charset="0"/>
                <a:ea typeface="Lato" panose="020F0502020204030203" pitchFamily="34" charset="0"/>
                <a:cs typeface="Lato" panose="020F0502020204030203" pitchFamily="34" charset="0"/>
              </a:rPr>
              <a:t>Services</a:t>
            </a:r>
          </a:p>
          <a:p>
            <a:pPr algn="ctr" defTabSz="1828020"/>
            <a:r>
              <a:rPr lang="en-US" sz="2399" dirty="0">
                <a:solidFill>
                  <a:prstClr val="black"/>
                </a:solidFill>
                <a:latin typeface="Lato" panose="020F0502020204030203" pitchFamily="34" charset="0"/>
                <a:ea typeface="Lato" panose="020F0502020204030203" pitchFamily="34" charset="0"/>
                <a:cs typeface="Lato" panose="020F0502020204030203" pitchFamily="34" charset="0"/>
              </a:rPr>
              <a:t>(Examples)</a:t>
            </a:r>
          </a:p>
        </p:txBody>
      </p:sp>
      <p:sp>
        <p:nvSpPr>
          <p:cNvPr id="60" name="Rounded Rectangle 59"/>
          <p:cNvSpPr/>
          <p:nvPr/>
        </p:nvSpPr>
        <p:spPr>
          <a:xfrm>
            <a:off x="18649233" y="6070000"/>
            <a:ext cx="4717309" cy="1280127"/>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algn="ctr" defTabSz="1828020"/>
            <a: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t>Track Quality Measures</a:t>
            </a:r>
          </a:p>
        </p:txBody>
      </p:sp>
      <p:sp>
        <p:nvSpPr>
          <p:cNvPr id="61" name="Rounded Rectangle 60" title="Text Border "/>
          <p:cNvSpPr/>
          <p:nvPr/>
        </p:nvSpPr>
        <p:spPr>
          <a:xfrm>
            <a:off x="1395882" y="5627090"/>
            <a:ext cx="16934445" cy="2736413"/>
          </a:xfrm>
          <a:prstGeom prst="roundRect">
            <a:avLst>
              <a:gd name="adj" fmla="val 0"/>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1828020"/>
            <a:endParaRPr lang="en-US" sz="7196" dirty="0">
              <a:solidFill>
                <a:prstClr val="black"/>
              </a:solidFill>
            </a:endParaRPr>
          </a:p>
        </p:txBody>
      </p:sp>
      <p:sp>
        <p:nvSpPr>
          <p:cNvPr id="69" name="Right Arrow 68" descr="Arrow pointing to the right " title="Arrow "/>
          <p:cNvSpPr/>
          <p:nvPr/>
        </p:nvSpPr>
        <p:spPr>
          <a:xfrm>
            <a:off x="17432344" y="6206470"/>
            <a:ext cx="1246863" cy="957157"/>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1828020"/>
            <a:endParaRPr lang="en-US" sz="7196" dirty="0">
              <a:solidFill>
                <a:prstClr val="white"/>
              </a:solidFill>
            </a:endParaRPr>
          </a:p>
        </p:txBody>
      </p:sp>
      <p:sp>
        <p:nvSpPr>
          <p:cNvPr id="70" name="Rectangular Callout 69"/>
          <p:cNvSpPr/>
          <p:nvPr/>
        </p:nvSpPr>
        <p:spPr>
          <a:xfrm>
            <a:off x="12916342" y="3874256"/>
            <a:ext cx="4910361" cy="1350590"/>
          </a:xfrm>
          <a:prstGeom prst="wedgeRectCallout">
            <a:avLst>
              <a:gd name="adj1" fmla="val 33065"/>
              <a:gd name="adj2" fmla="val 110803"/>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defTabSz="1828020"/>
            <a:r>
              <a:rPr lang="en-US" sz="2799" dirty="0">
                <a:solidFill>
                  <a:schemeClr val="tx1"/>
                </a:solidFill>
                <a:latin typeface="Lato" panose="020F0502020204030203" pitchFamily="34" charset="0"/>
                <a:ea typeface="Lato" panose="020F0502020204030203" pitchFamily="34" charset="0"/>
                <a:cs typeface="Lato" panose="020F0502020204030203" pitchFamily="34" charset="0"/>
              </a:rPr>
              <a:t>Stopping Point</a:t>
            </a:r>
          </a:p>
          <a:p>
            <a:pPr algn="ctr" defTabSz="1828020"/>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60 days post-birth</a:t>
            </a:r>
          </a:p>
        </p:txBody>
      </p:sp>
      <p:sp>
        <p:nvSpPr>
          <p:cNvPr id="71" name="TextBox 70"/>
          <p:cNvSpPr txBox="1"/>
          <p:nvPr/>
        </p:nvSpPr>
        <p:spPr>
          <a:xfrm>
            <a:off x="14449826" y="7365012"/>
            <a:ext cx="3221105" cy="1199944"/>
          </a:xfrm>
          <a:prstGeom prst="rect">
            <a:avLst/>
          </a:prstGeom>
          <a:noFill/>
        </p:spPr>
        <p:txBody>
          <a:bodyPr wrap="square" rtlCol="0">
            <a:spAutoFit/>
          </a:bodyPr>
          <a:lstStyle/>
          <a:p>
            <a:pPr algn="ctr" defTabSz="1828020"/>
            <a:r>
              <a:rPr lang="en-US" sz="2399" dirty="0">
                <a:solidFill>
                  <a:prstClr val="black"/>
                </a:solidFill>
                <a:latin typeface="Lato" panose="020F0502020204030203" pitchFamily="34" charset="0"/>
                <a:ea typeface="Lato" panose="020F0502020204030203" pitchFamily="34" charset="0"/>
                <a:cs typeface="Lato" panose="020F0502020204030203" pitchFamily="34" charset="0"/>
              </a:rPr>
              <a:t>~ 60 days (mother)</a:t>
            </a:r>
          </a:p>
          <a:p>
            <a:pPr algn="ctr" defTabSz="1828020"/>
            <a:r>
              <a:rPr lang="en-US" sz="2399" dirty="0">
                <a:solidFill>
                  <a:prstClr val="black"/>
                </a:solidFill>
                <a:latin typeface="Lato" panose="020F0502020204030203" pitchFamily="34" charset="0"/>
                <a:ea typeface="Lato" panose="020F0502020204030203" pitchFamily="34" charset="0"/>
                <a:cs typeface="Lato" panose="020F0502020204030203" pitchFamily="34" charset="0"/>
              </a:rPr>
              <a:t>~ 30 days (baby)</a:t>
            </a:r>
          </a:p>
          <a:p>
            <a:pPr algn="ctr" defTabSz="1828020"/>
            <a:endParaRPr lang="en-US" sz="2399"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grpSp>
        <p:nvGrpSpPr>
          <p:cNvPr id="72" name="Group 71" descr="Bracket indicating 3 days " title="Bracket "/>
          <p:cNvGrpSpPr/>
          <p:nvPr/>
        </p:nvGrpSpPr>
        <p:grpSpPr>
          <a:xfrm>
            <a:off x="14631756" y="7591107"/>
            <a:ext cx="3039175" cy="626588"/>
            <a:chOff x="1257299" y="6032068"/>
            <a:chExt cx="3462574" cy="178232"/>
          </a:xfrm>
        </p:grpSpPr>
        <p:cxnSp>
          <p:nvCxnSpPr>
            <p:cNvPr id="73" name="Straight Connector 72"/>
            <p:cNvCxnSpPr/>
            <p:nvPr/>
          </p:nvCxnSpPr>
          <p:spPr>
            <a:xfrm>
              <a:off x="1257299" y="6032068"/>
              <a:ext cx="0" cy="178232"/>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1257299" y="6210300"/>
              <a:ext cx="3462573" cy="0"/>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flipV="1">
              <a:off x="4719873" y="6032068"/>
              <a:ext cx="0" cy="178232"/>
            </a:xfrm>
            <a:prstGeom prst="line">
              <a:avLst/>
            </a:prstGeom>
          </p:spPr>
          <p:style>
            <a:lnRef idx="1">
              <a:schemeClr val="dk1"/>
            </a:lnRef>
            <a:fillRef idx="0">
              <a:schemeClr val="dk1"/>
            </a:fillRef>
            <a:effectRef idx="0">
              <a:schemeClr val="dk1"/>
            </a:effectRef>
            <a:fontRef idx="minor">
              <a:schemeClr val="tx1"/>
            </a:fontRef>
          </p:style>
        </p:cxnSp>
      </p:grpSp>
      <p:sp>
        <p:nvSpPr>
          <p:cNvPr id="76" name="Rounded Rectangle 75"/>
          <p:cNvSpPr/>
          <p:nvPr/>
        </p:nvSpPr>
        <p:spPr>
          <a:xfrm>
            <a:off x="14508761" y="6070432"/>
            <a:ext cx="3221103" cy="128012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1828020"/>
            <a: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t>Postpartum</a:t>
            </a:r>
          </a:p>
        </p:txBody>
      </p:sp>
      <p:sp>
        <p:nvSpPr>
          <p:cNvPr id="77" name="Right Arrow 76" descr="Arrow Pointing to the right " title="Arrow "/>
          <p:cNvSpPr/>
          <p:nvPr/>
        </p:nvSpPr>
        <p:spPr>
          <a:xfrm>
            <a:off x="13433608" y="6211366"/>
            <a:ext cx="1246863" cy="957157"/>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1828020"/>
            <a:endParaRPr lang="en-US" sz="7196" dirty="0">
              <a:solidFill>
                <a:prstClr val="white"/>
              </a:solidFill>
            </a:endParaRPr>
          </a:p>
        </p:txBody>
      </p:sp>
      <p:sp>
        <p:nvSpPr>
          <p:cNvPr id="78" name="TextBox 77"/>
          <p:cNvSpPr txBox="1"/>
          <p:nvPr/>
        </p:nvSpPr>
        <p:spPr>
          <a:xfrm>
            <a:off x="11594804" y="7552936"/>
            <a:ext cx="2317832" cy="461537"/>
          </a:xfrm>
          <a:prstGeom prst="rect">
            <a:avLst/>
          </a:prstGeom>
          <a:noFill/>
        </p:spPr>
        <p:txBody>
          <a:bodyPr wrap="square" rtlCol="0">
            <a:spAutoFit/>
          </a:bodyPr>
          <a:lstStyle/>
          <a:p>
            <a:pPr algn="ctr" defTabSz="1828020"/>
            <a:r>
              <a:rPr lang="en-US" sz="2399" dirty="0">
                <a:solidFill>
                  <a:prstClr val="black"/>
                </a:solidFill>
                <a:latin typeface="Lato" panose="020F0502020204030203" pitchFamily="34" charset="0"/>
                <a:ea typeface="Lato" panose="020F0502020204030203" pitchFamily="34" charset="0"/>
                <a:cs typeface="Lato" panose="020F0502020204030203" pitchFamily="34" charset="0"/>
              </a:rPr>
              <a:t>~ 2-10 days</a:t>
            </a:r>
          </a:p>
        </p:txBody>
      </p:sp>
      <p:grpSp>
        <p:nvGrpSpPr>
          <p:cNvPr id="79" name="Group 78" descr="Bracket indicating 6 hours " title="Bracket "/>
          <p:cNvGrpSpPr/>
          <p:nvPr/>
        </p:nvGrpSpPr>
        <p:grpSpPr>
          <a:xfrm>
            <a:off x="11811970" y="7846355"/>
            <a:ext cx="1978460" cy="206289"/>
            <a:chOff x="1257299" y="6032068"/>
            <a:chExt cx="3462574" cy="178232"/>
          </a:xfrm>
        </p:grpSpPr>
        <p:cxnSp>
          <p:nvCxnSpPr>
            <p:cNvPr id="80" name="Straight Connector 79"/>
            <p:cNvCxnSpPr/>
            <p:nvPr/>
          </p:nvCxnSpPr>
          <p:spPr>
            <a:xfrm>
              <a:off x="1257299" y="6032068"/>
              <a:ext cx="0" cy="17823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1257299" y="6210300"/>
              <a:ext cx="3462573" cy="0"/>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flipV="1">
              <a:off x="4719873" y="6032068"/>
              <a:ext cx="0" cy="178232"/>
            </a:xfrm>
            <a:prstGeom prst="line">
              <a:avLst/>
            </a:prstGeom>
          </p:spPr>
          <p:style>
            <a:lnRef idx="1">
              <a:schemeClr val="dk1"/>
            </a:lnRef>
            <a:fillRef idx="0">
              <a:schemeClr val="dk1"/>
            </a:fillRef>
            <a:effectRef idx="0">
              <a:schemeClr val="dk1"/>
            </a:effectRef>
            <a:fontRef idx="minor">
              <a:schemeClr val="tx1"/>
            </a:fontRef>
          </p:style>
        </p:cxnSp>
      </p:grpSp>
      <p:sp>
        <p:nvSpPr>
          <p:cNvPr id="83" name="Rounded Rectangle 82"/>
          <p:cNvSpPr/>
          <p:nvPr/>
        </p:nvSpPr>
        <p:spPr>
          <a:xfrm>
            <a:off x="11610545" y="6070000"/>
            <a:ext cx="2302094" cy="128012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1828020"/>
            <a: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t>Labor &amp; Birth</a:t>
            </a:r>
          </a:p>
        </p:txBody>
      </p:sp>
      <p:sp>
        <p:nvSpPr>
          <p:cNvPr id="84" name="Right Arrow 83" descr="Arrow Pointing to the right " title="Arrow "/>
          <p:cNvSpPr/>
          <p:nvPr/>
        </p:nvSpPr>
        <p:spPr>
          <a:xfrm>
            <a:off x="10565107" y="6211366"/>
            <a:ext cx="1246863" cy="957157"/>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1828020"/>
            <a:endParaRPr lang="en-US" sz="7196" dirty="0">
              <a:solidFill>
                <a:prstClr val="white"/>
              </a:solidFill>
            </a:endParaRPr>
          </a:p>
        </p:txBody>
      </p:sp>
      <p:sp>
        <p:nvSpPr>
          <p:cNvPr id="85" name="TextBox 84"/>
          <p:cNvSpPr txBox="1"/>
          <p:nvPr/>
        </p:nvSpPr>
        <p:spPr>
          <a:xfrm>
            <a:off x="1868033" y="7591107"/>
            <a:ext cx="9089586" cy="461537"/>
          </a:xfrm>
          <a:prstGeom prst="rect">
            <a:avLst/>
          </a:prstGeom>
          <a:noFill/>
        </p:spPr>
        <p:txBody>
          <a:bodyPr wrap="square" rtlCol="0">
            <a:spAutoFit/>
          </a:bodyPr>
          <a:lstStyle/>
          <a:p>
            <a:pPr algn="ctr" defTabSz="1828020"/>
            <a:r>
              <a:rPr lang="en-US" sz="2399" dirty="0">
                <a:solidFill>
                  <a:prstClr val="black"/>
                </a:solidFill>
                <a:latin typeface="Lato" panose="020F0502020204030203" pitchFamily="34" charset="0"/>
                <a:ea typeface="Lato" panose="020F0502020204030203" pitchFamily="34" charset="0"/>
                <a:cs typeface="Lato" panose="020F0502020204030203" pitchFamily="34" charset="0"/>
              </a:rPr>
              <a:t>~ 40 weeks</a:t>
            </a:r>
          </a:p>
        </p:txBody>
      </p:sp>
      <p:grpSp>
        <p:nvGrpSpPr>
          <p:cNvPr id="86" name="Group 85" descr="Bracket indicating 30 days " title="Bracket "/>
          <p:cNvGrpSpPr/>
          <p:nvPr/>
        </p:nvGrpSpPr>
        <p:grpSpPr>
          <a:xfrm>
            <a:off x="2393575" y="7749430"/>
            <a:ext cx="7985677" cy="340941"/>
            <a:chOff x="1257299" y="6032068"/>
            <a:chExt cx="3462574" cy="178232"/>
          </a:xfrm>
        </p:grpSpPr>
        <p:cxnSp>
          <p:nvCxnSpPr>
            <p:cNvPr id="87" name="Straight Connector 86"/>
            <p:cNvCxnSpPr/>
            <p:nvPr/>
          </p:nvCxnSpPr>
          <p:spPr>
            <a:xfrm>
              <a:off x="1257299" y="6032068"/>
              <a:ext cx="0" cy="178232"/>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1257299" y="6210300"/>
              <a:ext cx="3462573"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flipV="1">
              <a:off x="4719873" y="6032068"/>
              <a:ext cx="0" cy="178232"/>
            </a:xfrm>
            <a:prstGeom prst="line">
              <a:avLst/>
            </a:prstGeom>
          </p:spPr>
          <p:style>
            <a:lnRef idx="1">
              <a:schemeClr val="dk1"/>
            </a:lnRef>
            <a:fillRef idx="0">
              <a:schemeClr val="dk1"/>
            </a:fillRef>
            <a:effectRef idx="0">
              <a:schemeClr val="dk1"/>
            </a:effectRef>
            <a:fontRef idx="minor">
              <a:schemeClr val="tx1"/>
            </a:fontRef>
          </p:style>
        </p:cxnSp>
      </p:grpSp>
      <p:sp>
        <p:nvSpPr>
          <p:cNvPr id="90" name="Rectangular Callout 89"/>
          <p:cNvSpPr/>
          <p:nvPr/>
        </p:nvSpPr>
        <p:spPr>
          <a:xfrm>
            <a:off x="7150920" y="3855174"/>
            <a:ext cx="4407162" cy="1350590"/>
          </a:xfrm>
          <a:prstGeom prst="wedgeRectCallout">
            <a:avLst>
              <a:gd name="adj1" fmla="val 63231"/>
              <a:gd name="adj2" fmla="val 120812"/>
            </a:avLst>
          </a:prstGeom>
          <a:ln>
            <a:headEnd type="none" w="med" len="med"/>
            <a:tailEnd type="none" w="med" len="me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defTabSz="1828020"/>
            <a:r>
              <a:rPr lang="en-US" sz="2799" dirty="0">
                <a:solidFill>
                  <a:schemeClr val="tx1"/>
                </a:solidFill>
                <a:latin typeface="Lato" panose="020F0502020204030203" pitchFamily="34" charset="0"/>
                <a:ea typeface="Lato" panose="020F0502020204030203" pitchFamily="34" charset="0"/>
                <a:cs typeface="Lato" panose="020F0502020204030203" pitchFamily="34" charset="0"/>
              </a:rPr>
              <a:t>Birth</a:t>
            </a:r>
          </a:p>
          <a:p>
            <a:pPr algn="ctr" defTabSz="1828020"/>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Post 37 weeks for  low-risk pregnancies</a:t>
            </a:r>
          </a:p>
        </p:txBody>
      </p:sp>
      <p:sp>
        <p:nvSpPr>
          <p:cNvPr id="91" name="Rounded Rectangle 90"/>
          <p:cNvSpPr/>
          <p:nvPr/>
        </p:nvSpPr>
        <p:spPr>
          <a:xfrm>
            <a:off x="1868028" y="6070000"/>
            <a:ext cx="9142051" cy="128012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1828020"/>
            <a: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t>Prenatal</a:t>
            </a:r>
          </a:p>
        </p:txBody>
      </p:sp>
      <p:sp>
        <p:nvSpPr>
          <p:cNvPr id="92" name="Rectangular Callout 91"/>
          <p:cNvSpPr/>
          <p:nvPr/>
        </p:nvSpPr>
        <p:spPr>
          <a:xfrm>
            <a:off x="1868031" y="3877196"/>
            <a:ext cx="3997541" cy="1350590"/>
          </a:xfrm>
          <a:prstGeom prst="wedgeRectCallout">
            <a:avLst>
              <a:gd name="adj1" fmla="val -48712"/>
              <a:gd name="adj2" fmla="val 115444"/>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defTabSz="1828020"/>
            <a:r>
              <a:rPr lang="en-US" sz="2799" dirty="0">
                <a:solidFill>
                  <a:schemeClr val="tx1"/>
                </a:solidFill>
                <a:latin typeface="Lato" panose="020F0502020204030203" pitchFamily="34" charset="0"/>
                <a:ea typeface="Lato" panose="020F0502020204030203" pitchFamily="34" charset="0"/>
                <a:cs typeface="Lato" panose="020F0502020204030203" pitchFamily="34" charset="0"/>
              </a:rPr>
              <a:t>Starting Point</a:t>
            </a:r>
          </a:p>
          <a:p>
            <a:pPr algn="ctr" defTabSz="1828020"/>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40 weeks prior or pregnancy</a:t>
            </a:r>
          </a:p>
        </p:txBody>
      </p:sp>
      <p:sp>
        <p:nvSpPr>
          <p:cNvPr id="93" name="TextBox 92"/>
          <p:cNvSpPr txBox="1"/>
          <p:nvPr/>
        </p:nvSpPr>
        <p:spPr>
          <a:xfrm rot="16200000">
            <a:off x="-344629" y="6764532"/>
            <a:ext cx="2736417" cy="461537"/>
          </a:xfrm>
          <a:prstGeom prst="rect">
            <a:avLst/>
          </a:prstGeom>
          <a:noFill/>
        </p:spPr>
        <p:txBody>
          <a:bodyPr wrap="square" rtlCol="0">
            <a:spAutoFit/>
          </a:bodyPr>
          <a:lstStyle/>
          <a:p>
            <a:pPr algn="ctr" defTabSz="1828020"/>
            <a:r>
              <a:rPr lang="en-US" sz="2399" dirty="0">
                <a:solidFill>
                  <a:prstClr val="black"/>
                </a:solidFill>
                <a:latin typeface="Lato" panose="020F0502020204030203" pitchFamily="34" charset="0"/>
                <a:ea typeface="Lato" panose="020F0502020204030203" pitchFamily="34" charset="0"/>
                <a:cs typeface="Lato" panose="020F0502020204030203" pitchFamily="34" charset="0"/>
              </a:rPr>
              <a:t>Episode Duration</a:t>
            </a:r>
          </a:p>
        </p:txBody>
      </p:sp>
      <p:sp>
        <p:nvSpPr>
          <p:cNvPr id="94" name="Round Diagonal Corner Rectangle 93"/>
          <p:cNvSpPr/>
          <p:nvPr/>
        </p:nvSpPr>
        <p:spPr>
          <a:xfrm>
            <a:off x="14456622" y="8596392"/>
            <a:ext cx="3065418" cy="3533959"/>
          </a:xfrm>
          <a:prstGeom prst="round2Diag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marL="169826" indent="-169826" defTabSz="1828020">
              <a:spcAft>
                <a:spcPts val="600"/>
              </a:spcAft>
              <a:buFont typeface="Arial" panose="020B0604020202020204" pitchFamily="34" charset="0"/>
              <a:buChar char="•"/>
            </a:pPr>
            <a:r>
              <a:rPr lang="en-US" sz="2000" dirty="0">
                <a:solidFill>
                  <a:prstClr val="black"/>
                </a:solidFill>
                <a:latin typeface="Lato"/>
              </a:rPr>
              <a:t>Breastfeeding support</a:t>
            </a:r>
          </a:p>
          <a:p>
            <a:pPr marL="169826" indent="-169826" defTabSz="1828020">
              <a:spcAft>
                <a:spcPts val="600"/>
              </a:spcAft>
              <a:buFont typeface="Arial" panose="020B0604020202020204" pitchFamily="34" charset="0"/>
              <a:buChar char="•"/>
            </a:pPr>
            <a:r>
              <a:rPr lang="en-US" sz="2000" dirty="0">
                <a:solidFill>
                  <a:prstClr val="black"/>
                </a:solidFill>
                <a:latin typeface="Lato"/>
              </a:rPr>
              <a:t>Depression screening</a:t>
            </a:r>
          </a:p>
          <a:p>
            <a:pPr marL="169826" indent="-169826" defTabSz="1828020">
              <a:spcAft>
                <a:spcPts val="600"/>
              </a:spcAft>
              <a:buFont typeface="Arial" panose="020B0604020202020204" pitchFamily="34" charset="0"/>
              <a:buChar char="•"/>
            </a:pPr>
            <a:r>
              <a:rPr lang="en-US" sz="2000" dirty="0">
                <a:solidFill>
                  <a:prstClr val="black"/>
                </a:solidFill>
                <a:latin typeface="Lato"/>
              </a:rPr>
              <a:t>Contraception planning </a:t>
            </a:r>
          </a:p>
          <a:p>
            <a:pPr marL="169826" indent="-169826" defTabSz="1828020">
              <a:spcAft>
                <a:spcPts val="600"/>
              </a:spcAft>
              <a:buFont typeface="Arial" panose="020B0604020202020204" pitchFamily="34" charset="0"/>
              <a:buChar char="•"/>
            </a:pPr>
            <a:r>
              <a:rPr lang="en-US" sz="2000" dirty="0">
                <a:solidFill>
                  <a:prstClr val="black"/>
                </a:solidFill>
                <a:latin typeface="Lato"/>
              </a:rPr>
              <a:t>Ensuring link from </a:t>
            </a:r>
            <a:br>
              <a:rPr lang="en-US" sz="2000" dirty="0">
                <a:solidFill>
                  <a:prstClr val="black"/>
                </a:solidFill>
                <a:latin typeface="Lato"/>
              </a:rPr>
            </a:br>
            <a:r>
              <a:rPr lang="en-US" sz="2000" dirty="0">
                <a:solidFill>
                  <a:prstClr val="black"/>
                </a:solidFill>
                <a:latin typeface="Lato"/>
              </a:rPr>
              <a:t>birth to pediatric care provider occurs</a:t>
            </a:r>
          </a:p>
        </p:txBody>
      </p:sp>
      <p:sp>
        <p:nvSpPr>
          <p:cNvPr id="95" name="Round Diagonal Corner Rectangle 94"/>
          <p:cNvSpPr/>
          <p:nvPr/>
        </p:nvSpPr>
        <p:spPr>
          <a:xfrm>
            <a:off x="1868028" y="8592352"/>
            <a:ext cx="9142051" cy="3537998"/>
          </a:xfrm>
          <a:prstGeom prst="round2Diag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pPr defTabSz="1828020">
              <a:spcAft>
                <a:spcPts val="600"/>
              </a:spcAft>
            </a:pPr>
            <a:r>
              <a:rPr lang="en-US" sz="2000" i="1" dirty="0">
                <a:solidFill>
                  <a:prstClr val="black"/>
                </a:solidFill>
                <a:latin typeface="Lato"/>
              </a:rPr>
              <a:t>Reimbursable Services</a:t>
            </a:r>
            <a:endParaRPr lang="en-US" sz="2000" dirty="0">
              <a:solidFill>
                <a:prstClr val="black"/>
              </a:solidFill>
              <a:latin typeface="Lato"/>
            </a:endParaRPr>
          </a:p>
        </p:txBody>
      </p:sp>
      <p:sp>
        <p:nvSpPr>
          <p:cNvPr id="96" name="Round Diagonal Corner Rectangle 95"/>
          <p:cNvSpPr/>
          <p:nvPr/>
        </p:nvSpPr>
        <p:spPr>
          <a:xfrm>
            <a:off x="11558081" y="8604260"/>
            <a:ext cx="2354555" cy="3526092"/>
          </a:xfrm>
          <a:prstGeom prst="round2Diag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marL="169826" indent="-169826" defTabSz="1828020">
              <a:spcAft>
                <a:spcPts val="600"/>
              </a:spcAft>
              <a:buFont typeface="Arial" panose="020B0604020202020204" pitchFamily="34" charset="0"/>
              <a:buChar char="•"/>
            </a:pPr>
            <a:r>
              <a:rPr lang="en-US" sz="2000" dirty="0">
                <a:solidFill>
                  <a:prstClr val="black"/>
                </a:solidFill>
                <a:latin typeface="Lato"/>
              </a:rPr>
              <a:t>Labor and Birth</a:t>
            </a:r>
          </a:p>
        </p:txBody>
      </p:sp>
      <p:sp>
        <p:nvSpPr>
          <p:cNvPr id="97" name="Round Diagonal Corner Rectangle 96"/>
          <p:cNvSpPr/>
          <p:nvPr/>
        </p:nvSpPr>
        <p:spPr>
          <a:xfrm>
            <a:off x="18675346" y="8596392"/>
            <a:ext cx="4691196" cy="3533959"/>
          </a:xfrm>
          <a:prstGeom prst="round2Diag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defTabSz="1828020">
              <a:spcAft>
                <a:spcPts val="600"/>
              </a:spcAft>
            </a:pPr>
            <a:r>
              <a:rPr lang="en-US" sz="2000" i="1" dirty="0">
                <a:solidFill>
                  <a:prstClr val="black"/>
                </a:solidFill>
                <a:latin typeface="Lato"/>
                <a:sym typeface="Wingdings 3" panose="05040102010807070707" pitchFamily="18" charset="2"/>
              </a:rPr>
              <a:t>Increase:</a:t>
            </a:r>
          </a:p>
          <a:p>
            <a:pPr marL="169826" indent="-169826" defTabSz="1828020">
              <a:spcAft>
                <a:spcPts val="600"/>
              </a:spcAft>
              <a:buFont typeface="Arial" panose="020B0604020202020204" pitchFamily="34" charset="0"/>
              <a:buChar char="•"/>
            </a:pPr>
            <a:r>
              <a:rPr lang="en-US" sz="2000" dirty="0">
                <a:solidFill>
                  <a:prstClr val="black"/>
                </a:solidFill>
                <a:latin typeface="Lato"/>
                <a:sym typeface="Wingdings 3" panose="05040102010807070707" pitchFamily="18" charset="2"/>
              </a:rPr>
              <a:t> </a:t>
            </a:r>
            <a:r>
              <a:rPr lang="en-US" sz="2000" dirty="0">
                <a:solidFill>
                  <a:prstClr val="black"/>
                </a:solidFill>
                <a:latin typeface="Lato"/>
              </a:rPr>
              <a:t>% of full-term births</a:t>
            </a:r>
          </a:p>
          <a:p>
            <a:pPr marL="169826" indent="-169826" defTabSz="1828020">
              <a:spcAft>
                <a:spcPts val="600"/>
              </a:spcAft>
              <a:buFont typeface="Arial" panose="020B0604020202020204" pitchFamily="34" charset="0"/>
              <a:buChar char="•"/>
            </a:pPr>
            <a:r>
              <a:rPr lang="en-US" sz="2000" dirty="0">
                <a:solidFill>
                  <a:prstClr val="black"/>
                </a:solidFill>
                <a:sym typeface="Wingdings 3" panose="05040102010807070707" pitchFamily="18" charset="2"/>
              </a:rPr>
              <a:t> </a:t>
            </a:r>
            <a:r>
              <a:rPr lang="en-US" sz="2000" dirty="0">
                <a:solidFill>
                  <a:prstClr val="black"/>
                </a:solidFill>
                <a:latin typeface="Lato"/>
              </a:rPr>
              <a:t>% of vaginal births</a:t>
            </a:r>
          </a:p>
          <a:p>
            <a:pPr defTabSz="1828020">
              <a:spcBef>
                <a:spcPts val="1200"/>
              </a:spcBef>
              <a:spcAft>
                <a:spcPts val="600"/>
              </a:spcAft>
            </a:pPr>
            <a:r>
              <a:rPr lang="en-US" sz="2000" i="1" dirty="0">
                <a:solidFill>
                  <a:prstClr val="black"/>
                </a:solidFill>
                <a:latin typeface="Lato"/>
              </a:rPr>
              <a:t>Decrease:</a:t>
            </a:r>
          </a:p>
          <a:p>
            <a:pPr marL="169826" indent="-169826" defTabSz="1828020">
              <a:spcAft>
                <a:spcPts val="600"/>
              </a:spcAft>
              <a:buFont typeface="Arial" panose="020B0604020202020204" pitchFamily="34" charset="0"/>
              <a:buChar char="•"/>
            </a:pPr>
            <a:r>
              <a:rPr lang="en-US" sz="2000" dirty="0">
                <a:solidFill>
                  <a:prstClr val="black"/>
                </a:solidFill>
                <a:latin typeface="Lato"/>
                <a:sym typeface="Wingdings 3" panose="05040102010807070707" pitchFamily="18" charset="2"/>
              </a:rPr>
              <a:t> </a:t>
            </a:r>
            <a:r>
              <a:rPr lang="en-US" sz="2000" dirty="0">
                <a:solidFill>
                  <a:prstClr val="black"/>
                </a:solidFill>
                <a:latin typeface="Lato"/>
              </a:rPr>
              <a:t>% of pre-term and elective births</a:t>
            </a:r>
          </a:p>
          <a:p>
            <a:pPr marL="169826" indent="-169826" defTabSz="1828020">
              <a:spcAft>
                <a:spcPts val="600"/>
              </a:spcAft>
              <a:buFont typeface="Arial" panose="020B0604020202020204" pitchFamily="34" charset="0"/>
              <a:buChar char="•"/>
            </a:pPr>
            <a:r>
              <a:rPr lang="en-US" sz="2000" dirty="0">
                <a:solidFill>
                  <a:prstClr val="black"/>
                </a:solidFill>
                <a:sym typeface="Wingdings 3" panose="05040102010807070707" pitchFamily="18" charset="2"/>
              </a:rPr>
              <a:t> </a:t>
            </a:r>
            <a:r>
              <a:rPr lang="en-US" sz="2000" dirty="0">
                <a:solidFill>
                  <a:prstClr val="black"/>
                </a:solidFill>
                <a:latin typeface="Lato"/>
              </a:rPr>
              <a:t>% of C-sections</a:t>
            </a:r>
          </a:p>
          <a:p>
            <a:pPr marL="169826" indent="-169826" defTabSz="1828020">
              <a:spcAft>
                <a:spcPts val="600"/>
              </a:spcAft>
              <a:buFont typeface="Arial" panose="020B0604020202020204" pitchFamily="34" charset="0"/>
              <a:buChar char="•"/>
            </a:pPr>
            <a:r>
              <a:rPr lang="en-US" sz="2000" dirty="0">
                <a:solidFill>
                  <a:prstClr val="black"/>
                </a:solidFill>
                <a:sym typeface="Wingdings 3" panose="05040102010807070707" pitchFamily="18" charset="2"/>
              </a:rPr>
              <a:t> </a:t>
            </a:r>
            <a:r>
              <a:rPr lang="en-US" sz="2000" dirty="0">
                <a:solidFill>
                  <a:prstClr val="black"/>
                </a:solidFill>
                <a:latin typeface="Lato"/>
              </a:rPr>
              <a:t>Complications and mortality (inc. readmission &amp; levels of NICU use)</a:t>
            </a:r>
          </a:p>
        </p:txBody>
      </p:sp>
      <p:sp>
        <p:nvSpPr>
          <p:cNvPr id="98" name="Rectangle 97"/>
          <p:cNvSpPr/>
          <p:nvPr/>
        </p:nvSpPr>
        <p:spPr>
          <a:xfrm>
            <a:off x="18649234" y="3134905"/>
            <a:ext cx="5126231" cy="254934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1828020"/>
            <a:r>
              <a:rPr lang="en-US" sz="2399" dirty="0">
                <a:solidFill>
                  <a:prstClr val="white"/>
                </a:solidFill>
                <a:latin typeface="Lato"/>
              </a:rPr>
              <a:t>Use of evidence-based care to achieve woman- and family-centered care</a:t>
            </a:r>
          </a:p>
          <a:p>
            <a:pPr algn="ctr" defTabSz="1828020"/>
            <a:endParaRPr lang="en-US" sz="2399" dirty="0">
              <a:solidFill>
                <a:prstClr val="white"/>
              </a:solidFill>
              <a:latin typeface="Lato"/>
            </a:endParaRPr>
          </a:p>
          <a:p>
            <a:pPr marL="0" lvl="1" algn="ctr" defTabSz="1828020"/>
            <a:r>
              <a:rPr lang="en-US" sz="2399" dirty="0">
                <a:solidFill>
                  <a:prstClr val="white"/>
                </a:solidFill>
                <a:latin typeface="Lato"/>
              </a:rPr>
              <a:t>Improving coordination across providers, settings, and maternity care</a:t>
            </a:r>
          </a:p>
        </p:txBody>
      </p:sp>
      <p:sp>
        <p:nvSpPr>
          <p:cNvPr id="99" name="TextBox 98"/>
          <p:cNvSpPr txBox="1"/>
          <p:nvPr/>
        </p:nvSpPr>
        <p:spPr>
          <a:xfrm>
            <a:off x="20550425" y="2602178"/>
            <a:ext cx="950901" cy="461537"/>
          </a:xfrm>
          <a:prstGeom prst="rect">
            <a:avLst/>
          </a:prstGeom>
          <a:noFill/>
        </p:spPr>
        <p:txBody>
          <a:bodyPr wrap="none" rtlCol="0">
            <a:spAutoFit/>
          </a:bodyPr>
          <a:lstStyle/>
          <a:p>
            <a:pPr defTabSz="1828020"/>
            <a:r>
              <a:rPr lang="en-US" sz="2399" b="1" dirty="0">
                <a:solidFill>
                  <a:prstClr val="black"/>
                </a:solidFill>
                <a:latin typeface="Lato"/>
              </a:rPr>
              <a:t>Goals</a:t>
            </a:r>
          </a:p>
        </p:txBody>
      </p:sp>
      <p:graphicFrame>
        <p:nvGraphicFramePr>
          <p:cNvPr id="100" name="Table 99"/>
          <p:cNvGraphicFramePr>
            <a:graphicFrameLocks noGrp="1"/>
          </p:cNvGraphicFramePr>
          <p:nvPr>
            <p:extLst>
              <p:ext uri="{D42A27DB-BD31-4B8C-83A1-F6EECF244321}">
                <p14:modId xmlns:p14="http://schemas.microsoft.com/office/powerpoint/2010/main" val="1273874630"/>
              </p:ext>
            </p:extLst>
          </p:nvPr>
        </p:nvGraphicFramePr>
        <p:xfrm>
          <a:off x="2092891" y="9129161"/>
          <a:ext cx="8472220" cy="2858260"/>
        </p:xfrm>
        <a:graphic>
          <a:graphicData uri="http://schemas.openxmlformats.org/drawingml/2006/table">
            <a:tbl>
              <a:tblPr firstRow="1" bandRow="1">
                <a:tableStyleId>{5C22544A-7EE6-4342-B048-85BDC9FD1C3A}</a:tableStyleId>
              </a:tblPr>
              <a:tblGrid>
                <a:gridCol w="3018766">
                  <a:extLst>
                    <a:ext uri="{9D8B030D-6E8A-4147-A177-3AD203B41FA5}">
                      <a16:colId xmlns:a16="http://schemas.microsoft.com/office/drawing/2014/main" val="1583697795"/>
                    </a:ext>
                  </a:extLst>
                </a:gridCol>
                <a:gridCol w="2941692">
                  <a:extLst>
                    <a:ext uri="{9D8B030D-6E8A-4147-A177-3AD203B41FA5}">
                      <a16:colId xmlns:a16="http://schemas.microsoft.com/office/drawing/2014/main" val="3123283843"/>
                    </a:ext>
                  </a:extLst>
                </a:gridCol>
                <a:gridCol w="2511762">
                  <a:extLst>
                    <a:ext uri="{9D8B030D-6E8A-4147-A177-3AD203B41FA5}">
                      <a16:colId xmlns:a16="http://schemas.microsoft.com/office/drawing/2014/main" val="417693093"/>
                    </a:ext>
                  </a:extLst>
                </a:gridCol>
              </a:tblGrid>
              <a:tr h="709980">
                <a:tc>
                  <a:txBody>
                    <a:bodyPr/>
                    <a:lstStyle/>
                    <a:p>
                      <a:pPr marL="0" marR="0" indent="0" algn="l" defTabSz="1828434" rtl="0" eaLnBrk="1" fontAlgn="auto" latinLnBrk="0" hangingPunct="1">
                        <a:lnSpc>
                          <a:spcPct val="100000"/>
                        </a:lnSpc>
                        <a:spcBef>
                          <a:spcPts val="0"/>
                        </a:spcBef>
                        <a:spcAft>
                          <a:spcPts val="600"/>
                        </a:spcAft>
                        <a:buClrTx/>
                        <a:buSzTx/>
                        <a:buFontTx/>
                        <a:buNone/>
                        <a:tabLst/>
                        <a:defRPr/>
                      </a:pPr>
                      <a:r>
                        <a:rPr lang="en-US" sz="2000" i="1" kern="1200" dirty="0">
                          <a:solidFill>
                            <a:schemeClr val="dk1"/>
                          </a:solidFill>
                          <a:latin typeface="+mj-lt"/>
                          <a:ea typeface="+mn-ea"/>
                          <a:cs typeface="+mn-cs"/>
                        </a:rPr>
                        <a:t>Directly Related</a:t>
                      </a:r>
                    </a:p>
                  </a:txBody>
                  <a:tcPr marL="91416" marR="91416" marT="45708" marB="45708">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pPr marL="0" algn="l" defTabSz="1828434" rtl="0" eaLnBrk="1" latinLnBrk="0" hangingPunct="1">
                        <a:spcAft>
                          <a:spcPts val="600"/>
                        </a:spcAft>
                      </a:pPr>
                      <a:r>
                        <a:rPr lang="en-US" sz="2000" i="1" kern="1200" dirty="0">
                          <a:solidFill>
                            <a:schemeClr val="dk1"/>
                          </a:solidFill>
                          <a:latin typeface="+mj-lt"/>
                          <a:ea typeface="+mn-ea"/>
                          <a:cs typeface="+mn-cs"/>
                        </a:rPr>
                        <a:t>Not Typically Reimbursed</a:t>
                      </a:r>
                    </a:p>
                  </a:txBody>
                  <a:tcPr marL="91416" marR="91416"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pPr marL="0" algn="l" defTabSz="1828434" rtl="0" eaLnBrk="1" latinLnBrk="0" hangingPunct="1">
                        <a:spcAft>
                          <a:spcPts val="600"/>
                        </a:spcAft>
                      </a:pPr>
                      <a:r>
                        <a:rPr lang="en-US" sz="2000" i="1" kern="1200" dirty="0">
                          <a:solidFill>
                            <a:schemeClr val="dk1"/>
                          </a:solidFill>
                          <a:latin typeface="+mj-lt"/>
                          <a:ea typeface="+mn-ea"/>
                          <a:cs typeface="+mn-cs"/>
                        </a:rPr>
                        <a:t>NOT Directly Related</a:t>
                      </a:r>
                    </a:p>
                  </a:txBody>
                  <a:tcPr marL="91416" marR="91416" marT="45708" marB="45708">
                    <a:lnL w="12700" cap="flat" cmpd="sng" algn="ctr">
                      <a:solidFill>
                        <a:schemeClr val="bg1">
                          <a:lumMod val="6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3245573807"/>
                  </a:ext>
                </a:extLst>
              </a:tr>
              <a:tr h="2148280">
                <a:tc>
                  <a:txBody>
                    <a:bodyPr/>
                    <a:lstStyle/>
                    <a:p>
                      <a:pPr marL="169863" indent="-169863" algn="l" defTabSz="1828434" rtl="0" eaLnBrk="1" latinLnBrk="0" hangingPunct="1">
                        <a:spcAft>
                          <a:spcPts val="0"/>
                        </a:spcAft>
                        <a:buFont typeface="Arial" panose="020B0604020202020204" pitchFamily="34" charset="0"/>
                        <a:buChar char="•"/>
                      </a:pPr>
                      <a:r>
                        <a:rPr lang="en-US" sz="2000" kern="1200" dirty="0">
                          <a:solidFill>
                            <a:schemeClr val="dk1"/>
                          </a:solidFill>
                          <a:latin typeface="+mj-lt"/>
                          <a:ea typeface="+mn-ea"/>
                          <a:cs typeface="+mn-cs"/>
                        </a:rPr>
                        <a:t>Monthly prenatal visits</a:t>
                      </a:r>
                    </a:p>
                    <a:p>
                      <a:pPr marL="169863" indent="-169863" algn="l" defTabSz="1828434" rtl="0" eaLnBrk="1" latinLnBrk="0" hangingPunct="1">
                        <a:spcAft>
                          <a:spcPts val="0"/>
                        </a:spcAft>
                        <a:buFont typeface="Arial" panose="020B0604020202020204" pitchFamily="34" charset="0"/>
                        <a:buChar char="•"/>
                      </a:pPr>
                      <a:r>
                        <a:rPr lang="en-US" sz="2000" kern="1200" dirty="0">
                          <a:solidFill>
                            <a:schemeClr val="dk1"/>
                          </a:solidFill>
                          <a:latin typeface="+mj-lt"/>
                          <a:ea typeface="+mn-ea"/>
                          <a:cs typeface="+mn-cs"/>
                        </a:rPr>
                        <a:t>Routine ultrasound</a:t>
                      </a:r>
                    </a:p>
                    <a:p>
                      <a:pPr marL="169863" indent="-169863" algn="l" defTabSz="1828434" rtl="0" eaLnBrk="1" latinLnBrk="0" hangingPunct="1">
                        <a:spcAft>
                          <a:spcPts val="0"/>
                        </a:spcAft>
                        <a:buFont typeface="Arial" panose="020B0604020202020204" pitchFamily="34" charset="0"/>
                        <a:buChar char="•"/>
                      </a:pPr>
                      <a:r>
                        <a:rPr lang="en-US" sz="2000" kern="1200" dirty="0">
                          <a:solidFill>
                            <a:schemeClr val="dk1"/>
                          </a:solidFill>
                          <a:latin typeface="+mj-lt"/>
                          <a:ea typeface="+mn-ea"/>
                          <a:cs typeface="+mn-cs"/>
                        </a:rPr>
                        <a:t>Blood testing</a:t>
                      </a:r>
                    </a:p>
                    <a:p>
                      <a:pPr marL="169863" indent="-169863" algn="l" defTabSz="1828434" rtl="0" eaLnBrk="1" latinLnBrk="0" hangingPunct="1">
                        <a:spcAft>
                          <a:spcPts val="0"/>
                        </a:spcAft>
                        <a:buFont typeface="Arial" panose="020B0604020202020204" pitchFamily="34" charset="0"/>
                        <a:buChar char="•"/>
                      </a:pPr>
                      <a:r>
                        <a:rPr lang="en-US" sz="2000" kern="1200" dirty="0">
                          <a:solidFill>
                            <a:schemeClr val="dk1"/>
                          </a:solidFill>
                          <a:latin typeface="+mj-lt"/>
                          <a:ea typeface="+mn-ea"/>
                          <a:cs typeface="+mn-cs"/>
                        </a:rPr>
                        <a:t>Diabetes testing</a:t>
                      </a:r>
                    </a:p>
                    <a:p>
                      <a:pPr marL="169863" indent="-169863" algn="l" defTabSz="1828434" rtl="0" eaLnBrk="1" latinLnBrk="0" hangingPunct="1">
                        <a:spcAft>
                          <a:spcPts val="0"/>
                        </a:spcAft>
                        <a:buFont typeface="Arial" panose="020B0604020202020204" pitchFamily="34" charset="0"/>
                        <a:buChar char="•"/>
                      </a:pPr>
                      <a:r>
                        <a:rPr lang="en-US" sz="2000" kern="1200" dirty="0">
                          <a:solidFill>
                            <a:schemeClr val="dk1"/>
                          </a:solidFill>
                          <a:latin typeface="+mj-lt"/>
                          <a:ea typeface="+mn-ea"/>
                          <a:cs typeface="+mn-cs"/>
                        </a:rPr>
                        <a:t>Genetic testing </a:t>
                      </a:r>
                      <a:endParaRPr lang="en-US" sz="1800" dirty="0"/>
                    </a:p>
                  </a:txBody>
                  <a:tcPr marL="91416" marR="91416" marT="45708" marB="45708">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pPr marL="169863" indent="-169863" algn="l" defTabSz="1828434" rtl="0" eaLnBrk="1" latinLnBrk="0" hangingPunct="1">
                        <a:spcAft>
                          <a:spcPts val="0"/>
                        </a:spcAft>
                        <a:buFont typeface="Arial" panose="020B0604020202020204" pitchFamily="34" charset="0"/>
                        <a:buChar char="•"/>
                      </a:pPr>
                      <a:r>
                        <a:rPr lang="en-US" sz="2000" kern="1200" dirty="0">
                          <a:solidFill>
                            <a:schemeClr val="dk1"/>
                          </a:solidFill>
                          <a:latin typeface="+mj-lt"/>
                          <a:ea typeface="+mn-ea"/>
                          <a:cs typeface="+mn-cs"/>
                        </a:rPr>
                        <a:t>Doulas</a:t>
                      </a:r>
                    </a:p>
                    <a:p>
                      <a:pPr marL="169863" indent="-169863" algn="l" defTabSz="1828434" rtl="0" eaLnBrk="1" latinLnBrk="0" hangingPunct="1">
                        <a:spcAft>
                          <a:spcPts val="0"/>
                        </a:spcAft>
                        <a:buFont typeface="Arial" panose="020B0604020202020204" pitchFamily="34" charset="0"/>
                        <a:buChar char="•"/>
                      </a:pPr>
                      <a:r>
                        <a:rPr lang="en-US" sz="2000" kern="1200" dirty="0">
                          <a:solidFill>
                            <a:schemeClr val="dk1"/>
                          </a:solidFill>
                          <a:latin typeface="+mj-lt"/>
                          <a:ea typeface="+mn-ea"/>
                          <a:cs typeface="+mn-cs"/>
                        </a:rPr>
                        <a:t>Care coordinators</a:t>
                      </a:r>
                    </a:p>
                    <a:p>
                      <a:pPr marL="169863" indent="-169863" algn="l" defTabSz="1828434" rtl="0" eaLnBrk="1" latinLnBrk="0" hangingPunct="1">
                        <a:spcAft>
                          <a:spcPts val="0"/>
                        </a:spcAft>
                        <a:buFont typeface="Arial" panose="020B0604020202020204" pitchFamily="34" charset="0"/>
                        <a:buChar char="•"/>
                      </a:pPr>
                      <a:r>
                        <a:rPr lang="en-US" sz="2000" kern="1200" dirty="0">
                          <a:solidFill>
                            <a:schemeClr val="dk1"/>
                          </a:solidFill>
                          <a:latin typeface="+mj-lt"/>
                          <a:ea typeface="+mn-ea"/>
                          <a:cs typeface="+mn-cs"/>
                        </a:rPr>
                        <a:t>Group education meetings</a:t>
                      </a:r>
                    </a:p>
                    <a:p>
                      <a:pPr marL="169863" indent="-169863" algn="l" defTabSz="1828434" rtl="0" eaLnBrk="1" latinLnBrk="0" hangingPunct="1">
                        <a:spcAft>
                          <a:spcPts val="0"/>
                        </a:spcAft>
                        <a:buFont typeface="Arial" panose="020B0604020202020204" pitchFamily="34" charset="0"/>
                        <a:buChar char="•"/>
                      </a:pPr>
                      <a:r>
                        <a:rPr lang="en-US" sz="2000" kern="1200" dirty="0">
                          <a:solidFill>
                            <a:schemeClr val="dk1"/>
                          </a:solidFill>
                          <a:latin typeface="+mj-lt"/>
                          <a:ea typeface="+mn-ea"/>
                          <a:cs typeface="+mn-cs"/>
                        </a:rPr>
                        <a:t>Childbirth</a:t>
                      </a:r>
                      <a:r>
                        <a:rPr lang="en-US" sz="2000" kern="1200" baseline="0" dirty="0">
                          <a:solidFill>
                            <a:schemeClr val="dk1"/>
                          </a:solidFill>
                          <a:latin typeface="+mj-lt"/>
                          <a:ea typeface="+mn-ea"/>
                          <a:cs typeface="+mn-cs"/>
                        </a:rPr>
                        <a:t> education classes</a:t>
                      </a:r>
                      <a:endParaRPr lang="en-US" sz="2000" kern="1200" dirty="0">
                        <a:solidFill>
                          <a:schemeClr val="dk1"/>
                        </a:solidFill>
                        <a:latin typeface="+mj-lt"/>
                        <a:ea typeface="+mn-ea"/>
                        <a:cs typeface="+mn-cs"/>
                      </a:endParaRPr>
                    </a:p>
                  </a:txBody>
                  <a:tcPr marL="91416" marR="91416"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pPr marL="169863" lvl="0" indent="-169863" algn="l" defTabSz="1828434" rtl="0" eaLnBrk="1" latinLnBrk="0" hangingPunct="1">
                        <a:spcAft>
                          <a:spcPts val="600"/>
                        </a:spcAft>
                        <a:buFont typeface="Arial" panose="020B0604020202020204" pitchFamily="34" charset="0"/>
                        <a:buChar char="•"/>
                      </a:pPr>
                      <a:r>
                        <a:rPr lang="en-US" sz="2000" kern="1200" dirty="0">
                          <a:solidFill>
                            <a:schemeClr val="dk1"/>
                          </a:solidFill>
                          <a:latin typeface="+mj-lt"/>
                          <a:ea typeface="+mn-ea"/>
                          <a:cs typeface="+mn-cs"/>
                        </a:rPr>
                        <a:t>Preventive screenings (chlamydia, cervical cancer)</a:t>
                      </a:r>
                    </a:p>
                  </a:txBody>
                  <a:tcPr marL="91416" marR="91416" marT="45708" marB="45708">
                    <a:lnL w="12700" cap="flat" cmpd="sng" algn="ctr">
                      <a:solidFill>
                        <a:schemeClr val="bg1">
                          <a:lumMod val="6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2206239259"/>
                  </a:ext>
                </a:extLst>
              </a:tr>
            </a:tbl>
          </a:graphicData>
        </a:graphic>
      </p:graphicFrame>
      <p:pic>
        <p:nvPicPr>
          <p:cNvPr id="101" name="Picture 10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960" y="365760"/>
            <a:ext cx="2286000" cy="2286000"/>
          </a:xfrm>
          <a:prstGeom prst="rect">
            <a:avLst/>
          </a:prstGeom>
        </p:spPr>
      </p:pic>
    </p:spTree>
    <p:extLst>
      <p:ext uri="{BB962C8B-B14F-4D97-AF65-F5344CB8AC3E}">
        <p14:creationId xmlns:p14="http://schemas.microsoft.com/office/powerpoint/2010/main" val="2668275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title="Straight Line border "/>
          <p:cNvCxnSpPr>
            <a:stCxn id="8" idx="4"/>
          </p:cNvCxnSpPr>
          <p:nvPr/>
        </p:nvCxnSpPr>
        <p:spPr>
          <a:xfrm>
            <a:off x="10191652" y="3658193"/>
            <a:ext cx="0" cy="10057807"/>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1628606" y="10989694"/>
            <a:ext cx="4183440" cy="1077090"/>
          </a:xfrm>
          <a:prstGeom prst="rect">
            <a:avLst/>
          </a:prstGeom>
          <a:noFill/>
        </p:spPr>
        <p:txBody>
          <a:bodyPr wrap="square" rtlCol="0">
            <a:spAutoFit/>
          </a:bodyPr>
          <a:lstStyle/>
          <a:p>
            <a:r>
              <a:rPr lang="en-US" sz="4000" b="1" dirty="0">
                <a:latin typeface="Lato Light"/>
                <a:cs typeface="Lato Light"/>
              </a:rPr>
              <a:t>Final Release</a:t>
            </a:r>
          </a:p>
          <a:p>
            <a:r>
              <a:rPr lang="en-US" sz="2399" dirty="0">
                <a:latin typeface="Lato Light"/>
                <a:cs typeface="Lato Light"/>
              </a:rPr>
              <a:t>August 1, 2016</a:t>
            </a:r>
          </a:p>
        </p:txBody>
      </p:sp>
      <p:sp>
        <p:nvSpPr>
          <p:cNvPr id="11" name="Oval 10" title="Oval "/>
          <p:cNvSpPr/>
          <p:nvPr/>
        </p:nvSpPr>
        <p:spPr>
          <a:xfrm>
            <a:off x="9935474" y="11258967"/>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16" name="TextBox 15"/>
          <p:cNvSpPr txBox="1"/>
          <p:nvPr/>
        </p:nvSpPr>
        <p:spPr>
          <a:xfrm>
            <a:off x="11628606" y="9033893"/>
            <a:ext cx="4183440" cy="1077090"/>
          </a:xfrm>
          <a:prstGeom prst="rect">
            <a:avLst/>
          </a:prstGeom>
          <a:noFill/>
        </p:spPr>
        <p:txBody>
          <a:bodyPr wrap="square" rtlCol="0">
            <a:spAutoFit/>
          </a:bodyPr>
          <a:lstStyle/>
          <a:p>
            <a:r>
              <a:rPr lang="en-US" sz="4000" b="1" dirty="0">
                <a:latin typeface="Lato Light"/>
                <a:cs typeface="Lato Light"/>
              </a:rPr>
              <a:t>Revise</a:t>
            </a:r>
          </a:p>
          <a:p>
            <a:r>
              <a:rPr lang="en-US" sz="2399" dirty="0">
                <a:latin typeface="Lato Light"/>
                <a:cs typeface="Lato Light"/>
              </a:rPr>
              <a:t>June 20 – July 25, 2016</a:t>
            </a:r>
          </a:p>
        </p:txBody>
      </p:sp>
      <p:sp>
        <p:nvSpPr>
          <p:cNvPr id="10" name="Oval 9" title="Oval "/>
          <p:cNvSpPr/>
          <p:nvPr/>
        </p:nvSpPr>
        <p:spPr>
          <a:xfrm>
            <a:off x="9935474" y="9215280"/>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15" name="TextBox 14"/>
          <p:cNvSpPr txBox="1"/>
          <p:nvPr/>
        </p:nvSpPr>
        <p:spPr>
          <a:xfrm>
            <a:off x="11628606" y="7031313"/>
            <a:ext cx="4183440" cy="1692643"/>
          </a:xfrm>
          <a:prstGeom prst="rect">
            <a:avLst/>
          </a:prstGeom>
          <a:noFill/>
        </p:spPr>
        <p:txBody>
          <a:bodyPr wrap="square" rtlCol="0">
            <a:spAutoFit/>
          </a:bodyPr>
          <a:lstStyle/>
          <a:p>
            <a:r>
              <a:rPr lang="en-US" sz="4000" b="1" dirty="0">
                <a:latin typeface="Lato Light"/>
                <a:cs typeface="Lato Light"/>
              </a:rPr>
              <a:t>Public Comment</a:t>
            </a:r>
          </a:p>
          <a:p>
            <a:r>
              <a:rPr lang="en-US" sz="2399" dirty="0">
                <a:latin typeface="Lato Light"/>
                <a:cs typeface="Lato Light"/>
              </a:rPr>
              <a:t>May 20 – June 20, 2016</a:t>
            </a:r>
          </a:p>
        </p:txBody>
      </p:sp>
      <p:sp>
        <p:nvSpPr>
          <p:cNvPr id="18" name="Freeform 29" title="Check Mark "/>
          <p:cNvSpPr>
            <a:spLocks/>
          </p:cNvSpPr>
          <p:nvPr/>
        </p:nvSpPr>
        <p:spPr bwMode="auto">
          <a:xfrm>
            <a:off x="10784204" y="7221110"/>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9" name="Oval 8" title="Oval "/>
          <p:cNvSpPr/>
          <p:nvPr/>
        </p:nvSpPr>
        <p:spPr>
          <a:xfrm>
            <a:off x="9935474" y="7153293"/>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13" name="TextBox 12"/>
          <p:cNvSpPr txBox="1"/>
          <p:nvPr/>
        </p:nvSpPr>
        <p:spPr>
          <a:xfrm>
            <a:off x="11628606" y="5177112"/>
            <a:ext cx="4183440" cy="1077090"/>
          </a:xfrm>
          <a:prstGeom prst="rect">
            <a:avLst/>
          </a:prstGeom>
          <a:noFill/>
        </p:spPr>
        <p:txBody>
          <a:bodyPr wrap="square" rtlCol="0">
            <a:spAutoFit/>
          </a:bodyPr>
          <a:lstStyle/>
          <a:p>
            <a:r>
              <a:rPr lang="en-US" sz="4000" b="1" dirty="0">
                <a:latin typeface="Lato Light"/>
                <a:cs typeface="Lato Light"/>
              </a:rPr>
              <a:t>Draft Release</a:t>
            </a:r>
          </a:p>
          <a:p>
            <a:r>
              <a:rPr lang="en-US" sz="2399" dirty="0">
                <a:latin typeface="Lato Light"/>
                <a:cs typeface="Lato Light"/>
              </a:rPr>
              <a:t>May 20, 2016</a:t>
            </a:r>
          </a:p>
        </p:txBody>
      </p:sp>
      <p:sp>
        <p:nvSpPr>
          <p:cNvPr id="21" name="Freeform 29" title="Check Mark "/>
          <p:cNvSpPr>
            <a:spLocks/>
          </p:cNvSpPr>
          <p:nvPr/>
        </p:nvSpPr>
        <p:spPr bwMode="auto">
          <a:xfrm>
            <a:off x="10755127" y="5270830"/>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12" name="Oval 11" title="Oval "/>
          <p:cNvSpPr/>
          <p:nvPr/>
        </p:nvSpPr>
        <p:spPr>
          <a:xfrm>
            <a:off x="9897788" y="5207997"/>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14" name="TextBox 13"/>
          <p:cNvSpPr txBox="1"/>
          <p:nvPr/>
        </p:nvSpPr>
        <p:spPr>
          <a:xfrm>
            <a:off x="11628606" y="3014930"/>
            <a:ext cx="4183440" cy="1077090"/>
          </a:xfrm>
          <a:prstGeom prst="rect">
            <a:avLst/>
          </a:prstGeom>
          <a:noFill/>
        </p:spPr>
        <p:txBody>
          <a:bodyPr wrap="square" rtlCol="0">
            <a:spAutoFit/>
          </a:bodyPr>
          <a:lstStyle/>
          <a:p>
            <a:r>
              <a:rPr lang="en-US" sz="4000" b="1" dirty="0">
                <a:latin typeface="Lato Light"/>
                <a:cs typeface="Lato Light"/>
              </a:rPr>
              <a:t>Development</a:t>
            </a:r>
          </a:p>
          <a:p>
            <a:r>
              <a:rPr lang="en-US" sz="2399" dirty="0">
                <a:cs typeface="Lato Light"/>
              </a:rPr>
              <a:t>February  –  April </a:t>
            </a:r>
            <a:r>
              <a:rPr lang="en-US" sz="2399" dirty="0">
                <a:latin typeface="Lato Light"/>
                <a:cs typeface="Lato Light"/>
              </a:rPr>
              <a:t>2016</a:t>
            </a:r>
          </a:p>
        </p:txBody>
      </p:sp>
      <p:sp>
        <p:nvSpPr>
          <p:cNvPr id="23" name="Freeform 29" title="Check Mark "/>
          <p:cNvSpPr>
            <a:spLocks/>
          </p:cNvSpPr>
          <p:nvPr/>
        </p:nvSpPr>
        <p:spPr bwMode="auto">
          <a:xfrm>
            <a:off x="10755127" y="3224367"/>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8" name="Oval 7" title="Oval "/>
          <p:cNvSpPr/>
          <p:nvPr/>
        </p:nvSpPr>
        <p:spPr>
          <a:xfrm>
            <a:off x="9935474" y="3145639"/>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22" name="TextBox 21"/>
          <p:cNvSpPr txBox="1"/>
          <p:nvPr/>
        </p:nvSpPr>
        <p:spPr>
          <a:xfrm>
            <a:off x="1444627" y="3097367"/>
            <a:ext cx="7625980" cy="8956298"/>
          </a:xfrm>
          <a:prstGeom prst="rect">
            <a:avLst/>
          </a:prstGeom>
          <a:noFill/>
        </p:spPr>
        <p:txBody>
          <a:bodyPr wrap="square" rtlCol="0">
            <a:spAutoFit/>
          </a:bodyPr>
          <a:lstStyle/>
          <a:p>
            <a:r>
              <a:rPr lang="en-US" sz="2400" dirty="0"/>
              <a:t>The white paper titled </a:t>
            </a:r>
            <a:r>
              <a:rPr lang="en-US" sz="2400" i="1" dirty="0"/>
              <a:t>Accelerating and Aligning Clinical Episode Payment Models </a:t>
            </a:r>
            <a:r>
              <a:rPr lang="en-US" sz="2400" dirty="0"/>
              <a:t>provides high-level recommendations for designing clinical episode payment models. A clinical episode payment is a bundled payment for a set of services that occur over time and across settings. The paper outlines design elements and operational considerations for three selected clinical areas: elective joint replacement, maternity care, and coronary artery disease.</a:t>
            </a:r>
          </a:p>
          <a:p>
            <a:endParaRPr lang="en-US" sz="2400" dirty="0"/>
          </a:p>
          <a:p>
            <a:r>
              <a:rPr lang="en-US" sz="2400" dirty="0"/>
              <a:t>Episode payment for CAD establishes a budget that incentivizes the providers managing the patient to more appropriately balance the needs of the patient and the number and type of services provided. Placing accountability for the entire condition with a designated provider also encourages the active management of the patient in order to prevent acute events that lead to worsening health, further procedures, and an increased risk of overall poor outcomes. The goal of person-centered episode payment is to make the patient the focus of care management, ensuring that any efficiencies achieved through improved care coordination and management first and foremost benefit the patient.</a:t>
            </a:r>
          </a:p>
        </p:txBody>
      </p:sp>
      <p:sp>
        <p:nvSpPr>
          <p:cNvPr id="7" name="TextBox 6"/>
          <p:cNvSpPr txBox="1"/>
          <p:nvPr/>
        </p:nvSpPr>
        <p:spPr>
          <a:xfrm>
            <a:off x="3553625" y="1788230"/>
            <a:ext cx="3407984" cy="535531"/>
          </a:xfrm>
          <a:prstGeom prst="rect">
            <a:avLst/>
          </a:prstGeom>
          <a:noFill/>
        </p:spPr>
        <p:txBody>
          <a:bodyPr wrap="none" rtlCol="0">
            <a:spAutoFit/>
          </a:bodyPr>
          <a:lstStyle/>
          <a:p>
            <a:pPr>
              <a:lnSpc>
                <a:spcPct val="80000"/>
              </a:lnSpc>
            </a:pPr>
            <a:r>
              <a:rPr lang="en-US" dirty="0">
                <a:latin typeface="Lato Light"/>
                <a:cs typeface="Lato Light"/>
              </a:rPr>
              <a:t>for CEP models</a:t>
            </a:r>
          </a:p>
        </p:txBody>
      </p:sp>
      <p:sp>
        <p:nvSpPr>
          <p:cNvPr id="4" name="Title 3"/>
          <p:cNvSpPr>
            <a:spLocks noGrp="1"/>
          </p:cNvSpPr>
          <p:nvPr>
            <p:ph type="title"/>
          </p:nvPr>
        </p:nvSpPr>
        <p:spPr>
          <a:xfrm>
            <a:off x="3291840" y="687950"/>
            <a:ext cx="21025723" cy="1241888"/>
          </a:xfrm>
        </p:spPr>
        <p:txBody>
          <a:bodyPr>
            <a:normAutofit fontScale="90000"/>
          </a:bodyPr>
          <a:lstStyle/>
          <a:p>
            <a:pPr lvl="0" defTabSz="1828434">
              <a:lnSpc>
                <a:spcPct val="80000"/>
              </a:lnSpc>
              <a:spcBef>
                <a:spcPts val="0"/>
              </a:spcBef>
            </a:pPr>
            <a:r>
              <a:rPr lang="en-US" sz="9600" b="1" dirty="0">
                <a:ea typeface="+mn-ea"/>
                <a:cs typeface="Bebas Neue Bold"/>
              </a:rPr>
              <a:t>Coronary Artery Disease</a:t>
            </a:r>
            <a:endParaRPr lang="en-US" dirty="0"/>
          </a:p>
        </p:txBody>
      </p:sp>
      <p:sp>
        <p:nvSpPr>
          <p:cNvPr id="27" name="Freeform 29" title="Check Mark "/>
          <p:cNvSpPr>
            <a:spLocks/>
          </p:cNvSpPr>
          <p:nvPr/>
        </p:nvSpPr>
        <p:spPr bwMode="auto">
          <a:xfrm>
            <a:off x="10779045" y="9253651"/>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28" name="Freeform 29" title="Check Mark "/>
          <p:cNvSpPr>
            <a:spLocks/>
          </p:cNvSpPr>
          <p:nvPr/>
        </p:nvSpPr>
        <p:spPr bwMode="auto">
          <a:xfrm>
            <a:off x="10784204" y="11271904"/>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6740" y="3145639"/>
            <a:ext cx="6648450" cy="859155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2960" y="365760"/>
            <a:ext cx="2286000" cy="2286000"/>
          </a:xfrm>
          <a:prstGeom prst="rect">
            <a:avLst/>
          </a:prstGeom>
        </p:spPr>
      </p:pic>
    </p:spTree>
    <p:extLst>
      <p:ext uri="{BB962C8B-B14F-4D97-AF65-F5344CB8AC3E}">
        <p14:creationId xmlns:p14="http://schemas.microsoft.com/office/powerpoint/2010/main" val="266018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912291" y="3069103"/>
            <a:ext cx="19807324" cy="8818098"/>
          </a:xfrm>
          <a:prstGeom prst="roundRect">
            <a:avLst>
              <a:gd name="adj" fmla="val 0"/>
            </a:avLst>
          </a:prstGeom>
          <a:solidFill>
            <a:schemeClr val="bg1"/>
          </a:solidFill>
          <a:ln>
            <a:solidFill>
              <a:schemeClr val="accent4"/>
            </a:solidFill>
          </a:ln>
        </p:spPr>
        <p:style>
          <a:lnRef idx="0">
            <a:schemeClr val="accent3"/>
          </a:lnRef>
          <a:fillRef idx="3">
            <a:schemeClr val="accent3"/>
          </a:fillRef>
          <a:effectRef idx="3">
            <a:schemeClr val="accent3"/>
          </a:effectRef>
          <a:fontRef idx="minor">
            <a:schemeClr val="lt1"/>
          </a:fontRef>
        </p:style>
        <p:txBody>
          <a:bodyPr tIns="365571" rtlCol="0" anchor="t"/>
          <a:lstStyle/>
          <a:p>
            <a:pPr algn="ctr" defTabSz="1827887">
              <a:spcBef>
                <a:spcPts val="1200"/>
              </a:spcBef>
              <a:spcAft>
                <a:spcPts val="1200"/>
              </a:spcAft>
              <a:defRPr/>
            </a:pPr>
            <a:r>
              <a:rPr lang="en-US" sz="4799" dirty="0">
                <a:solidFill>
                  <a:prstClr val="white"/>
                </a:solidFill>
                <a:latin typeface="Lato" panose="020F0502020204030203" pitchFamily="34" charset="0"/>
                <a:ea typeface="Lato" panose="020F0502020204030203" pitchFamily="34" charset="0"/>
                <a:cs typeface="Lato" panose="020F0502020204030203" pitchFamily="34" charset="0"/>
              </a:rPr>
              <a:t>Design Elements</a:t>
            </a:r>
          </a:p>
        </p:txBody>
      </p:sp>
      <p:graphicFrame>
        <p:nvGraphicFramePr>
          <p:cNvPr id="23" name="Table 2" title="Episode Design Recommendations Draft for Public Comment"/>
          <p:cNvGraphicFramePr>
            <a:graphicFrameLocks noGrp="1"/>
          </p:cNvGraphicFramePr>
          <p:nvPr>
            <p:extLst>
              <p:ext uri="{D42A27DB-BD31-4B8C-83A1-F6EECF244321}">
                <p14:modId xmlns:p14="http://schemas.microsoft.com/office/powerpoint/2010/main" val="431421651"/>
              </p:ext>
            </p:extLst>
          </p:nvPr>
        </p:nvGraphicFramePr>
        <p:xfrm>
          <a:off x="3463756" y="3350371"/>
          <a:ext cx="18909815" cy="9490926"/>
        </p:xfrm>
        <a:graphic>
          <a:graphicData uri="http://schemas.openxmlformats.org/drawingml/2006/table">
            <a:tbl>
              <a:tblPr firstRow="1" bandRow="1">
                <a:tableStyleId>{5940675A-B579-460E-94D1-54222C63F5DA}</a:tableStyleId>
              </a:tblPr>
              <a:tblGrid>
                <a:gridCol w="3869453">
                  <a:extLst>
                    <a:ext uri="{9D8B030D-6E8A-4147-A177-3AD203B41FA5}">
                      <a16:colId xmlns:a16="http://schemas.microsoft.com/office/drawing/2014/main" val="20000"/>
                    </a:ext>
                  </a:extLst>
                </a:gridCol>
                <a:gridCol w="3694473">
                  <a:extLst>
                    <a:ext uri="{9D8B030D-6E8A-4147-A177-3AD203B41FA5}">
                      <a16:colId xmlns:a16="http://schemas.microsoft.com/office/drawing/2014/main" val="20001"/>
                    </a:ext>
                  </a:extLst>
                </a:gridCol>
                <a:gridCol w="3939704">
                  <a:extLst>
                    <a:ext uri="{9D8B030D-6E8A-4147-A177-3AD203B41FA5}">
                      <a16:colId xmlns:a16="http://schemas.microsoft.com/office/drawing/2014/main" val="20002"/>
                    </a:ext>
                  </a:extLst>
                </a:gridCol>
                <a:gridCol w="3624222">
                  <a:extLst>
                    <a:ext uri="{9D8B030D-6E8A-4147-A177-3AD203B41FA5}">
                      <a16:colId xmlns:a16="http://schemas.microsoft.com/office/drawing/2014/main" val="20003"/>
                    </a:ext>
                  </a:extLst>
                </a:gridCol>
                <a:gridCol w="3781963">
                  <a:extLst>
                    <a:ext uri="{9D8B030D-6E8A-4147-A177-3AD203B41FA5}">
                      <a16:colId xmlns:a16="http://schemas.microsoft.com/office/drawing/2014/main" val="20004"/>
                    </a:ext>
                  </a:extLst>
                </a:gridCol>
              </a:tblGrid>
              <a:tr h="1069400">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800" b="1" kern="1200" dirty="0">
                          <a:solidFill>
                            <a:schemeClr val="bg1"/>
                          </a:solidFill>
                          <a:latin typeface="Lato" panose="020F0502020204030203" pitchFamily="34" charset="0"/>
                          <a:ea typeface="Lato" panose="020F0502020204030203" pitchFamily="34" charset="0"/>
                          <a:cs typeface="Lato" panose="020F0502020204030203" pitchFamily="34" charset="0"/>
                        </a:rPr>
                        <a:t>1. Episode</a:t>
                      </a:r>
                      <a:r>
                        <a:rPr lang="en-US" sz="2800" b="1" kern="1200" baseline="0" dirty="0">
                          <a:solidFill>
                            <a:schemeClr val="bg1"/>
                          </a:solidFill>
                          <a:latin typeface="Lato" panose="020F0502020204030203" pitchFamily="34" charset="0"/>
                          <a:ea typeface="Lato" panose="020F0502020204030203" pitchFamily="34" charset="0"/>
                          <a:cs typeface="Lato" panose="020F0502020204030203" pitchFamily="34" charset="0"/>
                        </a:rPr>
                        <a:t> Definition</a:t>
                      </a:r>
                      <a:endParaRPr lang="en-US" sz="2800" b="1" kern="1200"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marL="182784" marR="182784"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800" b="1" kern="1200" dirty="0">
                          <a:solidFill>
                            <a:schemeClr val="bg1"/>
                          </a:solidFill>
                          <a:latin typeface="Lato" panose="020F0502020204030203" pitchFamily="34" charset="0"/>
                          <a:ea typeface="Lato" panose="020F0502020204030203" pitchFamily="34" charset="0"/>
                          <a:cs typeface="Lato" panose="020F0502020204030203" pitchFamily="34" charset="0"/>
                        </a:rPr>
                        <a:t>2. Episode Timing</a:t>
                      </a:r>
                    </a:p>
                  </a:txBody>
                  <a:tcPr marL="182784" marR="182784"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800" b="1" kern="1200" dirty="0">
                          <a:solidFill>
                            <a:schemeClr val="bg1"/>
                          </a:solidFill>
                          <a:latin typeface="Lato" panose="020F0502020204030203" pitchFamily="34" charset="0"/>
                          <a:ea typeface="Lato" panose="020F0502020204030203" pitchFamily="34" charset="0"/>
                          <a:cs typeface="Lato" panose="020F0502020204030203" pitchFamily="34" charset="0"/>
                        </a:rPr>
                        <a:t>3. Patient Population</a:t>
                      </a:r>
                    </a:p>
                  </a:txBody>
                  <a:tcPr marL="182784" marR="182784"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800" b="1" kern="1200" dirty="0">
                          <a:solidFill>
                            <a:schemeClr val="bg1"/>
                          </a:solidFill>
                          <a:latin typeface="Lato" panose="020F0502020204030203" pitchFamily="34" charset="0"/>
                          <a:ea typeface="Lato" panose="020F0502020204030203" pitchFamily="34" charset="0"/>
                          <a:cs typeface="Lato" panose="020F0502020204030203" pitchFamily="34" charset="0"/>
                        </a:rPr>
                        <a:t>4. Services</a:t>
                      </a:r>
                    </a:p>
                  </a:txBody>
                  <a:tcPr marL="182784" marR="182784"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800" b="1" kern="1200" dirty="0">
                          <a:solidFill>
                            <a:schemeClr val="bg1"/>
                          </a:solidFill>
                          <a:latin typeface="Lato" panose="020F0502020204030203" pitchFamily="34" charset="0"/>
                          <a:ea typeface="Lato" panose="020F0502020204030203" pitchFamily="34" charset="0"/>
                          <a:cs typeface="Lato" panose="020F0502020204030203" pitchFamily="34" charset="0"/>
                        </a:rPr>
                        <a:t>5. Patient Engagement</a:t>
                      </a:r>
                    </a:p>
                  </a:txBody>
                  <a:tcPr marL="182784" marR="182784"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3661823">
                <a:tc>
                  <a:txBody>
                    <a:bodyPr/>
                    <a:lstStyle/>
                    <a:p>
                      <a:pPr marL="0" indent="0" algn="ctr" defTabSz="914400" rtl="0" eaLnBrk="1" latinLnBrk="0" hangingPunct="1">
                        <a:buFont typeface="+mj-lt"/>
                        <a:buNone/>
                        <a:tabLst>
                          <a:tab pos="400050" algn="l"/>
                        </a:tabLst>
                      </a:pPr>
                      <a:r>
                        <a:rPr lang="en-US" sz="2400" u="sng" kern="1200" dirty="0">
                          <a:solidFill>
                            <a:schemeClr val="tx1"/>
                          </a:solidFill>
                          <a:latin typeface="Lato" panose="020F0502020204030203" pitchFamily="34" charset="0"/>
                          <a:ea typeface="Lato" panose="020F0502020204030203" pitchFamily="34" charset="0"/>
                          <a:cs typeface="Lato" panose="020F0502020204030203" pitchFamily="34" charset="0"/>
                        </a:rPr>
                        <a:t>Condition</a:t>
                      </a:r>
                      <a:r>
                        <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rPr>
                        <a:t>: 12</a:t>
                      </a:r>
                      <a:r>
                        <a:rPr lang="en-US" sz="24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months of active CAD management</a:t>
                      </a:r>
                    </a:p>
                    <a:p>
                      <a:pPr marL="0" indent="0" algn="ctr" defTabSz="914400" rtl="0" eaLnBrk="1" latinLnBrk="0" hangingPunct="1">
                        <a:buFont typeface="+mj-lt"/>
                        <a:buNone/>
                        <a:tabLst>
                          <a:tab pos="400050" algn="l"/>
                        </a:tabLst>
                      </a:pPr>
                      <a:r>
                        <a:rPr lang="en-US" sz="2400" u="sng" kern="1200" baseline="0" dirty="0">
                          <a:solidFill>
                            <a:schemeClr val="tx1"/>
                          </a:solidFill>
                          <a:latin typeface="Lato" panose="020F0502020204030203" pitchFamily="34" charset="0"/>
                          <a:ea typeface="Lato" panose="020F0502020204030203" pitchFamily="34" charset="0"/>
                          <a:cs typeface="Lato" panose="020F0502020204030203" pitchFamily="34" charset="0"/>
                        </a:rPr>
                        <a:t>Procedure</a:t>
                      </a:r>
                      <a:r>
                        <a:rPr lang="en-US" sz="24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PCI or CABG for treatment of CAD</a:t>
                      </a:r>
                      <a:endParaRPr lang="en-US" sz="2400"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91392" marR="91392" marT="45696" marB="4569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400" u="sng" kern="1200" dirty="0">
                          <a:solidFill>
                            <a:schemeClr val="tx1"/>
                          </a:solidFill>
                          <a:latin typeface="Lato" panose="020F0502020204030203" pitchFamily="34" charset="0"/>
                          <a:ea typeface="Lato" panose="020F0502020204030203" pitchFamily="34" charset="0"/>
                          <a:cs typeface="Lato" panose="020F0502020204030203" pitchFamily="34" charset="0"/>
                        </a:rPr>
                        <a:t>Condition</a:t>
                      </a:r>
                      <a:r>
                        <a:rPr lang="en-US" sz="2400" u="none" kern="1200" dirty="0">
                          <a:solidFill>
                            <a:schemeClr val="tx1"/>
                          </a:solidFill>
                          <a:latin typeface="Lato" panose="020F0502020204030203" pitchFamily="34" charset="0"/>
                          <a:ea typeface="Lato" panose="020F0502020204030203" pitchFamily="34" charset="0"/>
                          <a:cs typeface="Lato" panose="020F0502020204030203" pitchFamily="34" charset="0"/>
                        </a:rPr>
                        <a:t>:</a:t>
                      </a:r>
                      <a:r>
                        <a:rPr lang="en-US" sz="2400" u="none" kern="1200" baseline="0" dirty="0">
                          <a:solidFill>
                            <a:schemeClr val="tx1"/>
                          </a:solidFill>
                          <a:latin typeface="Lato" panose="020F0502020204030203" pitchFamily="34" charset="0"/>
                          <a:ea typeface="Lato" panose="020F0502020204030203" pitchFamily="34" charset="0"/>
                          <a:cs typeface="Lato" panose="020F0502020204030203" pitchFamily="34" charset="0"/>
                        </a:rPr>
                        <a:t> Parallel to benefit year</a:t>
                      </a:r>
                    </a:p>
                    <a:p>
                      <a:pPr marL="0" indent="0" algn="ctr" defTabSz="914400" rtl="0" eaLnBrk="1" latinLnBrk="0" hangingPunct="1">
                        <a:buFont typeface="+mj-lt"/>
                        <a:buNone/>
                        <a:tabLst>
                          <a:tab pos="400050" algn="l"/>
                        </a:tabLst>
                      </a:pPr>
                      <a:r>
                        <a:rPr lang="en-US" sz="2400" u="sng" kern="1200" baseline="0" dirty="0">
                          <a:solidFill>
                            <a:schemeClr val="tx1"/>
                          </a:solidFill>
                          <a:latin typeface="Lato" panose="020F0502020204030203" pitchFamily="34" charset="0"/>
                          <a:ea typeface="Lato" panose="020F0502020204030203" pitchFamily="34" charset="0"/>
                          <a:cs typeface="Lato" panose="020F0502020204030203" pitchFamily="34" charset="0"/>
                        </a:rPr>
                        <a:t>Procedure</a:t>
                      </a:r>
                      <a:r>
                        <a:rPr lang="en-US" sz="2400" u="none" kern="1200" baseline="0" dirty="0">
                          <a:solidFill>
                            <a:schemeClr val="tx1"/>
                          </a:solidFill>
                          <a:latin typeface="Lato" panose="020F0502020204030203" pitchFamily="34" charset="0"/>
                          <a:ea typeface="Lato" panose="020F0502020204030203" pitchFamily="34" charset="0"/>
                          <a:cs typeface="Lato" panose="020F0502020204030203" pitchFamily="34" charset="0"/>
                        </a:rPr>
                        <a:t>: Pre-op, procedure, and 30-90 days post-discharge</a:t>
                      </a:r>
                      <a:endParaRPr lang="en-US" sz="2400" u="sng"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91392" marR="91392" marT="45696" marB="4569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400" u="sng" kern="1200" dirty="0">
                          <a:solidFill>
                            <a:schemeClr val="tx1"/>
                          </a:solidFill>
                          <a:latin typeface="Lato" panose="020F0502020204030203" pitchFamily="34" charset="0"/>
                          <a:ea typeface="Lato" panose="020F0502020204030203" pitchFamily="34" charset="0"/>
                          <a:cs typeface="Lato" panose="020F0502020204030203" pitchFamily="34" charset="0"/>
                        </a:rPr>
                        <a:t>Condition</a:t>
                      </a:r>
                      <a:r>
                        <a:rPr lang="en-US" sz="2400" u="none" kern="1200" dirty="0">
                          <a:solidFill>
                            <a:schemeClr val="tx1"/>
                          </a:solidFill>
                          <a:latin typeface="Lato" panose="020F0502020204030203" pitchFamily="34" charset="0"/>
                          <a:ea typeface="Lato" panose="020F0502020204030203" pitchFamily="34" charset="0"/>
                          <a:cs typeface="Lato" panose="020F0502020204030203" pitchFamily="34" charset="0"/>
                        </a:rPr>
                        <a:t>: Patients diagnosed</a:t>
                      </a:r>
                      <a:r>
                        <a:rPr lang="en-US" sz="2400" u="none" kern="1200" baseline="0" dirty="0">
                          <a:solidFill>
                            <a:schemeClr val="tx1"/>
                          </a:solidFill>
                          <a:latin typeface="Lato" panose="020F0502020204030203" pitchFamily="34" charset="0"/>
                          <a:ea typeface="Lato" panose="020F0502020204030203" pitchFamily="34" charset="0"/>
                          <a:cs typeface="Lato" panose="020F0502020204030203" pitchFamily="34" charset="0"/>
                        </a:rPr>
                        <a:t> with CAD and in same health plan for full 12 months</a:t>
                      </a:r>
                    </a:p>
                    <a:p>
                      <a:pPr marL="0" indent="0" algn="ctr" defTabSz="914400" rtl="0" eaLnBrk="1" latinLnBrk="0" hangingPunct="1">
                        <a:buFont typeface="+mj-lt"/>
                        <a:buNone/>
                        <a:tabLst>
                          <a:tab pos="400050" algn="l"/>
                        </a:tabLst>
                      </a:pPr>
                      <a:r>
                        <a:rPr lang="en-US" sz="2400" u="sng" kern="1200" baseline="0" dirty="0">
                          <a:solidFill>
                            <a:schemeClr val="tx1"/>
                          </a:solidFill>
                          <a:latin typeface="Lato" panose="020F0502020204030203" pitchFamily="34" charset="0"/>
                          <a:ea typeface="Lato" panose="020F0502020204030203" pitchFamily="34" charset="0"/>
                          <a:cs typeface="Lato" panose="020F0502020204030203" pitchFamily="34" charset="0"/>
                        </a:rPr>
                        <a:t>Procedure</a:t>
                      </a:r>
                      <a:r>
                        <a:rPr lang="en-US" sz="2400" u="none" kern="1200" baseline="0" dirty="0">
                          <a:solidFill>
                            <a:schemeClr val="tx1"/>
                          </a:solidFill>
                          <a:latin typeface="Lato" panose="020F0502020204030203" pitchFamily="34" charset="0"/>
                          <a:ea typeface="Lato" panose="020F0502020204030203" pitchFamily="34" charset="0"/>
                          <a:cs typeface="Lato" panose="020F0502020204030203" pitchFamily="34" charset="0"/>
                        </a:rPr>
                        <a:t>: Patients deemed to need a PCI or CABG based on appropriate use guidelines</a:t>
                      </a:r>
                      <a:endParaRPr lang="en-US" sz="2400" u="sng"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91392" marR="91392" marT="45696" marB="4569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400" u="sng" kern="1200" dirty="0">
                          <a:solidFill>
                            <a:schemeClr val="tx1"/>
                          </a:solidFill>
                          <a:latin typeface="Lato" panose="020F0502020204030203" pitchFamily="34" charset="0"/>
                          <a:ea typeface="Lato" panose="020F0502020204030203" pitchFamily="34" charset="0"/>
                          <a:cs typeface="Lato" panose="020F0502020204030203" pitchFamily="34" charset="0"/>
                        </a:rPr>
                        <a:t>Both:</a:t>
                      </a:r>
                      <a:r>
                        <a:rPr lang="en-US" sz="2400" u="none" kern="1200" baseline="0" dirty="0">
                          <a:solidFill>
                            <a:schemeClr val="tx1"/>
                          </a:solidFill>
                          <a:latin typeface="Lato" panose="020F0502020204030203" pitchFamily="34" charset="0"/>
                          <a:ea typeface="Lato" panose="020F0502020204030203" pitchFamily="34" charset="0"/>
                          <a:cs typeface="Lato" panose="020F0502020204030203" pitchFamily="34" charset="0"/>
                        </a:rPr>
                        <a:t> Core services for CAD management and for quality delivery of procedure. </a:t>
                      </a:r>
                      <a:endParaRPr lang="en-US" sz="2400" u="sng"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91392" marR="91392" marT="45696" marB="4569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defTabSz="914400" rtl="0" eaLnBrk="1" latinLnBrk="0" hangingPunct="1">
                        <a:buFont typeface="+mj-lt"/>
                        <a:buNone/>
                        <a:tabLst>
                          <a:tab pos="400050" algn="l"/>
                        </a:tabLst>
                      </a:pPr>
                      <a:r>
                        <a:rPr lang="en-US" sz="2400" u="sng" kern="1200" dirty="0">
                          <a:solidFill>
                            <a:schemeClr val="tx1"/>
                          </a:solidFill>
                          <a:latin typeface="Lato" panose="020F0502020204030203" pitchFamily="34" charset="0"/>
                          <a:ea typeface="Lato" panose="020F0502020204030203" pitchFamily="34" charset="0"/>
                          <a:cs typeface="Lato" panose="020F0502020204030203" pitchFamily="34" charset="0"/>
                        </a:rPr>
                        <a:t>Both</a:t>
                      </a:r>
                      <a:r>
                        <a:rPr lang="en-US" sz="2400" u="none" kern="1200" dirty="0">
                          <a:solidFill>
                            <a:schemeClr val="tx1"/>
                          </a:solidFill>
                          <a:latin typeface="Lato" panose="020F0502020204030203" pitchFamily="34" charset="0"/>
                          <a:ea typeface="Lato" panose="020F0502020204030203" pitchFamily="34" charset="0"/>
                          <a:cs typeface="Lato" panose="020F0502020204030203" pitchFamily="34" charset="0"/>
                        </a:rPr>
                        <a:t>:</a:t>
                      </a:r>
                      <a:r>
                        <a:rPr lang="en-US" sz="2400" u="none" kern="1200" baseline="0" dirty="0">
                          <a:solidFill>
                            <a:schemeClr val="tx1"/>
                          </a:solidFill>
                          <a:latin typeface="Lato" panose="020F0502020204030203" pitchFamily="34" charset="0"/>
                          <a:ea typeface="Lato" panose="020F0502020204030203" pitchFamily="34" charset="0"/>
                          <a:cs typeface="Lato" panose="020F0502020204030203" pitchFamily="34" charset="0"/>
                        </a:rPr>
                        <a:t> Patient education and self-management tools, patient and family engagement in care planning and care transitions; shared decision-making</a:t>
                      </a:r>
                      <a:endParaRPr lang="en-US" sz="2400" u="sng" kern="12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91392" marR="91392" marT="45696" marB="4569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24235">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800" b="1" kern="1200" dirty="0">
                          <a:solidFill>
                            <a:schemeClr val="bg1"/>
                          </a:solidFill>
                          <a:latin typeface="Lato" panose="020F0502020204030203" pitchFamily="34" charset="0"/>
                          <a:ea typeface="Lato" panose="020F0502020204030203" pitchFamily="34" charset="0"/>
                          <a:cs typeface="Lato" panose="020F0502020204030203" pitchFamily="34" charset="0"/>
                        </a:rPr>
                        <a:t>6. Accountable Entity</a:t>
                      </a:r>
                    </a:p>
                  </a:txBody>
                  <a:tcPr marL="182784" marR="182784"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800" b="1" kern="1200" dirty="0">
                          <a:solidFill>
                            <a:schemeClr val="bg1"/>
                          </a:solidFill>
                          <a:latin typeface="Lato" panose="020F0502020204030203" pitchFamily="34" charset="0"/>
                          <a:ea typeface="Lato" panose="020F0502020204030203" pitchFamily="34" charset="0"/>
                          <a:cs typeface="Lato" panose="020F0502020204030203" pitchFamily="34" charset="0"/>
                        </a:rPr>
                        <a:t>7. Payment Flow</a:t>
                      </a:r>
                    </a:p>
                  </a:txBody>
                  <a:tcPr marL="182784" marR="182784"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800" b="1" kern="1200" dirty="0">
                          <a:solidFill>
                            <a:schemeClr val="bg1"/>
                          </a:solidFill>
                          <a:latin typeface="Lato" panose="020F0502020204030203" pitchFamily="34" charset="0"/>
                          <a:ea typeface="Lato" panose="020F0502020204030203" pitchFamily="34" charset="0"/>
                          <a:cs typeface="Lato" panose="020F0502020204030203" pitchFamily="34" charset="0"/>
                        </a:rPr>
                        <a:t>8. Episode Price</a:t>
                      </a:r>
                    </a:p>
                  </a:txBody>
                  <a:tcPr marL="182784" marR="182784"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800" b="1" kern="1200" dirty="0">
                          <a:solidFill>
                            <a:schemeClr val="bg1"/>
                          </a:solidFill>
                          <a:latin typeface="Lato" panose="020F0502020204030203" pitchFamily="34" charset="0"/>
                          <a:ea typeface="Lato" panose="020F0502020204030203" pitchFamily="34" charset="0"/>
                          <a:cs typeface="Lato" panose="020F0502020204030203" pitchFamily="34" charset="0"/>
                        </a:rPr>
                        <a:t>9. Type and </a:t>
                      </a:r>
                      <a:br>
                        <a:rPr lang="en-US" sz="2800" b="1" kern="1200"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2800" b="1" kern="1200" dirty="0">
                          <a:solidFill>
                            <a:schemeClr val="bg1"/>
                          </a:solidFill>
                          <a:latin typeface="Lato" panose="020F0502020204030203" pitchFamily="34" charset="0"/>
                          <a:ea typeface="Lato" panose="020F0502020204030203" pitchFamily="34" charset="0"/>
                          <a:cs typeface="Lato" panose="020F0502020204030203" pitchFamily="34" charset="0"/>
                        </a:rPr>
                        <a:t>Level of Risk</a:t>
                      </a:r>
                    </a:p>
                  </a:txBody>
                  <a:tcPr marL="182784" marR="182784"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800" b="1" kern="1200" dirty="0">
                          <a:solidFill>
                            <a:schemeClr val="bg1"/>
                          </a:solidFill>
                          <a:latin typeface="Lato" panose="020F0502020204030203" pitchFamily="34" charset="0"/>
                          <a:ea typeface="Lato" panose="020F0502020204030203" pitchFamily="34" charset="0"/>
                          <a:cs typeface="Lato" panose="020F0502020204030203" pitchFamily="34" charset="0"/>
                        </a:rPr>
                        <a:t>10. Quality Metrics</a:t>
                      </a:r>
                    </a:p>
                  </a:txBody>
                  <a:tcPr marL="182784" marR="182784" marT="91392" marB="9139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3635468">
                <a:tc>
                  <a:txBody>
                    <a:bodyPr/>
                    <a:lstStyle/>
                    <a:p>
                      <a:pPr marL="0" indent="0" algn="ctr" defTabSz="914400" rtl="0" eaLnBrk="1" latinLnBrk="0" hangingPunct="1">
                        <a:buFont typeface="+mj-lt"/>
                        <a:buNone/>
                        <a:tabLst>
                          <a:tab pos="400050" algn="l"/>
                        </a:tabLst>
                      </a:pPr>
                      <a:r>
                        <a:rPr lang="en-US" sz="2400" u="sng" kern="1200" dirty="0">
                          <a:solidFill>
                            <a:schemeClr val="tx1"/>
                          </a:solidFill>
                          <a:latin typeface="+mj-lt"/>
                          <a:ea typeface="Lato" panose="020F0502020204030203" pitchFamily="34" charset="0"/>
                          <a:cs typeface="Lato" panose="020F0502020204030203" pitchFamily="34" charset="0"/>
                        </a:rPr>
                        <a:t>Condition</a:t>
                      </a:r>
                      <a:r>
                        <a:rPr lang="en-US" sz="2400" u="none" kern="1200" dirty="0">
                          <a:solidFill>
                            <a:schemeClr val="tx1"/>
                          </a:solidFill>
                          <a:latin typeface="+mj-lt"/>
                          <a:ea typeface="Lato" panose="020F0502020204030203" pitchFamily="34" charset="0"/>
                          <a:cs typeface="Lato" panose="020F0502020204030203" pitchFamily="34" charset="0"/>
                        </a:rPr>
                        <a:t>: Cardiologist and/or PCP accountable for condition and</a:t>
                      </a:r>
                      <a:r>
                        <a:rPr lang="en-US" sz="2400" u="none" kern="1200" baseline="0" dirty="0">
                          <a:solidFill>
                            <a:schemeClr val="tx1"/>
                          </a:solidFill>
                          <a:latin typeface="+mj-lt"/>
                          <a:ea typeface="Lato" panose="020F0502020204030203" pitchFamily="34" charset="0"/>
                          <a:cs typeface="Lato" panose="020F0502020204030203" pitchFamily="34" charset="0"/>
                        </a:rPr>
                        <a:t> for overall episode</a:t>
                      </a:r>
                      <a:endParaRPr lang="en-US" sz="2400" u="none" kern="1200" dirty="0">
                        <a:solidFill>
                          <a:schemeClr val="tx1"/>
                        </a:solidFill>
                        <a:latin typeface="+mj-lt"/>
                        <a:ea typeface="Lato" panose="020F0502020204030203" pitchFamily="34" charset="0"/>
                        <a:cs typeface="Lato" panose="020F0502020204030203" pitchFamily="34" charset="0"/>
                      </a:endParaRPr>
                    </a:p>
                    <a:p>
                      <a:pPr marL="0" indent="0" algn="ctr" defTabSz="914400" rtl="0" eaLnBrk="1" latinLnBrk="0" hangingPunct="1">
                        <a:buFont typeface="+mj-lt"/>
                        <a:buNone/>
                        <a:tabLst>
                          <a:tab pos="400050" algn="l"/>
                        </a:tabLst>
                      </a:pPr>
                      <a:r>
                        <a:rPr lang="en-US" sz="2400" u="sng" kern="1200" dirty="0">
                          <a:solidFill>
                            <a:schemeClr val="tx1"/>
                          </a:solidFill>
                          <a:latin typeface="+mj-lt"/>
                          <a:ea typeface="Lato" panose="020F0502020204030203" pitchFamily="34" charset="0"/>
                          <a:cs typeface="Lato" panose="020F0502020204030203" pitchFamily="34" charset="0"/>
                        </a:rPr>
                        <a:t>Procedure</a:t>
                      </a:r>
                      <a:r>
                        <a:rPr lang="en-US" sz="2400" u="none" kern="1200" dirty="0">
                          <a:solidFill>
                            <a:schemeClr val="tx1"/>
                          </a:solidFill>
                          <a:latin typeface="+mj-lt"/>
                          <a:ea typeface="Lato" panose="020F0502020204030203" pitchFamily="34" charset="0"/>
                          <a:cs typeface="Lato" panose="020F0502020204030203" pitchFamily="34" charset="0"/>
                        </a:rPr>
                        <a:t>:</a:t>
                      </a:r>
                      <a:r>
                        <a:rPr lang="en-US" sz="2400" u="none" kern="1200" baseline="0" dirty="0">
                          <a:solidFill>
                            <a:schemeClr val="tx1"/>
                          </a:solidFill>
                          <a:latin typeface="+mj-lt"/>
                          <a:ea typeface="Lato" panose="020F0502020204030203" pitchFamily="34" charset="0"/>
                          <a:cs typeface="Lato" panose="020F0502020204030203" pitchFamily="34" charset="0"/>
                        </a:rPr>
                        <a:t> Intensivist or cardiothoracic surgeon</a:t>
                      </a:r>
                      <a:endParaRPr lang="en-US" sz="2400" u="sng" kern="1200" dirty="0">
                        <a:solidFill>
                          <a:schemeClr val="tx1"/>
                        </a:solidFill>
                        <a:latin typeface="+mj-lt"/>
                        <a:ea typeface="Lato" panose="020F0502020204030203" pitchFamily="34" charset="0"/>
                        <a:cs typeface="Lato" panose="020F0502020204030203" pitchFamily="34" charset="0"/>
                      </a:endParaRPr>
                    </a:p>
                  </a:txBody>
                  <a:tcPr marL="91392" marR="91392" marT="45696" marB="4569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tab pos="400050" algn="l"/>
                        </a:tabLst>
                        <a:defRPr/>
                      </a:pPr>
                      <a:r>
                        <a:rPr lang="en-US" sz="2400" u="sng" kern="1200" dirty="0">
                          <a:solidFill>
                            <a:schemeClr val="tx1"/>
                          </a:solidFill>
                          <a:latin typeface="+mj-lt"/>
                          <a:ea typeface="Lato" panose="020F0502020204030203" pitchFamily="34" charset="0"/>
                          <a:cs typeface="Lato" panose="020F0502020204030203" pitchFamily="34" charset="0"/>
                        </a:rPr>
                        <a:t>Both</a:t>
                      </a:r>
                      <a:r>
                        <a:rPr lang="en-US" sz="2400" u="none" kern="1200" dirty="0">
                          <a:solidFill>
                            <a:schemeClr val="tx1"/>
                          </a:solidFill>
                          <a:latin typeface="+mj-lt"/>
                          <a:ea typeface="Lato" panose="020F0502020204030203" pitchFamily="34" charset="0"/>
                          <a:cs typeface="Lato" panose="020F0502020204030203" pitchFamily="34" charset="0"/>
                        </a:rPr>
                        <a:t>: </a:t>
                      </a:r>
                      <a:r>
                        <a:rPr lang="en-US" sz="2400" kern="1200" dirty="0">
                          <a:solidFill>
                            <a:schemeClr val="tx1"/>
                          </a:solidFill>
                          <a:latin typeface="+mj-lt"/>
                          <a:ea typeface="Lato" panose="020F0502020204030203" pitchFamily="34" charset="0"/>
                          <a:cs typeface="Lato" panose="020F0502020204030203" pitchFamily="34" charset="0"/>
                        </a:rPr>
                        <a:t>Payment</a:t>
                      </a:r>
                      <a:r>
                        <a:rPr lang="en-US" sz="2400" kern="1200" baseline="0" dirty="0">
                          <a:solidFill>
                            <a:schemeClr val="tx1"/>
                          </a:solidFill>
                          <a:latin typeface="+mj-lt"/>
                          <a:ea typeface="Lato" panose="020F0502020204030203" pitchFamily="34" charset="0"/>
                          <a:cs typeface="Lato" panose="020F0502020204030203" pitchFamily="34" charset="0"/>
                        </a:rPr>
                        <a:t> flow – either upfront FFS or prospective payment – depends on the unique characteristics of the model’s players.</a:t>
                      </a:r>
                      <a:endParaRPr lang="en-US" sz="2400" kern="1200" dirty="0">
                        <a:solidFill>
                          <a:schemeClr val="tx1"/>
                        </a:solidFill>
                        <a:latin typeface="+mj-lt"/>
                        <a:ea typeface="Lato" panose="020F0502020204030203" pitchFamily="34" charset="0"/>
                        <a:cs typeface="Lato" panose="020F0502020204030203" pitchFamily="34" charset="0"/>
                      </a:endParaRPr>
                    </a:p>
                  </a:txBody>
                  <a:tcPr marL="91392" marR="91392" marT="45696" marB="4569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400" u="sng" dirty="0">
                          <a:effectLst/>
                          <a:latin typeface="+mj-lt"/>
                        </a:rPr>
                        <a:t>Both</a:t>
                      </a:r>
                      <a:r>
                        <a:rPr lang="en-US" sz="2400" u="none" dirty="0">
                          <a:effectLst/>
                          <a:latin typeface="+mj-lt"/>
                        </a:rPr>
                        <a:t>: Balance</a:t>
                      </a:r>
                      <a:r>
                        <a:rPr lang="en-US" sz="2400" dirty="0">
                          <a:effectLst/>
                          <a:latin typeface="+mj-lt"/>
                        </a:rPr>
                        <a:t> regional/multi-provider and provider-specific utilization history;</a:t>
                      </a:r>
                      <a:r>
                        <a:rPr lang="en-US" sz="2400" baseline="0" dirty="0">
                          <a:effectLst/>
                          <a:latin typeface="+mj-lt"/>
                        </a:rPr>
                        <a:t> A</a:t>
                      </a:r>
                      <a:r>
                        <a:rPr lang="en-US" sz="2400" dirty="0">
                          <a:effectLst/>
                          <a:latin typeface="+mj-lt"/>
                        </a:rPr>
                        <a:t>cknowledge efficiencies;</a:t>
                      </a:r>
                      <a:r>
                        <a:rPr lang="en-US" sz="2400" baseline="0" dirty="0">
                          <a:effectLst/>
                          <a:latin typeface="+mj-lt"/>
                        </a:rPr>
                        <a:t> be </a:t>
                      </a:r>
                      <a:r>
                        <a:rPr lang="en-US" sz="2400" dirty="0">
                          <a:effectLst/>
                          <a:latin typeface="+mj-lt"/>
                        </a:rPr>
                        <a:t>feasible to attain</a:t>
                      </a:r>
                      <a:endParaRPr lang="en-US" sz="2400" kern="1200" dirty="0">
                        <a:solidFill>
                          <a:schemeClr val="tx1"/>
                        </a:solidFill>
                        <a:latin typeface="+mj-lt"/>
                        <a:ea typeface="Lato" panose="020F0502020204030203" pitchFamily="34" charset="0"/>
                        <a:cs typeface="Lato" panose="020F0502020204030203" pitchFamily="34" charset="0"/>
                      </a:endParaRPr>
                    </a:p>
                  </a:txBody>
                  <a:tcPr marL="91392" marR="91392" marT="45696" marB="4569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400" u="sng" kern="1200" dirty="0">
                          <a:solidFill>
                            <a:schemeClr val="tx1"/>
                          </a:solidFill>
                          <a:latin typeface="+mj-lt"/>
                          <a:ea typeface="Lato" panose="020F0502020204030203" pitchFamily="34" charset="0"/>
                          <a:cs typeface="Lato" panose="020F0502020204030203" pitchFamily="34" charset="0"/>
                        </a:rPr>
                        <a:t>Both</a:t>
                      </a:r>
                      <a:r>
                        <a:rPr lang="en-US" sz="2400" u="none" kern="1200" dirty="0">
                          <a:solidFill>
                            <a:schemeClr val="tx1"/>
                          </a:solidFill>
                          <a:latin typeface="+mj-lt"/>
                          <a:ea typeface="Lato" panose="020F0502020204030203" pitchFamily="34" charset="0"/>
                          <a:cs typeface="Lato" panose="020F0502020204030203" pitchFamily="34" charset="0"/>
                        </a:rPr>
                        <a:t>:  </a:t>
                      </a:r>
                      <a:r>
                        <a:rPr lang="en-US" sz="2400" kern="1200" dirty="0">
                          <a:solidFill>
                            <a:schemeClr val="tx1"/>
                          </a:solidFill>
                          <a:latin typeface="+mj-lt"/>
                          <a:ea typeface="Lato" panose="020F0502020204030203" pitchFamily="34" charset="0"/>
                          <a:cs typeface="Lato" panose="020F0502020204030203" pitchFamily="34" charset="0"/>
                        </a:rPr>
                        <a:t>Upside</a:t>
                      </a:r>
                      <a:r>
                        <a:rPr lang="en-US" sz="2400" kern="1200" baseline="0" dirty="0">
                          <a:solidFill>
                            <a:schemeClr val="tx1"/>
                          </a:solidFill>
                          <a:latin typeface="+mj-lt"/>
                          <a:ea typeface="Lato" panose="020F0502020204030203" pitchFamily="34" charset="0"/>
                          <a:cs typeface="Lato" panose="020F0502020204030203" pitchFamily="34" charset="0"/>
                        </a:rPr>
                        <a:t> and/or downside </a:t>
                      </a:r>
                    </a:p>
                    <a:p>
                      <a:pPr marL="0" indent="0" algn="ctr" defTabSz="914400" rtl="0" eaLnBrk="1" latinLnBrk="0" hangingPunct="1">
                        <a:buFont typeface="+mj-lt"/>
                        <a:buNone/>
                        <a:tabLst>
                          <a:tab pos="400050" algn="l"/>
                        </a:tabLst>
                      </a:pPr>
                      <a:r>
                        <a:rPr lang="en-US" sz="2400" kern="1200" baseline="0" dirty="0">
                          <a:solidFill>
                            <a:schemeClr val="tx1"/>
                          </a:solidFill>
                          <a:latin typeface="+mj-lt"/>
                          <a:ea typeface="Lato" panose="020F0502020204030203" pitchFamily="34" charset="0"/>
                          <a:cs typeface="Lato" panose="020F0502020204030203" pitchFamily="34" charset="0"/>
                        </a:rPr>
                        <a:t>risk, depending on the</a:t>
                      </a:r>
                    </a:p>
                    <a:p>
                      <a:pPr marL="0" indent="0" algn="ctr" defTabSz="914400" rtl="0" eaLnBrk="1" latinLnBrk="0" hangingPunct="1">
                        <a:buFont typeface="+mj-lt"/>
                        <a:buNone/>
                        <a:tabLst>
                          <a:tab pos="400050" algn="l"/>
                        </a:tabLst>
                      </a:pPr>
                      <a:r>
                        <a:rPr lang="en-US" sz="2400" kern="1200" baseline="0" dirty="0">
                          <a:solidFill>
                            <a:schemeClr val="tx1"/>
                          </a:solidFill>
                          <a:latin typeface="+mj-lt"/>
                          <a:ea typeface="Lato" panose="020F0502020204030203" pitchFamily="34" charset="0"/>
                          <a:cs typeface="Lato" panose="020F0502020204030203" pitchFamily="34" charset="0"/>
                        </a:rPr>
                        <a:t> model.</a:t>
                      </a:r>
                      <a:endParaRPr lang="en-US" sz="2400" kern="1200" dirty="0">
                        <a:solidFill>
                          <a:schemeClr val="tx1"/>
                        </a:solidFill>
                        <a:latin typeface="+mj-lt"/>
                        <a:ea typeface="Lato" panose="020F0502020204030203" pitchFamily="34" charset="0"/>
                        <a:cs typeface="Lato" panose="020F0502020204030203" pitchFamily="34" charset="0"/>
                      </a:endParaRPr>
                    </a:p>
                  </a:txBody>
                  <a:tcPr marL="91392" marR="91392" marT="45696" marB="4569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buFont typeface="+mj-lt"/>
                        <a:buNone/>
                        <a:tabLst>
                          <a:tab pos="400050" algn="l"/>
                        </a:tabLst>
                      </a:pPr>
                      <a:r>
                        <a:rPr lang="en-US" sz="2400" u="sng" kern="1200" dirty="0">
                          <a:solidFill>
                            <a:schemeClr val="tx1"/>
                          </a:solidFill>
                          <a:latin typeface="+mj-lt"/>
                          <a:ea typeface="Lato" panose="020F0502020204030203" pitchFamily="34" charset="0"/>
                          <a:cs typeface="Lato" panose="020F0502020204030203" pitchFamily="34" charset="0"/>
                        </a:rPr>
                        <a:t>Both</a:t>
                      </a:r>
                      <a:r>
                        <a:rPr lang="en-US" sz="2400" u="none" kern="1200" dirty="0">
                          <a:solidFill>
                            <a:schemeClr val="tx1"/>
                          </a:solidFill>
                          <a:latin typeface="+mj-lt"/>
                          <a:ea typeface="Lato" panose="020F0502020204030203" pitchFamily="34" charset="0"/>
                          <a:cs typeface="Lato" panose="020F0502020204030203" pitchFamily="34" charset="0"/>
                        </a:rPr>
                        <a:t>:</a:t>
                      </a:r>
                      <a:r>
                        <a:rPr lang="en-US" sz="2400" u="none" kern="1200" baseline="0" dirty="0">
                          <a:solidFill>
                            <a:schemeClr val="tx1"/>
                          </a:solidFill>
                          <a:latin typeface="+mj-lt"/>
                          <a:ea typeface="Lato" panose="020F0502020204030203" pitchFamily="34" charset="0"/>
                          <a:cs typeface="Lato" panose="020F0502020204030203" pitchFamily="34" charset="0"/>
                        </a:rPr>
                        <a:t> Clinical and patient-reported outcomes; including functional status</a:t>
                      </a:r>
                    </a:p>
                    <a:p>
                      <a:pPr marL="0" indent="0" algn="ctr" defTabSz="914400" rtl="0" eaLnBrk="1" latinLnBrk="0" hangingPunct="1">
                        <a:buFont typeface="+mj-lt"/>
                        <a:buNone/>
                        <a:tabLst>
                          <a:tab pos="400050" algn="l"/>
                        </a:tabLst>
                      </a:pPr>
                      <a:r>
                        <a:rPr lang="en-US" sz="2400" u="sng" kern="1200" baseline="0" dirty="0">
                          <a:solidFill>
                            <a:schemeClr val="tx1"/>
                          </a:solidFill>
                          <a:latin typeface="+mj-lt"/>
                          <a:ea typeface="Lato" panose="020F0502020204030203" pitchFamily="34" charset="0"/>
                          <a:cs typeface="Lato" panose="020F0502020204030203" pitchFamily="34" charset="0"/>
                        </a:rPr>
                        <a:t>Procedure</a:t>
                      </a:r>
                      <a:r>
                        <a:rPr lang="en-US" sz="2400" u="none" kern="1200" baseline="0" dirty="0">
                          <a:solidFill>
                            <a:schemeClr val="tx1"/>
                          </a:solidFill>
                          <a:latin typeface="+mj-lt"/>
                          <a:ea typeface="Lato" panose="020F0502020204030203" pitchFamily="34" charset="0"/>
                          <a:cs typeface="Lato" panose="020F0502020204030203" pitchFamily="34" charset="0"/>
                        </a:rPr>
                        <a:t>: Process and outcome measures</a:t>
                      </a:r>
                      <a:endParaRPr lang="en-US" sz="2400" u="none" kern="1200" dirty="0">
                        <a:solidFill>
                          <a:schemeClr val="tx1"/>
                        </a:solidFill>
                        <a:latin typeface="+mj-lt"/>
                        <a:ea typeface="Lato" panose="020F0502020204030203" pitchFamily="34" charset="0"/>
                        <a:cs typeface="Lato" panose="020F0502020204030203" pitchFamily="34" charset="0"/>
                      </a:endParaRPr>
                    </a:p>
                  </a:txBody>
                  <a:tcPr marL="91392" marR="91392" marT="45696" marB="4569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Text Placeholder 5"/>
          <p:cNvSpPr>
            <a:spLocks noGrp="1"/>
          </p:cNvSpPr>
          <p:nvPr>
            <p:ph type="body" sz="quarter" idx="10"/>
          </p:nvPr>
        </p:nvSpPr>
        <p:spPr>
          <a:xfrm>
            <a:off x="3291840" y="2420802"/>
            <a:ext cx="21025723" cy="815803"/>
          </a:xfrm>
        </p:spPr>
        <p:txBody>
          <a:bodyPr/>
          <a:lstStyle/>
          <a:p>
            <a:r>
              <a:rPr lang="en-US" dirty="0"/>
              <a:t>Summary of Coronary Artery Disease Episode Recommendations</a:t>
            </a:r>
          </a:p>
        </p:txBody>
      </p:sp>
      <p:sp>
        <p:nvSpPr>
          <p:cNvPr id="3" name="Title 2"/>
          <p:cNvSpPr>
            <a:spLocks noGrp="1"/>
          </p:cNvSpPr>
          <p:nvPr>
            <p:ph type="title"/>
          </p:nvPr>
        </p:nvSpPr>
        <p:spPr>
          <a:xfrm>
            <a:off x="3291840" y="858838"/>
            <a:ext cx="19376972" cy="1144622"/>
          </a:xfrm>
        </p:spPr>
        <p:txBody>
          <a:bodyPr/>
          <a:lstStyle/>
          <a:p>
            <a:r>
              <a:rPr lang="en-US" sz="8000" cap="none" dirty="0">
                <a:cs typeface="Bebas Neue Bold"/>
              </a:rPr>
              <a:t>Coronary Artery Disease</a:t>
            </a:r>
            <a:r>
              <a:rPr lang="en-US" sz="8000" cap="none" dirty="0"/>
              <a:t> –</a:t>
            </a:r>
            <a:br>
              <a:rPr lang="en-US" sz="8000" cap="none" dirty="0"/>
            </a:br>
            <a:r>
              <a:rPr lang="en-US" sz="8000" cap="none" dirty="0"/>
              <a:t>Episode Design</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960" y="365760"/>
            <a:ext cx="2286000" cy="2286000"/>
          </a:xfrm>
          <a:prstGeom prst="rect">
            <a:avLst/>
          </a:prstGeom>
        </p:spPr>
      </p:pic>
    </p:spTree>
    <p:extLst>
      <p:ext uri="{BB962C8B-B14F-4D97-AF65-F5344CB8AC3E}">
        <p14:creationId xmlns:p14="http://schemas.microsoft.com/office/powerpoint/2010/main" val="373952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ight Arrow 35"/>
          <p:cNvSpPr/>
          <p:nvPr/>
        </p:nvSpPr>
        <p:spPr>
          <a:xfrm>
            <a:off x="2773211" y="5390415"/>
            <a:ext cx="14172958" cy="4237587"/>
          </a:xfrm>
          <a:prstGeom prst="rightArrow">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0"/>
          </p:nvPr>
        </p:nvSpPr>
        <p:spPr>
          <a:xfrm>
            <a:off x="3291840" y="1828800"/>
            <a:ext cx="21025723" cy="815803"/>
          </a:xfrm>
        </p:spPr>
        <p:txBody>
          <a:bodyPr/>
          <a:lstStyle/>
          <a:p>
            <a:r>
              <a:rPr lang="en-US" dirty="0"/>
              <a:t>For Coronary Artery Disease</a:t>
            </a:r>
          </a:p>
        </p:txBody>
      </p:sp>
      <p:sp>
        <p:nvSpPr>
          <p:cNvPr id="3" name="Title 2"/>
          <p:cNvSpPr>
            <a:spLocks noGrp="1"/>
          </p:cNvSpPr>
          <p:nvPr>
            <p:ph type="title"/>
          </p:nvPr>
        </p:nvSpPr>
        <p:spPr>
          <a:xfrm>
            <a:off x="3291840" y="640080"/>
            <a:ext cx="18989697" cy="1144622"/>
          </a:xfrm>
        </p:spPr>
        <p:txBody>
          <a:bodyPr/>
          <a:lstStyle/>
          <a:p>
            <a:r>
              <a:rPr lang="en-US" cap="none" dirty="0"/>
              <a:t>Fragmentation Of Care</a:t>
            </a:r>
          </a:p>
        </p:txBody>
      </p:sp>
      <p:sp>
        <p:nvSpPr>
          <p:cNvPr id="13" name="Freeform 5"/>
          <p:cNvSpPr>
            <a:spLocks/>
          </p:cNvSpPr>
          <p:nvPr/>
        </p:nvSpPr>
        <p:spPr bwMode="auto">
          <a:xfrm rot="21077133">
            <a:off x="2072931" y="3151609"/>
            <a:ext cx="3709139" cy="5150727"/>
          </a:xfrm>
          <a:custGeom>
            <a:avLst/>
            <a:gdLst>
              <a:gd name="T0" fmla="*/ 1269 w 1347"/>
              <a:gd name="T1" fmla="*/ 1532 h 1874"/>
              <a:gd name="T2" fmla="*/ 866 w 1347"/>
              <a:gd name="T3" fmla="*/ 1462 h 1874"/>
              <a:gd name="T4" fmla="*/ 765 w 1347"/>
              <a:gd name="T5" fmla="*/ 1532 h 1874"/>
              <a:gd name="T6" fmla="*/ 786 w 1347"/>
              <a:gd name="T7" fmla="*/ 1606 h 1874"/>
              <a:gd name="T8" fmla="*/ 786 w 1347"/>
              <a:gd name="T9" fmla="*/ 1807 h 1874"/>
              <a:gd name="T10" fmla="*/ 573 w 1347"/>
              <a:gd name="T11" fmla="*/ 1819 h 1874"/>
              <a:gd name="T12" fmla="*/ 561 w 1347"/>
              <a:gd name="T13" fmla="*/ 1606 h 1874"/>
              <a:gd name="T14" fmla="*/ 554 w 1347"/>
              <a:gd name="T15" fmla="*/ 1482 h 1874"/>
              <a:gd name="T16" fmla="*/ 481 w 1347"/>
              <a:gd name="T17" fmla="*/ 1462 h 1874"/>
              <a:gd name="T18" fmla="*/ 78 w 1347"/>
              <a:gd name="T19" fmla="*/ 1532 h 1874"/>
              <a:gd name="T20" fmla="*/ 7 w 1347"/>
              <a:gd name="T21" fmla="*/ 1127 h 1874"/>
              <a:gd name="T22" fmla="*/ 24 w 1347"/>
              <a:gd name="T23" fmla="*/ 1067 h 1874"/>
              <a:gd name="T24" fmla="*/ 125 w 1347"/>
              <a:gd name="T25" fmla="*/ 1061 h 1874"/>
              <a:gd name="T26" fmla="*/ 360 w 1347"/>
              <a:gd name="T27" fmla="*/ 1048 h 1874"/>
              <a:gd name="T28" fmla="*/ 347 w 1347"/>
              <a:gd name="T29" fmla="*/ 813 h 1874"/>
              <a:gd name="T30" fmla="*/ 125 w 1347"/>
              <a:gd name="T31" fmla="*/ 813 h 1874"/>
              <a:gd name="T32" fmla="*/ 65 w 1347"/>
              <a:gd name="T33" fmla="*/ 830 h 1874"/>
              <a:gd name="T34" fmla="*/ 7 w 1347"/>
              <a:gd name="T35" fmla="*/ 747 h 1874"/>
              <a:gd name="T36" fmla="*/ 78 w 1347"/>
              <a:gd name="T37" fmla="*/ 342 h 1874"/>
              <a:gd name="T38" fmla="*/ 481 w 1347"/>
              <a:gd name="T39" fmla="*/ 413 h 1874"/>
              <a:gd name="T40" fmla="*/ 582 w 1347"/>
              <a:gd name="T41" fmla="*/ 342 h 1874"/>
              <a:gd name="T42" fmla="*/ 561 w 1347"/>
              <a:gd name="T43" fmla="*/ 269 h 1874"/>
              <a:gd name="T44" fmla="*/ 561 w 1347"/>
              <a:gd name="T45" fmla="*/ 68 h 1874"/>
              <a:gd name="T46" fmla="*/ 774 w 1347"/>
              <a:gd name="T47" fmla="*/ 56 h 1874"/>
              <a:gd name="T48" fmla="*/ 786 w 1347"/>
              <a:gd name="T49" fmla="*/ 269 h 1874"/>
              <a:gd name="T50" fmla="*/ 793 w 1347"/>
              <a:gd name="T51" fmla="*/ 392 h 1874"/>
              <a:gd name="T52" fmla="*/ 866 w 1347"/>
              <a:gd name="T53" fmla="*/ 413 h 1874"/>
              <a:gd name="T54" fmla="*/ 1269 w 1347"/>
              <a:gd name="T55" fmla="*/ 342 h 1874"/>
              <a:gd name="T56" fmla="*/ 1340 w 1347"/>
              <a:gd name="T57" fmla="*/ 747 h 1874"/>
              <a:gd name="T58" fmla="*/ 1323 w 1347"/>
              <a:gd name="T59" fmla="*/ 807 h 1874"/>
              <a:gd name="T60" fmla="*/ 1222 w 1347"/>
              <a:gd name="T61" fmla="*/ 813 h 1874"/>
              <a:gd name="T62" fmla="*/ 987 w 1347"/>
              <a:gd name="T63" fmla="*/ 826 h 1874"/>
              <a:gd name="T64" fmla="*/ 1000 w 1347"/>
              <a:gd name="T65" fmla="*/ 1061 h 1874"/>
              <a:gd name="T66" fmla="*/ 1222 w 1347"/>
              <a:gd name="T67" fmla="*/ 1061 h 1874"/>
              <a:gd name="T68" fmla="*/ 1282 w 1347"/>
              <a:gd name="T69" fmla="*/ 1044 h 1874"/>
              <a:gd name="T70" fmla="*/ 1340 w 1347"/>
              <a:gd name="T71" fmla="*/ 1127 h 1874"/>
              <a:gd name="T72" fmla="*/ 1269 w 1347"/>
              <a:gd name="T73" fmla="*/ 1532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7" h="1874">
                <a:moveTo>
                  <a:pt x="1269" y="1532"/>
                </a:moveTo>
                <a:cubicBezTo>
                  <a:pt x="866" y="1462"/>
                  <a:pt x="866" y="1462"/>
                  <a:pt x="866" y="1462"/>
                </a:cubicBezTo>
                <a:cubicBezTo>
                  <a:pt x="819" y="1453"/>
                  <a:pt x="773" y="1485"/>
                  <a:pt x="765" y="1532"/>
                </a:cubicBezTo>
                <a:cubicBezTo>
                  <a:pt x="760" y="1556"/>
                  <a:pt x="769" y="1589"/>
                  <a:pt x="786" y="1606"/>
                </a:cubicBezTo>
                <a:cubicBezTo>
                  <a:pt x="837" y="1661"/>
                  <a:pt x="837" y="1751"/>
                  <a:pt x="786" y="1807"/>
                </a:cubicBezTo>
                <a:cubicBezTo>
                  <a:pt x="730" y="1869"/>
                  <a:pt x="635" y="1874"/>
                  <a:pt x="573" y="1819"/>
                </a:cubicBezTo>
                <a:cubicBezTo>
                  <a:pt x="511" y="1763"/>
                  <a:pt x="506" y="1668"/>
                  <a:pt x="561" y="1606"/>
                </a:cubicBezTo>
                <a:cubicBezTo>
                  <a:pt x="593" y="1570"/>
                  <a:pt x="590" y="1515"/>
                  <a:pt x="554" y="1482"/>
                </a:cubicBezTo>
                <a:cubicBezTo>
                  <a:pt x="537" y="1465"/>
                  <a:pt x="504" y="1456"/>
                  <a:pt x="481" y="1462"/>
                </a:cubicBezTo>
                <a:cubicBezTo>
                  <a:pt x="78" y="1532"/>
                  <a:pt x="78" y="1532"/>
                  <a:pt x="78" y="1532"/>
                </a:cubicBezTo>
                <a:cubicBezTo>
                  <a:pt x="7" y="1127"/>
                  <a:pt x="7" y="1127"/>
                  <a:pt x="7" y="1127"/>
                </a:cubicBezTo>
                <a:cubicBezTo>
                  <a:pt x="2" y="1108"/>
                  <a:pt x="10" y="1081"/>
                  <a:pt x="24" y="1067"/>
                </a:cubicBezTo>
                <a:cubicBezTo>
                  <a:pt x="50" y="1038"/>
                  <a:pt x="95" y="1035"/>
                  <a:pt x="125" y="1061"/>
                </a:cubicBezTo>
                <a:cubicBezTo>
                  <a:pt x="193" y="1123"/>
                  <a:pt x="299" y="1117"/>
                  <a:pt x="360" y="1048"/>
                </a:cubicBezTo>
                <a:cubicBezTo>
                  <a:pt x="422" y="980"/>
                  <a:pt x="416" y="874"/>
                  <a:pt x="347" y="813"/>
                </a:cubicBezTo>
                <a:cubicBezTo>
                  <a:pt x="285" y="756"/>
                  <a:pt x="186" y="756"/>
                  <a:pt x="125" y="813"/>
                </a:cubicBezTo>
                <a:cubicBezTo>
                  <a:pt x="111" y="827"/>
                  <a:pt x="84" y="835"/>
                  <a:pt x="65" y="830"/>
                </a:cubicBezTo>
                <a:cubicBezTo>
                  <a:pt x="26" y="823"/>
                  <a:pt x="0" y="786"/>
                  <a:pt x="7" y="747"/>
                </a:cubicBezTo>
                <a:cubicBezTo>
                  <a:pt x="78" y="342"/>
                  <a:pt x="78" y="342"/>
                  <a:pt x="78" y="342"/>
                </a:cubicBezTo>
                <a:cubicBezTo>
                  <a:pt x="481" y="413"/>
                  <a:pt x="481" y="413"/>
                  <a:pt x="481" y="413"/>
                </a:cubicBezTo>
                <a:cubicBezTo>
                  <a:pt x="528" y="421"/>
                  <a:pt x="574" y="389"/>
                  <a:pt x="582" y="342"/>
                </a:cubicBezTo>
                <a:cubicBezTo>
                  <a:pt x="587" y="319"/>
                  <a:pt x="578" y="286"/>
                  <a:pt x="561" y="269"/>
                </a:cubicBezTo>
                <a:cubicBezTo>
                  <a:pt x="510" y="213"/>
                  <a:pt x="510" y="123"/>
                  <a:pt x="561" y="68"/>
                </a:cubicBezTo>
                <a:cubicBezTo>
                  <a:pt x="617" y="6"/>
                  <a:pt x="712" y="0"/>
                  <a:pt x="774" y="56"/>
                </a:cubicBezTo>
                <a:cubicBezTo>
                  <a:pt x="836" y="111"/>
                  <a:pt x="841" y="207"/>
                  <a:pt x="786" y="269"/>
                </a:cubicBezTo>
                <a:cubicBezTo>
                  <a:pt x="754" y="305"/>
                  <a:pt x="757" y="360"/>
                  <a:pt x="793" y="392"/>
                </a:cubicBezTo>
                <a:cubicBezTo>
                  <a:pt x="810" y="409"/>
                  <a:pt x="843" y="418"/>
                  <a:pt x="866" y="413"/>
                </a:cubicBezTo>
                <a:cubicBezTo>
                  <a:pt x="1269" y="342"/>
                  <a:pt x="1269" y="342"/>
                  <a:pt x="1269" y="342"/>
                </a:cubicBezTo>
                <a:cubicBezTo>
                  <a:pt x="1340" y="747"/>
                  <a:pt x="1340" y="747"/>
                  <a:pt x="1340" y="747"/>
                </a:cubicBezTo>
                <a:cubicBezTo>
                  <a:pt x="1345" y="766"/>
                  <a:pt x="1337" y="793"/>
                  <a:pt x="1323" y="807"/>
                </a:cubicBezTo>
                <a:cubicBezTo>
                  <a:pt x="1297" y="837"/>
                  <a:pt x="1252" y="839"/>
                  <a:pt x="1222" y="813"/>
                </a:cubicBezTo>
                <a:cubicBezTo>
                  <a:pt x="1154" y="752"/>
                  <a:pt x="1048" y="757"/>
                  <a:pt x="987" y="826"/>
                </a:cubicBezTo>
                <a:cubicBezTo>
                  <a:pt x="926" y="895"/>
                  <a:pt x="931" y="1000"/>
                  <a:pt x="1000" y="1061"/>
                </a:cubicBezTo>
                <a:cubicBezTo>
                  <a:pt x="1062" y="1118"/>
                  <a:pt x="1161" y="1118"/>
                  <a:pt x="1222" y="1061"/>
                </a:cubicBezTo>
                <a:cubicBezTo>
                  <a:pt x="1236" y="1048"/>
                  <a:pt x="1263" y="1040"/>
                  <a:pt x="1282" y="1044"/>
                </a:cubicBezTo>
                <a:cubicBezTo>
                  <a:pt x="1321" y="1051"/>
                  <a:pt x="1347" y="1088"/>
                  <a:pt x="1340" y="1127"/>
                </a:cubicBezTo>
                <a:cubicBezTo>
                  <a:pt x="1269" y="1532"/>
                  <a:pt x="1269" y="1532"/>
                  <a:pt x="1269" y="15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9"/>
          <p:cNvSpPr>
            <a:spLocks/>
          </p:cNvSpPr>
          <p:nvPr/>
        </p:nvSpPr>
        <p:spPr bwMode="auto">
          <a:xfrm rot="473558">
            <a:off x="4818808" y="3872405"/>
            <a:ext cx="5158378" cy="3709134"/>
          </a:xfrm>
          <a:custGeom>
            <a:avLst/>
            <a:gdLst>
              <a:gd name="T0" fmla="*/ 1532 w 1874"/>
              <a:gd name="T1" fmla="*/ 78 h 1347"/>
              <a:gd name="T2" fmla="*/ 1461 w 1874"/>
              <a:gd name="T3" fmla="*/ 481 h 1347"/>
              <a:gd name="T4" fmla="*/ 1532 w 1874"/>
              <a:gd name="T5" fmla="*/ 582 h 1347"/>
              <a:gd name="T6" fmla="*/ 1605 w 1874"/>
              <a:gd name="T7" fmla="*/ 561 h 1347"/>
              <a:gd name="T8" fmla="*/ 1806 w 1874"/>
              <a:gd name="T9" fmla="*/ 561 h 1347"/>
              <a:gd name="T10" fmla="*/ 1818 w 1874"/>
              <a:gd name="T11" fmla="*/ 774 h 1347"/>
              <a:gd name="T12" fmla="*/ 1605 w 1874"/>
              <a:gd name="T13" fmla="*/ 786 h 1347"/>
              <a:gd name="T14" fmla="*/ 1482 w 1874"/>
              <a:gd name="T15" fmla="*/ 793 h 1347"/>
              <a:gd name="T16" fmla="*/ 1461 w 1874"/>
              <a:gd name="T17" fmla="*/ 866 h 1347"/>
              <a:gd name="T18" fmla="*/ 1532 w 1874"/>
              <a:gd name="T19" fmla="*/ 1269 h 1347"/>
              <a:gd name="T20" fmla="*/ 1126 w 1874"/>
              <a:gd name="T21" fmla="*/ 1340 h 1347"/>
              <a:gd name="T22" fmla="*/ 1066 w 1874"/>
              <a:gd name="T23" fmla="*/ 1323 h 1347"/>
              <a:gd name="T24" fmla="*/ 1061 w 1874"/>
              <a:gd name="T25" fmla="*/ 1222 h 1347"/>
              <a:gd name="T26" fmla="*/ 1048 w 1874"/>
              <a:gd name="T27" fmla="*/ 987 h 1347"/>
              <a:gd name="T28" fmla="*/ 812 w 1874"/>
              <a:gd name="T29" fmla="*/ 1000 h 1347"/>
              <a:gd name="T30" fmla="*/ 812 w 1874"/>
              <a:gd name="T31" fmla="*/ 1222 h 1347"/>
              <a:gd name="T32" fmla="*/ 829 w 1874"/>
              <a:gd name="T33" fmla="*/ 1282 h 1347"/>
              <a:gd name="T34" fmla="*/ 747 w 1874"/>
              <a:gd name="T35" fmla="*/ 1340 h 1347"/>
              <a:gd name="T36" fmla="*/ 341 w 1874"/>
              <a:gd name="T37" fmla="*/ 1269 h 1347"/>
              <a:gd name="T38" fmla="*/ 412 w 1874"/>
              <a:gd name="T39" fmla="*/ 866 h 1347"/>
              <a:gd name="T40" fmla="*/ 341 w 1874"/>
              <a:gd name="T41" fmla="*/ 765 h 1347"/>
              <a:gd name="T42" fmla="*/ 268 w 1874"/>
              <a:gd name="T43" fmla="*/ 786 h 1347"/>
              <a:gd name="T44" fmla="*/ 67 w 1874"/>
              <a:gd name="T45" fmla="*/ 786 h 1347"/>
              <a:gd name="T46" fmla="*/ 55 w 1874"/>
              <a:gd name="T47" fmla="*/ 573 h 1347"/>
              <a:gd name="T48" fmla="*/ 268 w 1874"/>
              <a:gd name="T49" fmla="*/ 561 h 1347"/>
              <a:gd name="T50" fmla="*/ 391 w 1874"/>
              <a:gd name="T51" fmla="*/ 554 h 1347"/>
              <a:gd name="T52" fmla="*/ 412 w 1874"/>
              <a:gd name="T53" fmla="*/ 481 h 1347"/>
              <a:gd name="T54" fmla="*/ 341 w 1874"/>
              <a:gd name="T55" fmla="*/ 78 h 1347"/>
              <a:gd name="T56" fmla="*/ 747 w 1874"/>
              <a:gd name="T57" fmla="*/ 7 h 1347"/>
              <a:gd name="T58" fmla="*/ 807 w 1874"/>
              <a:gd name="T59" fmla="*/ 24 h 1347"/>
              <a:gd name="T60" fmla="*/ 812 w 1874"/>
              <a:gd name="T61" fmla="*/ 125 h 1347"/>
              <a:gd name="T62" fmla="*/ 825 w 1874"/>
              <a:gd name="T63" fmla="*/ 360 h 1347"/>
              <a:gd name="T64" fmla="*/ 1061 w 1874"/>
              <a:gd name="T65" fmla="*/ 347 h 1347"/>
              <a:gd name="T66" fmla="*/ 1061 w 1874"/>
              <a:gd name="T67" fmla="*/ 125 h 1347"/>
              <a:gd name="T68" fmla="*/ 1044 w 1874"/>
              <a:gd name="T69" fmla="*/ 65 h 1347"/>
              <a:gd name="T70" fmla="*/ 1126 w 1874"/>
              <a:gd name="T71" fmla="*/ 7 h 1347"/>
              <a:gd name="T72" fmla="*/ 1532 w 1874"/>
              <a:gd name="T73" fmla="*/ 78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4" h="1347">
                <a:moveTo>
                  <a:pt x="1532" y="78"/>
                </a:moveTo>
                <a:cubicBezTo>
                  <a:pt x="1461" y="481"/>
                  <a:pt x="1461" y="481"/>
                  <a:pt x="1461" y="481"/>
                </a:cubicBezTo>
                <a:cubicBezTo>
                  <a:pt x="1453" y="528"/>
                  <a:pt x="1484" y="574"/>
                  <a:pt x="1532" y="582"/>
                </a:cubicBezTo>
                <a:cubicBezTo>
                  <a:pt x="1555" y="587"/>
                  <a:pt x="1588" y="578"/>
                  <a:pt x="1605" y="561"/>
                </a:cubicBezTo>
                <a:cubicBezTo>
                  <a:pt x="1661" y="510"/>
                  <a:pt x="1750" y="510"/>
                  <a:pt x="1806" y="561"/>
                </a:cubicBezTo>
                <a:cubicBezTo>
                  <a:pt x="1868" y="616"/>
                  <a:pt x="1874" y="712"/>
                  <a:pt x="1818" y="774"/>
                </a:cubicBezTo>
                <a:cubicBezTo>
                  <a:pt x="1762" y="836"/>
                  <a:pt x="1667" y="841"/>
                  <a:pt x="1605" y="786"/>
                </a:cubicBezTo>
                <a:cubicBezTo>
                  <a:pt x="1569" y="754"/>
                  <a:pt x="1514" y="757"/>
                  <a:pt x="1482" y="793"/>
                </a:cubicBezTo>
                <a:cubicBezTo>
                  <a:pt x="1465" y="810"/>
                  <a:pt x="1455" y="843"/>
                  <a:pt x="1461" y="866"/>
                </a:cubicBezTo>
                <a:cubicBezTo>
                  <a:pt x="1532" y="1269"/>
                  <a:pt x="1532" y="1269"/>
                  <a:pt x="1532" y="1269"/>
                </a:cubicBezTo>
                <a:cubicBezTo>
                  <a:pt x="1126" y="1340"/>
                  <a:pt x="1126" y="1340"/>
                  <a:pt x="1126" y="1340"/>
                </a:cubicBezTo>
                <a:cubicBezTo>
                  <a:pt x="1107" y="1345"/>
                  <a:pt x="1080" y="1337"/>
                  <a:pt x="1066" y="1323"/>
                </a:cubicBezTo>
                <a:cubicBezTo>
                  <a:pt x="1037" y="1297"/>
                  <a:pt x="1034" y="1251"/>
                  <a:pt x="1061" y="1222"/>
                </a:cubicBezTo>
                <a:cubicBezTo>
                  <a:pt x="1122" y="1153"/>
                  <a:pt x="1116" y="1048"/>
                  <a:pt x="1048" y="987"/>
                </a:cubicBezTo>
                <a:cubicBezTo>
                  <a:pt x="979" y="925"/>
                  <a:pt x="874" y="931"/>
                  <a:pt x="812" y="1000"/>
                </a:cubicBezTo>
                <a:cubicBezTo>
                  <a:pt x="756" y="1061"/>
                  <a:pt x="756" y="1160"/>
                  <a:pt x="812" y="1222"/>
                </a:cubicBezTo>
                <a:cubicBezTo>
                  <a:pt x="826" y="1236"/>
                  <a:pt x="834" y="1263"/>
                  <a:pt x="829" y="1282"/>
                </a:cubicBezTo>
                <a:cubicBezTo>
                  <a:pt x="823" y="1321"/>
                  <a:pt x="786" y="1347"/>
                  <a:pt x="747" y="1340"/>
                </a:cubicBezTo>
                <a:cubicBezTo>
                  <a:pt x="341" y="1269"/>
                  <a:pt x="341" y="1269"/>
                  <a:pt x="341" y="1269"/>
                </a:cubicBezTo>
                <a:cubicBezTo>
                  <a:pt x="412" y="866"/>
                  <a:pt x="412" y="866"/>
                  <a:pt x="412" y="866"/>
                </a:cubicBezTo>
                <a:cubicBezTo>
                  <a:pt x="421" y="819"/>
                  <a:pt x="389" y="773"/>
                  <a:pt x="341" y="765"/>
                </a:cubicBezTo>
                <a:cubicBezTo>
                  <a:pt x="318" y="759"/>
                  <a:pt x="285" y="769"/>
                  <a:pt x="268" y="786"/>
                </a:cubicBezTo>
                <a:cubicBezTo>
                  <a:pt x="212" y="837"/>
                  <a:pt x="123" y="837"/>
                  <a:pt x="67" y="786"/>
                </a:cubicBezTo>
                <a:cubicBezTo>
                  <a:pt x="5" y="730"/>
                  <a:pt x="0" y="635"/>
                  <a:pt x="55" y="573"/>
                </a:cubicBezTo>
                <a:cubicBezTo>
                  <a:pt x="111" y="511"/>
                  <a:pt x="206" y="505"/>
                  <a:pt x="268" y="561"/>
                </a:cubicBezTo>
                <a:cubicBezTo>
                  <a:pt x="304" y="593"/>
                  <a:pt x="359" y="590"/>
                  <a:pt x="391" y="554"/>
                </a:cubicBezTo>
                <a:cubicBezTo>
                  <a:pt x="408" y="537"/>
                  <a:pt x="418" y="504"/>
                  <a:pt x="412" y="481"/>
                </a:cubicBezTo>
                <a:cubicBezTo>
                  <a:pt x="341" y="78"/>
                  <a:pt x="341" y="78"/>
                  <a:pt x="341" y="78"/>
                </a:cubicBezTo>
                <a:cubicBezTo>
                  <a:pt x="747" y="7"/>
                  <a:pt x="747" y="7"/>
                  <a:pt x="747" y="7"/>
                </a:cubicBezTo>
                <a:cubicBezTo>
                  <a:pt x="766" y="2"/>
                  <a:pt x="793" y="10"/>
                  <a:pt x="807" y="24"/>
                </a:cubicBezTo>
                <a:cubicBezTo>
                  <a:pt x="836" y="50"/>
                  <a:pt x="839" y="95"/>
                  <a:pt x="812" y="125"/>
                </a:cubicBezTo>
                <a:cubicBezTo>
                  <a:pt x="751" y="193"/>
                  <a:pt x="757" y="299"/>
                  <a:pt x="825" y="360"/>
                </a:cubicBezTo>
                <a:cubicBezTo>
                  <a:pt x="894" y="421"/>
                  <a:pt x="999" y="415"/>
                  <a:pt x="1061" y="347"/>
                </a:cubicBezTo>
                <a:cubicBezTo>
                  <a:pt x="1117" y="285"/>
                  <a:pt x="1117" y="186"/>
                  <a:pt x="1061" y="125"/>
                </a:cubicBezTo>
                <a:cubicBezTo>
                  <a:pt x="1047" y="111"/>
                  <a:pt x="1039" y="84"/>
                  <a:pt x="1044" y="65"/>
                </a:cubicBezTo>
                <a:cubicBezTo>
                  <a:pt x="1051" y="26"/>
                  <a:pt x="1088" y="0"/>
                  <a:pt x="1126" y="7"/>
                </a:cubicBezTo>
                <a:cubicBezTo>
                  <a:pt x="1532" y="78"/>
                  <a:pt x="1532" y="78"/>
                  <a:pt x="1532" y="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13"/>
          <p:cNvSpPr>
            <a:spLocks/>
          </p:cNvSpPr>
          <p:nvPr/>
        </p:nvSpPr>
        <p:spPr bwMode="auto">
          <a:xfrm rot="21034071">
            <a:off x="8910741" y="3133933"/>
            <a:ext cx="3712959" cy="5150730"/>
          </a:xfrm>
          <a:custGeom>
            <a:avLst/>
            <a:gdLst>
              <a:gd name="T0" fmla="*/ 1269 w 1348"/>
              <a:gd name="T1" fmla="*/ 1532 h 1874"/>
              <a:gd name="T2" fmla="*/ 867 w 1348"/>
              <a:gd name="T3" fmla="*/ 1461 h 1874"/>
              <a:gd name="T4" fmla="*/ 765 w 1348"/>
              <a:gd name="T5" fmla="*/ 1532 h 1874"/>
              <a:gd name="T6" fmla="*/ 786 w 1348"/>
              <a:gd name="T7" fmla="*/ 1605 h 1874"/>
              <a:gd name="T8" fmla="*/ 786 w 1348"/>
              <a:gd name="T9" fmla="*/ 1806 h 1874"/>
              <a:gd name="T10" fmla="*/ 573 w 1348"/>
              <a:gd name="T11" fmla="*/ 1818 h 1874"/>
              <a:gd name="T12" fmla="*/ 562 w 1348"/>
              <a:gd name="T13" fmla="*/ 1605 h 1874"/>
              <a:gd name="T14" fmla="*/ 555 w 1348"/>
              <a:gd name="T15" fmla="*/ 1482 h 1874"/>
              <a:gd name="T16" fmla="*/ 481 w 1348"/>
              <a:gd name="T17" fmla="*/ 1461 h 1874"/>
              <a:gd name="T18" fmla="*/ 79 w 1348"/>
              <a:gd name="T19" fmla="*/ 1532 h 1874"/>
              <a:gd name="T20" fmla="*/ 7 w 1348"/>
              <a:gd name="T21" fmla="*/ 1127 h 1874"/>
              <a:gd name="T22" fmla="*/ 24 w 1348"/>
              <a:gd name="T23" fmla="*/ 1067 h 1874"/>
              <a:gd name="T24" fmla="*/ 125 w 1348"/>
              <a:gd name="T25" fmla="*/ 1061 h 1874"/>
              <a:gd name="T26" fmla="*/ 361 w 1348"/>
              <a:gd name="T27" fmla="*/ 1048 h 1874"/>
              <a:gd name="T28" fmla="*/ 347 w 1348"/>
              <a:gd name="T29" fmla="*/ 813 h 1874"/>
              <a:gd name="T30" fmla="*/ 125 w 1348"/>
              <a:gd name="T31" fmla="*/ 813 h 1874"/>
              <a:gd name="T32" fmla="*/ 65 w 1348"/>
              <a:gd name="T33" fmla="*/ 830 h 1874"/>
              <a:gd name="T34" fmla="*/ 7 w 1348"/>
              <a:gd name="T35" fmla="*/ 747 h 1874"/>
              <a:gd name="T36" fmla="*/ 79 w 1348"/>
              <a:gd name="T37" fmla="*/ 342 h 1874"/>
              <a:gd name="T38" fmla="*/ 481 w 1348"/>
              <a:gd name="T39" fmla="*/ 413 h 1874"/>
              <a:gd name="T40" fmla="*/ 582 w 1348"/>
              <a:gd name="T41" fmla="*/ 342 h 1874"/>
              <a:gd name="T42" fmla="*/ 562 w 1348"/>
              <a:gd name="T43" fmla="*/ 268 h 1874"/>
              <a:gd name="T44" fmla="*/ 562 w 1348"/>
              <a:gd name="T45" fmla="*/ 67 h 1874"/>
              <a:gd name="T46" fmla="*/ 775 w 1348"/>
              <a:gd name="T47" fmla="*/ 55 h 1874"/>
              <a:gd name="T48" fmla="*/ 786 w 1348"/>
              <a:gd name="T49" fmla="*/ 268 h 1874"/>
              <a:gd name="T50" fmla="*/ 793 w 1348"/>
              <a:gd name="T51" fmla="*/ 392 h 1874"/>
              <a:gd name="T52" fmla="*/ 867 w 1348"/>
              <a:gd name="T53" fmla="*/ 413 h 1874"/>
              <a:gd name="T54" fmla="*/ 1269 w 1348"/>
              <a:gd name="T55" fmla="*/ 342 h 1874"/>
              <a:gd name="T56" fmla="*/ 1341 w 1348"/>
              <a:gd name="T57" fmla="*/ 747 h 1874"/>
              <a:gd name="T58" fmla="*/ 1324 w 1348"/>
              <a:gd name="T59" fmla="*/ 807 h 1874"/>
              <a:gd name="T60" fmla="*/ 1223 w 1348"/>
              <a:gd name="T61" fmla="*/ 813 h 1874"/>
              <a:gd name="T62" fmla="*/ 987 w 1348"/>
              <a:gd name="T63" fmla="*/ 826 h 1874"/>
              <a:gd name="T64" fmla="*/ 1000 w 1348"/>
              <a:gd name="T65" fmla="*/ 1061 h 1874"/>
              <a:gd name="T66" fmla="*/ 1223 w 1348"/>
              <a:gd name="T67" fmla="*/ 1061 h 1874"/>
              <a:gd name="T68" fmla="*/ 1283 w 1348"/>
              <a:gd name="T69" fmla="*/ 1044 h 1874"/>
              <a:gd name="T70" fmla="*/ 1341 w 1348"/>
              <a:gd name="T71" fmla="*/ 1127 h 1874"/>
              <a:gd name="T72" fmla="*/ 1269 w 1348"/>
              <a:gd name="T73" fmla="*/ 1532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8" h="1874">
                <a:moveTo>
                  <a:pt x="1269" y="1532"/>
                </a:moveTo>
                <a:cubicBezTo>
                  <a:pt x="867" y="1461"/>
                  <a:pt x="867" y="1461"/>
                  <a:pt x="867" y="1461"/>
                </a:cubicBezTo>
                <a:cubicBezTo>
                  <a:pt x="819" y="1453"/>
                  <a:pt x="774" y="1485"/>
                  <a:pt x="765" y="1532"/>
                </a:cubicBezTo>
                <a:cubicBezTo>
                  <a:pt x="760" y="1555"/>
                  <a:pt x="769" y="1588"/>
                  <a:pt x="786" y="1605"/>
                </a:cubicBezTo>
                <a:cubicBezTo>
                  <a:pt x="838" y="1661"/>
                  <a:pt x="838" y="1751"/>
                  <a:pt x="786" y="1806"/>
                </a:cubicBezTo>
                <a:cubicBezTo>
                  <a:pt x="731" y="1869"/>
                  <a:pt x="636" y="1874"/>
                  <a:pt x="573" y="1818"/>
                </a:cubicBezTo>
                <a:cubicBezTo>
                  <a:pt x="511" y="1763"/>
                  <a:pt x="506" y="1667"/>
                  <a:pt x="562" y="1605"/>
                </a:cubicBezTo>
                <a:cubicBezTo>
                  <a:pt x="594" y="1569"/>
                  <a:pt x="591" y="1514"/>
                  <a:pt x="555" y="1482"/>
                </a:cubicBezTo>
                <a:cubicBezTo>
                  <a:pt x="538" y="1465"/>
                  <a:pt x="505" y="1456"/>
                  <a:pt x="481" y="1461"/>
                </a:cubicBezTo>
                <a:cubicBezTo>
                  <a:pt x="79" y="1532"/>
                  <a:pt x="79" y="1532"/>
                  <a:pt x="79" y="1532"/>
                </a:cubicBezTo>
                <a:cubicBezTo>
                  <a:pt x="7" y="1127"/>
                  <a:pt x="7" y="1127"/>
                  <a:pt x="7" y="1127"/>
                </a:cubicBezTo>
                <a:cubicBezTo>
                  <a:pt x="3" y="1108"/>
                  <a:pt x="10" y="1081"/>
                  <a:pt x="24" y="1067"/>
                </a:cubicBezTo>
                <a:cubicBezTo>
                  <a:pt x="51" y="1037"/>
                  <a:pt x="96" y="1035"/>
                  <a:pt x="125" y="1061"/>
                </a:cubicBezTo>
                <a:cubicBezTo>
                  <a:pt x="194" y="1122"/>
                  <a:pt x="299" y="1117"/>
                  <a:pt x="361" y="1048"/>
                </a:cubicBezTo>
                <a:cubicBezTo>
                  <a:pt x="422" y="979"/>
                  <a:pt x="416" y="874"/>
                  <a:pt x="347" y="813"/>
                </a:cubicBezTo>
                <a:cubicBezTo>
                  <a:pt x="286" y="756"/>
                  <a:pt x="187" y="756"/>
                  <a:pt x="125" y="813"/>
                </a:cubicBezTo>
                <a:cubicBezTo>
                  <a:pt x="111" y="827"/>
                  <a:pt x="84" y="834"/>
                  <a:pt x="65" y="830"/>
                </a:cubicBezTo>
                <a:cubicBezTo>
                  <a:pt x="26" y="823"/>
                  <a:pt x="0" y="786"/>
                  <a:pt x="7" y="747"/>
                </a:cubicBezTo>
                <a:cubicBezTo>
                  <a:pt x="79" y="342"/>
                  <a:pt x="79" y="342"/>
                  <a:pt x="79" y="342"/>
                </a:cubicBezTo>
                <a:cubicBezTo>
                  <a:pt x="481" y="413"/>
                  <a:pt x="481" y="413"/>
                  <a:pt x="481" y="413"/>
                </a:cubicBezTo>
                <a:cubicBezTo>
                  <a:pt x="529" y="421"/>
                  <a:pt x="574" y="389"/>
                  <a:pt x="582" y="342"/>
                </a:cubicBezTo>
                <a:cubicBezTo>
                  <a:pt x="588" y="318"/>
                  <a:pt x="579" y="285"/>
                  <a:pt x="562" y="268"/>
                </a:cubicBezTo>
                <a:cubicBezTo>
                  <a:pt x="510" y="213"/>
                  <a:pt x="510" y="123"/>
                  <a:pt x="562" y="67"/>
                </a:cubicBezTo>
                <a:cubicBezTo>
                  <a:pt x="617" y="5"/>
                  <a:pt x="712" y="0"/>
                  <a:pt x="775" y="55"/>
                </a:cubicBezTo>
                <a:cubicBezTo>
                  <a:pt x="837" y="111"/>
                  <a:pt x="842" y="206"/>
                  <a:pt x="786" y="268"/>
                </a:cubicBezTo>
                <a:cubicBezTo>
                  <a:pt x="754" y="304"/>
                  <a:pt x="757" y="359"/>
                  <a:pt x="793" y="392"/>
                </a:cubicBezTo>
                <a:cubicBezTo>
                  <a:pt x="810" y="409"/>
                  <a:pt x="843" y="418"/>
                  <a:pt x="867" y="413"/>
                </a:cubicBezTo>
                <a:cubicBezTo>
                  <a:pt x="1269" y="342"/>
                  <a:pt x="1269" y="342"/>
                  <a:pt x="1269" y="342"/>
                </a:cubicBezTo>
                <a:cubicBezTo>
                  <a:pt x="1341" y="747"/>
                  <a:pt x="1341" y="747"/>
                  <a:pt x="1341" y="747"/>
                </a:cubicBezTo>
                <a:cubicBezTo>
                  <a:pt x="1345" y="766"/>
                  <a:pt x="1337" y="793"/>
                  <a:pt x="1324" y="807"/>
                </a:cubicBezTo>
                <a:cubicBezTo>
                  <a:pt x="1297" y="836"/>
                  <a:pt x="1252" y="839"/>
                  <a:pt x="1223" y="813"/>
                </a:cubicBezTo>
                <a:cubicBezTo>
                  <a:pt x="1154" y="751"/>
                  <a:pt x="1049" y="757"/>
                  <a:pt x="987" y="826"/>
                </a:cubicBezTo>
                <a:cubicBezTo>
                  <a:pt x="926" y="894"/>
                  <a:pt x="932" y="1000"/>
                  <a:pt x="1000" y="1061"/>
                </a:cubicBezTo>
                <a:cubicBezTo>
                  <a:pt x="1062" y="1118"/>
                  <a:pt x="1161" y="1118"/>
                  <a:pt x="1223" y="1061"/>
                </a:cubicBezTo>
                <a:cubicBezTo>
                  <a:pt x="1237" y="1047"/>
                  <a:pt x="1264" y="1039"/>
                  <a:pt x="1283" y="1044"/>
                </a:cubicBezTo>
                <a:cubicBezTo>
                  <a:pt x="1322" y="1051"/>
                  <a:pt x="1348" y="1088"/>
                  <a:pt x="1341" y="1127"/>
                </a:cubicBezTo>
                <a:cubicBezTo>
                  <a:pt x="1269" y="1532"/>
                  <a:pt x="1269" y="1532"/>
                  <a:pt x="1269" y="1532"/>
                </a:cubicBezTo>
              </a:path>
            </a:pathLst>
          </a:custGeom>
          <a:solidFill>
            <a:srgbClr val="FE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17"/>
          <p:cNvSpPr>
            <a:spLocks/>
          </p:cNvSpPr>
          <p:nvPr/>
        </p:nvSpPr>
        <p:spPr bwMode="auto">
          <a:xfrm rot="363366">
            <a:off x="1460209" y="7332565"/>
            <a:ext cx="5154550" cy="3712959"/>
          </a:xfrm>
          <a:custGeom>
            <a:avLst/>
            <a:gdLst>
              <a:gd name="T0" fmla="*/ 1532 w 1874"/>
              <a:gd name="T1" fmla="*/ 79 h 1348"/>
              <a:gd name="T2" fmla="*/ 1462 w 1874"/>
              <a:gd name="T3" fmla="*/ 481 h 1348"/>
              <a:gd name="T4" fmla="*/ 1532 w 1874"/>
              <a:gd name="T5" fmla="*/ 583 h 1348"/>
              <a:gd name="T6" fmla="*/ 1606 w 1874"/>
              <a:gd name="T7" fmla="*/ 562 h 1348"/>
              <a:gd name="T8" fmla="*/ 1807 w 1874"/>
              <a:gd name="T9" fmla="*/ 562 h 1348"/>
              <a:gd name="T10" fmla="*/ 1819 w 1874"/>
              <a:gd name="T11" fmla="*/ 775 h 1348"/>
              <a:gd name="T12" fmla="*/ 1606 w 1874"/>
              <a:gd name="T13" fmla="*/ 786 h 1348"/>
              <a:gd name="T14" fmla="*/ 1482 w 1874"/>
              <a:gd name="T15" fmla="*/ 793 h 1348"/>
              <a:gd name="T16" fmla="*/ 1462 w 1874"/>
              <a:gd name="T17" fmla="*/ 867 h 1348"/>
              <a:gd name="T18" fmla="*/ 1532 w 1874"/>
              <a:gd name="T19" fmla="*/ 1269 h 1348"/>
              <a:gd name="T20" fmla="*/ 1127 w 1874"/>
              <a:gd name="T21" fmla="*/ 1341 h 1348"/>
              <a:gd name="T22" fmla="*/ 1067 w 1874"/>
              <a:gd name="T23" fmla="*/ 1324 h 1348"/>
              <a:gd name="T24" fmla="*/ 1061 w 1874"/>
              <a:gd name="T25" fmla="*/ 1223 h 1348"/>
              <a:gd name="T26" fmla="*/ 1048 w 1874"/>
              <a:gd name="T27" fmla="*/ 987 h 1348"/>
              <a:gd name="T28" fmla="*/ 813 w 1874"/>
              <a:gd name="T29" fmla="*/ 1001 h 1348"/>
              <a:gd name="T30" fmla="*/ 813 w 1874"/>
              <a:gd name="T31" fmla="*/ 1223 h 1348"/>
              <a:gd name="T32" fmla="*/ 830 w 1874"/>
              <a:gd name="T33" fmla="*/ 1283 h 1348"/>
              <a:gd name="T34" fmla="*/ 747 w 1874"/>
              <a:gd name="T35" fmla="*/ 1341 h 1348"/>
              <a:gd name="T36" fmla="*/ 342 w 1874"/>
              <a:gd name="T37" fmla="*/ 1269 h 1348"/>
              <a:gd name="T38" fmla="*/ 413 w 1874"/>
              <a:gd name="T39" fmla="*/ 867 h 1348"/>
              <a:gd name="T40" fmla="*/ 342 w 1874"/>
              <a:gd name="T41" fmla="*/ 766 h 1348"/>
              <a:gd name="T42" fmla="*/ 269 w 1874"/>
              <a:gd name="T43" fmla="*/ 786 h 1348"/>
              <a:gd name="T44" fmla="*/ 68 w 1874"/>
              <a:gd name="T45" fmla="*/ 786 h 1348"/>
              <a:gd name="T46" fmla="*/ 56 w 1874"/>
              <a:gd name="T47" fmla="*/ 574 h 1348"/>
              <a:gd name="T48" fmla="*/ 269 w 1874"/>
              <a:gd name="T49" fmla="*/ 562 h 1348"/>
              <a:gd name="T50" fmla="*/ 392 w 1874"/>
              <a:gd name="T51" fmla="*/ 555 h 1348"/>
              <a:gd name="T52" fmla="*/ 413 w 1874"/>
              <a:gd name="T53" fmla="*/ 481 h 1348"/>
              <a:gd name="T54" fmla="*/ 342 w 1874"/>
              <a:gd name="T55" fmla="*/ 79 h 1348"/>
              <a:gd name="T56" fmla="*/ 747 w 1874"/>
              <a:gd name="T57" fmla="*/ 7 h 1348"/>
              <a:gd name="T58" fmla="*/ 807 w 1874"/>
              <a:gd name="T59" fmla="*/ 24 h 1348"/>
              <a:gd name="T60" fmla="*/ 813 w 1874"/>
              <a:gd name="T61" fmla="*/ 125 h 1348"/>
              <a:gd name="T62" fmla="*/ 826 w 1874"/>
              <a:gd name="T63" fmla="*/ 361 h 1348"/>
              <a:gd name="T64" fmla="*/ 1061 w 1874"/>
              <a:gd name="T65" fmla="*/ 348 h 1348"/>
              <a:gd name="T66" fmla="*/ 1061 w 1874"/>
              <a:gd name="T67" fmla="*/ 125 h 1348"/>
              <a:gd name="T68" fmla="*/ 1044 w 1874"/>
              <a:gd name="T69" fmla="*/ 65 h 1348"/>
              <a:gd name="T70" fmla="*/ 1127 w 1874"/>
              <a:gd name="T71" fmla="*/ 7 h 1348"/>
              <a:gd name="T72" fmla="*/ 1532 w 1874"/>
              <a:gd name="T73" fmla="*/ 7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4" h="1348">
                <a:moveTo>
                  <a:pt x="1532" y="79"/>
                </a:moveTo>
                <a:cubicBezTo>
                  <a:pt x="1462" y="481"/>
                  <a:pt x="1462" y="481"/>
                  <a:pt x="1462" y="481"/>
                </a:cubicBezTo>
                <a:cubicBezTo>
                  <a:pt x="1453" y="529"/>
                  <a:pt x="1485" y="574"/>
                  <a:pt x="1532" y="583"/>
                </a:cubicBezTo>
                <a:cubicBezTo>
                  <a:pt x="1556" y="588"/>
                  <a:pt x="1589" y="579"/>
                  <a:pt x="1606" y="562"/>
                </a:cubicBezTo>
                <a:cubicBezTo>
                  <a:pt x="1661" y="510"/>
                  <a:pt x="1751" y="510"/>
                  <a:pt x="1807" y="562"/>
                </a:cubicBezTo>
                <a:cubicBezTo>
                  <a:pt x="1869" y="617"/>
                  <a:pt x="1874" y="712"/>
                  <a:pt x="1819" y="775"/>
                </a:cubicBezTo>
                <a:cubicBezTo>
                  <a:pt x="1763" y="837"/>
                  <a:pt x="1668" y="842"/>
                  <a:pt x="1606" y="786"/>
                </a:cubicBezTo>
                <a:cubicBezTo>
                  <a:pt x="1570" y="754"/>
                  <a:pt x="1515" y="757"/>
                  <a:pt x="1482" y="793"/>
                </a:cubicBezTo>
                <a:cubicBezTo>
                  <a:pt x="1465" y="810"/>
                  <a:pt x="1456" y="843"/>
                  <a:pt x="1462" y="867"/>
                </a:cubicBezTo>
                <a:cubicBezTo>
                  <a:pt x="1532" y="1269"/>
                  <a:pt x="1532" y="1269"/>
                  <a:pt x="1532" y="1269"/>
                </a:cubicBezTo>
                <a:cubicBezTo>
                  <a:pt x="1127" y="1341"/>
                  <a:pt x="1127" y="1341"/>
                  <a:pt x="1127" y="1341"/>
                </a:cubicBezTo>
                <a:cubicBezTo>
                  <a:pt x="1108" y="1345"/>
                  <a:pt x="1081" y="1338"/>
                  <a:pt x="1067" y="1324"/>
                </a:cubicBezTo>
                <a:cubicBezTo>
                  <a:pt x="1038" y="1297"/>
                  <a:pt x="1035" y="1252"/>
                  <a:pt x="1061" y="1223"/>
                </a:cubicBezTo>
                <a:cubicBezTo>
                  <a:pt x="1123" y="1154"/>
                  <a:pt x="1117" y="1049"/>
                  <a:pt x="1048" y="987"/>
                </a:cubicBezTo>
                <a:cubicBezTo>
                  <a:pt x="980" y="926"/>
                  <a:pt x="874" y="932"/>
                  <a:pt x="813" y="1001"/>
                </a:cubicBezTo>
                <a:cubicBezTo>
                  <a:pt x="756" y="1062"/>
                  <a:pt x="756" y="1161"/>
                  <a:pt x="813" y="1223"/>
                </a:cubicBezTo>
                <a:cubicBezTo>
                  <a:pt x="827" y="1237"/>
                  <a:pt x="835" y="1264"/>
                  <a:pt x="830" y="1283"/>
                </a:cubicBezTo>
                <a:cubicBezTo>
                  <a:pt x="823" y="1322"/>
                  <a:pt x="786" y="1348"/>
                  <a:pt x="747" y="1341"/>
                </a:cubicBezTo>
                <a:cubicBezTo>
                  <a:pt x="342" y="1269"/>
                  <a:pt x="342" y="1269"/>
                  <a:pt x="342" y="1269"/>
                </a:cubicBezTo>
                <a:cubicBezTo>
                  <a:pt x="413" y="867"/>
                  <a:pt x="413" y="867"/>
                  <a:pt x="413" y="867"/>
                </a:cubicBezTo>
                <a:cubicBezTo>
                  <a:pt x="421" y="819"/>
                  <a:pt x="389" y="774"/>
                  <a:pt x="342" y="766"/>
                </a:cubicBezTo>
                <a:cubicBezTo>
                  <a:pt x="319" y="760"/>
                  <a:pt x="286" y="769"/>
                  <a:pt x="269" y="786"/>
                </a:cubicBezTo>
                <a:cubicBezTo>
                  <a:pt x="213" y="838"/>
                  <a:pt x="123" y="838"/>
                  <a:pt x="68" y="786"/>
                </a:cubicBezTo>
                <a:cubicBezTo>
                  <a:pt x="5" y="731"/>
                  <a:pt x="0" y="636"/>
                  <a:pt x="56" y="574"/>
                </a:cubicBezTo>
                <a:cubicBezTo>
                  <a:pt x="111" y="511"/>
                  <a:pt x="207" y="506"/>
                  <a:pt x="269" y="562"/>
                </a:cubicBezTo>
                <a:cubicBezTo>
                  <a:pt x="305" y="594"/>
                  <a:pt x="360" y="591"/>
                  <a:pt x="392" y="555"/>
                </a:cubicBezTo>
                <a:cubicBezTo>
                  <a:pt x="409" y="538"/>
                  <a:pt x="418" y="505"/>
                  <a:pt x="413" y="481"/>
                </a:cubicBezTo>
                <a:cubicBezTo>
                  <a:pt x="342" y="79"/>
                  <a:pt x="342" y="79"/>
                  <a:pt x="342" y="79"/>
                </a:cubicBezTo>
                <a:cubicBezTo>
                  <a:pt x="747" y="7"/>
                  <a:pt x="747" y="7"/>
                  <a:pt x="747" y="7"/>
                </a:cubicBezTo>
                <a:cubicBezTo>
                  <a:pt x="766" y="3"/>
                  <a:pt x="793" y="11"/>
                  <a:pt x="807" y="24"/>
                </a:cubicBezTo>
                <a:cubicBezTo>
                  <a:pt x="837" y="51"/>
                  <a:pt x="839" y="96"/>
                  <a:pt x="813" y="125"/>
                </a:cubicBezTo>
                <a:cubicBezTo>
                  <a:pt x="752" y="194"/>
                  <a:pt x="757" y="299"/>
                  <a:pt x="826" y="361"/>
                </a:cubicBezTo>
                <a:cubicBezTo>
                  <a:pt x="895" y="422"/>
                  <a:pt x="1000" y="416"/>
                  <a:pt x="1061" y="348"/>
                </a:cubicBezTo>
                <a:cubicBezTo>
                  <a:pt x="1118" y="286"/>
                  <a:pt x="1118" y="187"/>
                  <a:pt x="1061" y="125"/>
                </a:cubicBezTo>
                <a:cubicBezTo>
                  <a:pt x="1048" y="111"/>
                  <a:pt x="1040" y="84"/>
                  <a:pt x="1044" y="65"/>
                </a:cubicBezTo>
                <a:cubicBezTo>
                  <a:pt x="1051" y="26"/>
                  <a:pt x="1088" y="0"/>
                  <a:pt x="1127" y="7"/>
                </a:cubicBezTo>
                <a:cubicBezTo>
                  <a:pt x="1532" y="79"/>
                  <a:pt x="1532" y="79"/>
                  <a:pt x="1532" y="79"/>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Freeform 21"/>
          <p:cNvSpPr>
            <a:spLocks/>
          </p:cNvSpPr>
          <p:nvPr/>
        </p:nvSpPr>
        <p:spPr bwMode="auto">
          <a:xfrm rot="21270466">
            <a:off x="5702903" y="6697722"/>
            <a:ext cx="3709139" cy="5150729"/>
          </a:xfrm>
          <a:custGeom>
            <a:avLst/>
            <a:gdLst>
              <a:gd name="T0" fmla="*/ 1269 w 1347"/>
              <a:gd name="T1" fmla="*/ 1532 h 1874"/>
              <a:gd name="T2" fmla="*/ 866 w 1347"/>
              <a:gd name="T3" fmla="*/ 1461 h 1874"/>
              <a:gd name="T4" fmla="*/ 765 w 1347"/>
              <a:gd name="T5" fmla="*/ 1532 h 1874"/>
              <a:gd name="T6" fmla="*/ 786 w 1347"/>
              <a:gd name="T7" fmla="*/ 1605 h 1874"/>
              <a:gd name="T8" fmla="*/ 786 w 1347"/>
              <a:gd name="T9" fmla="*/ 1806 h 1874"/>
              <a:gd name="T10" fmla="*/ 573 w 1347"/>
              <a:gd name="T11" fmla="*/ 1818 h 1874"/>
              <a:gd name="T12" fmla="*/ 561 w 1347"/>
              <a:gd name="T13" fmla="*/ 1605 h 1874"/>
              <a:gd name="T14" fmla="*/ 554 w 1347"/>
              <a:gd name="T15" fmla="*/ 1482 h 1874"/>
              <a:gd name="T16" fmla="*/ 481 w 1347"/>
              <a:gd name="T17" fmla="*/ 1461 h 1874"/>
              <a:gd name="T18" fmla="*/ 78 w 1347"/>
              <a:gd name="T19" fmla="*/ 1532 h 1874"/>
              <a:gd name="T20" fmla="*/ 7 w 1347"/>
              <a:gd name="T21" fmla="*/ 1127 h 1874"/>
              <a:gd name="T22" fmla="*/ 24 w 1347"/>
              <a:gd name="T23" fmla="*/ 1067 h 1874"/>
              <a:gd name="T24" fmla="*/ 125 w 1347"/>
              <a:gd name="T25" fmla="*/ 1061 h 1874"/>
              <a:gd name="T26" fmla="*/ 360 w 1347"/>
              <a:gd name="T27" fmla="*/ 1048 h 1874"/>
              <a:gd name="T28" fmla="*/ 347 w 1347"/>
              <a:gd name="T29" fmla="*/ 813 h 1874"/>
              <a:gd name="T30" fmla="*/ 125 w 1347"/>
              <a:gd name="T31" fmla="*/ 813 h 1874"/>
              <a:gd name="T32" fmla="*/ 65 w 1347"/>
              <a:gd name="T33" fmla="*/ 830 h 1874"/>
              <a:gd name="T34" fmla="*/ 7 w 1347"/>
              <a:gd name="T35" fmla="*/ 747 h 1874"/>
              <a:gd name="T36" fmla="*/ 78 w 1347"/>
              <a:gd name="T37" fmla="*/ 342 h 1874"/>
              <a:gd name="T38" fmla="*/ 481 w 1347"/>
              <a:gd name="T39" fmla="*/ 413 h 1874"/>
              <a:gd name="T40" fmla="*/ 582 w 1347"/>
              <a:gd name="T41" fmla="*/ 342 h 1874"/>
              <a:gd name="T42" fmla="*/ 561 w 1347"/>
              <a:gd name="T43" fmla="*/ 268 h 1874"/>
              <a:gd name="T44" fmla="*/ 561 w 1347"/>
              <a:gd name="T45" fmla="*/ 67 h 1874"/>
              <a:gd name="T46" fmla="*/ 774 w 1347"/>
              <a:gd name="T47" fmla="*/ 55 h 1874"/>
              <a:gd name="T48" fmla="*/ 786 w 1347"/>
              <a:gd name="T49" fmla="*/ 268 h 1874"/>
              <a:gd name="T50" fmla="*/ 793 w 1347"/>
              <a:gd name="T51" fmla="*/ 392 h 1874"/>
              <a:gd name="T52" fmla="*/ 866 w 1347"/>
              <a:gd name="T53" fmla="*/ 413 h 1874"/>
              <a:gd name="T54" fmla="*/ 1269 w 1347"/>
              <a:gd name="T55" fmla="*/ 342 h 1874"/>
              <a:gd name="T56" fmla="*/ 1340 w 1347"/>
              <a:gd name="T57" fmla="*/ 747 h 1874"/>
              <a:gd name="T58" fmla="*/ 1323 w 1347"/>
              <a:gd name="T59" fmla="*/ 807 h 1874"/>
              <a:gd name="T60" fmla="*/ 1222 w 1347"/>
              <a:gd name="T61" fmla="*/ 813 h 1874"/>
              <a:gd name="T62" fmla="*/ 987 w 1347"/>
              <a:gd name="T63" fmla="*/ 826 h 1874"/>
              <a:gd name="T64" fmla="*/ 1000 w 1347"/>
              <a:gd name="T65" fmla="*/ 1061 h 1874"/>
              <a:gd name="T66" fmla="*/ 1222 w 1347"/>
              <a:gd name="T67" fmla="*/ 1061 h 1874"/>
              <a:gd name="T68" fmla="*/ 1282 w 1347"/>
              <a:gd name="T69" fmla="*/ 1044 h 1874"/>
              <a:gd name="T70" fmla="*/ 1340 w 1347"/>
              <a:gd name="T71" fmla="*/ 1127 h 1874"/>
              <a:gd name="T72" fmla="*/ 1269 w 1347"/>
              <a:gd name="T73" fmla="*/ 1532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7" h="1874">
                <a:moveTo>
                  <a:pt x="1269" y="1532"/>
                </a:moveTo>
                <a:cubicBezTo>
                  <a:pt x="866" y="1461"/>
                  <a:pt x="866" y="1461"/>
                  <a:pt x="866" y="1461"/>
                </a:cubicBezTo>
                <a:cubicBezTo>
                  <a:pt x="819" y="1453"/>
                  <a:pt x="773" y="1485"/>
                  <a:pt x="765" y="1532"/>
                </a:cubicBezTo>
                <a:cubicBezTo>
                  <a:pt x="760" y="1555"/>
                  <a:pt x="769" y="1588"/>
                  <a:pt x="786" y="1605"/>
                </a:cubicBezTo>
                <a:cubicBezTo>
                  <a:pt x="837" y="1661"/>
                  <a:pt x="837" y="1751"/>
                  <a:pt x="786" y="1806"/>
                </a:cubicBezTo>
                <a:cubicBezTo>
                  <a:pt x="730" y="1869"/>
                  <a:pt x="635" y="1874"/>
                  <a:pt x="573" y="1818"/>
                </a:cubicBezTo>
                <a:cubicBezTo>
                  <a:pt x="511" y="1763"/>
                  <a:pt x="506" y="1667"/>
                  <a:pt x="561" y="1605"/>
                </a:cubicBezTo>
                <a:cubicBezTo>
                  <a:pt x="593" y="1569"/>
                  <a:pt x="590" y="1514"/>
                  <a:pt x="554" y="1482"/>
                </a:cubicBezTo>
                <a:cubicBezTo>
                  <a:pt x="537" y="1465"/>
                  <a:pt x="504" y="1456"/>
                  <a:pt x="481" y="1461"/>
                </a:cubicBezTo>
                <a:cubicBezTo>
                  <a:pt x="78" y="1532"/>
                  <a:pt x="78" y="1532"/>
                  <a:pt x="78" y="1532"/>
                </a:cubicBezTo>
                <a:cubicBezTo>
                  <a:pt x="7" y="1127"/>
                  <a:pt x="7" y="1127"/>
                  <a:pt x="7" y="1127"/>
                </a:cubicBezTo>
                <a:cubicBezTo>
                  <a:pt x="2" y="1108"/>
                  <a:pt x="10" y="1081"/>
                  <a:pt x="24" y="1067"/>
                </a:cubicBezTo>
                <a:cubicBezTo>
                  <a:pt x="50" y="1037"/>
                  <a:pt x="95" y="1035"/>
                  <a:pt x="125" y="1061"/>
                </a:cubicBezTo>
                <a:cubicBezTo>
                  <a:pt x="193" y="1122"/>
                  <a:pt x="299" y="1117"/>
                  <a:pt x="360" y="1048"/>
                </a:cubicBezTo>
                <a:cubicBezTo>
                  <a:pt x="422" y="979"/>
                  <a:pt x="416" y="874"/>
                  <a:pt x="347" y="813"/>
                </a:cubicBezTo>
                <a:cubicBezTo>
                  <a:pt x="285" y="756"/>
                  <a:pt x="186" y="756"/>
                  <a:pt x="125" y="813"/>
                </a:cubicBezTo>
                <a:cubicBezTo>
                  <a:pt x="111" y="827"/>
                  <a:pt x="84" y="834"/>
                  <a:pt x="65" y="830"/>
                </a:cubicBezTo>
                <a:cubicBezTo>
                  <a:pt x="26" y="823"/>
                  <a:pt x="0" y="786"/>
                  <a:pt x="7" y="747"/>
                </a:cubicBezTo>
                <a:cubicBezTo>
                  <a:pt x="78" y="342"/>
                  <a:pt x="78" y="342"/>
                  <a:pt x="78" y="342"/>
                </a:cubicBezTo>
                <a:cubicBezTo>
                  <a:pt x="481" y="413"/>
                  <a:pt x="481" y="413"/>
                  <a:pt x="481" y="413"/>
                </a:cubicBezTo>
                <a:cubicBezTo>
                  <a:pt x="528" y="421"/>
                  <a:pt x="574" y="389"/>
                  <a:pt x="582" y="342"/>
                </a:cubicBezTo>
                <a:cubicBezTo>
                  <a:pt x="588" y="318"/>
                  <a:pt x="578" y="285"/>
                  <a:pt x="561" y="268"/>
                </a:cubicBezTo>
                <a:cubicBezTo>
                  <a:pt x="510" y="213"/>
                  <a:pt x="510" y="123"/>
                  <a:pt x="561" y="67"/>
                </a:cubicBezTo>
                <a:cubicBezTo>
                  <a:pt x="617" y="5"/>
                  <a:pt x="712" y="0"/>
                  <a:pt x="774" y="55"/>
                </a:cubicBezTo>
                <a:cubicBezTo>
                  <a:pt x="836" y="111"/>
                  <a:pt x="841" y="206"/>
                  <a:pt x="786" y="268"/>
                </a:cubicBezTo>
                <a:cubicBezTo>
                  <a:pt x="754" y="304"/>
                  <a:pt x="757" y="359"/>
                  <a:pt x="793" y="392"/>
                </a:cubicBezTo>
                <a:cubicBezTo>
                  <a:pt x="810" y="409"/>
                  <a:pt x="843" y="418"/>
                  <a:pt x="866" y="413"/>
                </a:cubicBezTo>
                <a:cubicBezTo>
                  <a:pt x="1269" y="342"/>
                  <a:pt x="1269" y="342"/>
                  <a:pt x="1269" y="342"/>
                </a:cubicBezTo>
                <a:cubicBezTo>
                  <a:pt x="1340" y="747"/>
                  <a:pt x="1340" y="747"/>
                  <a:pt x="1340" y="747"/>
                </a:cubicBezTo>
                <a:cubicBezTo>
                  <a:pt x="1345" y="766"/>
                  <a:pt x="1337" y="793"/>
                  <a:pt x="1323" y="807"/>
                </a:cubicBezTo>
                <a:cubicBezTo>
                  <a:pt x="1297" y="836"/>
                  <a:pt x="1252" y="839"/>
                  <a:pt x="1222" y="813"/>
                </a:cubicBezTo>
                <a:cubicBezTo>
                  <a:pt x="1154" y="751"/>
                  <a:pt x="1048" y="757"/>
                  <a:pt x="987" y="826"/>
                </a:cubicBezTo>
                <a:cubicBezTo>
                  <a:pt x="926" y="894"/>
                  <a:pt x="931" y="1000"/>
                  <a:pt x="1000" y="1061"/>
                </a:cubicBezTo>
                <a:cubicBezTo>
                  <a:pt x="1062" y="1118"/>
                  <a:pt x="1161" y="1118"/>
                  <a:pt x="1222" y="1061"/>
                </a:cubicBezTo>
                <a:cubicBezTo>
                  <a:pt x="1236" y="1047"/>
                  <a:pt x="1263" y="1039"/>
                  <a:pt x="1282" y="1044"/>
                </a:cubicBezTo>
                <a:cubicBezTo>
                  <a:pt x="1321" y="1051"/>
                  <a:pt x="1347" y="1088"/>
                  <a:pt x="1340" y="1127"/>
                </a:cubicBezTo>
                <a:cubicBezTo>
                  <a:pt x="1269" y="1532"/>
                  <a:pt x="1269" y="1532"/>
                  <a:pt x="1269" y="1532"/>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5"/>
          <p:cNvSpPr>
            <a:spLocks/>
          </p:cNvSpPr>
          <p:nvPr/>
        </p:nvSpPr>
        <p:spPr bwMode="auto">
          <a:xfrm rot="375003">
            <a:off x="8405160" y="7378745"/>
            <a:ext cx="5154550" cy="3709139"/>
          </a:xfrm>
          <a:custGeom>
            <a:avLst/>
            <a:gdLst>
              <a:gd name="T0" fmla="*/ 1532 w 1874"/>
              <a:gd name="T1" fmla="*/ 78 h 1347"/>
              <a:gd name="T2" fmla="*/ 1461 w 1874"/>
              <a:gd name="T3" fmla="*/ 481 h 1347"/>
              <a:gd name="T4" fmla="*/ 1532 w 1874"/>
              <a:gd name="T5" fmla="*/ 582 h 1347"/>
              <a:gd name="T6" fmla="*/ 1606 w 1874"/>
              <a:gd name="T7" fmla="*/ 561 h 1347"/>
              <a:gd name="T8" fmla="*/ 1807 w 1874"/>
              <a:gd name="T9" fmla="*/ 561 h 1347"/>
              <a:gd name="T10" fmla="*/ 1819 w 1874"/>
              <a:gd name="T11" fmla="*/ 774 h 1347"/>
              <a:gd name="T12" fmla="*/ 1606 w 1874"/>
              <a:gd name="T13" fmla="*/ 786 h 1347"/>
              <a:gd name="T14" fmla="*/ 1482 w 1874"/>
              <a:gd name="T15" fmla="*/ 793 h 1347"/>
              <a:gd name="T16" fmla="*/ 1461 w 1874"/>
              <a:gd name="T17" fmla="*/ 866 h 1347"/>
              <a:gd name="T18" fmla="*/ 1532 w 1874"/>
              <a:gd name="T19" fmla="*/ 1269 h 1347"/>
              <a:gd name="T20" fmla="*/ 1127 w 1874"/>
              <a:gd name="T21" fmla="*/ 1340 h 1347"/>
              <a:gd name="T22" fmla="*/ 1067 w 1874"/>
              <a:gd name="T23" fmla="*/ 1323 h 1347"/>
              <a:gd name="T24" fmla="*/ 1061 w 1874"/>
              <a:gd name="T25" fmla="*/ 1222 h 1347"/>
              <a:gd name="T26" fmla="*/ 1048 w 1874"/>
              <a:gd name="T27" fmla="*/ 987 h 1347"/>
              <a:gd name="T28" fmla="*/ 813 w 1874"/>
              <a:gd name="T29" fmla="*/ 1000 h 1347"/>
              <a:gd name="T30" fmla="*/ 813 w 1874"/>
              <a:gd name="T31" fmla="*/ 1222 h 1347"/>
              <a:gd name="T32" fmla="*/ 830 w 1874"/>
              <a:gd name="T33" fmla="*/ 1282 h 1347"/>
              <a:gd name="T34" fmla="*/ 747 w 1874"/>
              <a:gd name="T35" fmla="*/ 1340 h 1347"/>
              <a:gd name="T36" fmla="*/ 342 w 1874"/>
              <a:gd name="T37" fmla="*/ 1269 h 1347"/>
              <a:gd name="T38" fmla="*/ 413 w 1874"/>
              <a:gd name="T39" fmla="*/ 866 h 1347"/>
              <a:gd name="T40" fmla="*/ 342 w 1874"/>
              <a:gd name="T41" fmla="*/ 765 h 1347"/>
              <a:gd name="T42" fmla="*/ 269 w 1874"/>
              <a:gd name="T43" fmla="*/ 786 h 1347"/>
              <a:gd name="T44" fmla="*/ 68 w 1874"/>
              <a:gd name="T45" fmla="*/ 786 h 1347"/>
              <a:gd name="T46" fmla="*/ 56 w 1874"/>
              <a:gd name="T47" fmla="*/ 573 h 1347"/>
              <a:gd name="T48" fmla="*/ 269 w 1874"/>
              <a:gd name="T49" fmla="*/ 561 h 1347"/>
              <a:gd name="T50" fmla="*/ 392 w 1874"/>
              <a:gd name="T51" fmla="*/ 554 h 1347"/>
              <a:gd name="T52" fmla="*/ 413 w 1874"/>
              <a:gd name="T53" fmla="*/ 481 h 1347"/>
              <a:gd name="T54" fmla="*/ 342 w 1874"/>
              <a:gd name="T55" fmla="*/ 78 h 1347"/>
              <a:gd name="T56" fmla="*/ 747 w 1874"/>
              <a:gd name="T57" fmla="*/ 7 h 1347"/>
              <a:gd name="T58" fmla="*/ 807 w 1874"/>
              <a:gd name="T59" fmla="*/ 24 h 1347"/>
              <a:gd name="T60" fmla="*/ 813 w 1874"/>
              <a:gd name="T61" fmla="*/ 125 h 1347"/>
              <a:gd name="T62" fmla="*/ 826 w 1874"/>
              <a:gd name="T63" fmla="*/ 360 h 1347"/>
              <a:gd name="T64" fmla="*/ 1061 w 1874"/>
              <a:gd name="T65" fmla="*/ 347 h 1347"/>
              <a:gd name="T66" fmla="*/ 1061 w 1874"/>
              <a:gd name="T67" fmla="*/ 125 h 1347"/>
              <a:gd name="T68" fmla="*/ 1044 w 1874"/>
              <a:gd name="T69" fmla="*/ 65 h 1347"/>
              <a:gd name="T70" fmla="*/ 1127 w 1874"/>
              <a:gd name="T71" fmla="*/ 7 h 1347"/>
              <a:gd name="T72" fmla="*/ 1532 w 1874"/>
              <a:gd name="T73" fmla="*/ 78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4" h="1347">
                <a:moveTo>
                  <a:pt x="1532" y="78"/>
                </a:moveTo>
                <a:cubicBezTo>
                  <a:pt x="1461" y="481"/>
                  <a:pt x="1461" y="481"/>
                  <a:pt x="1461" y="481"/>
                </a:cubicBezTo>
                <a:cubicBezTo>
                  <a:pt x="1453" y="528"/>
                  <a:pt x="1485" y="574"/>
                  <a:pt x="1532" y="582"/>
                </a:cubicBezTo>
                <a:cubicBezTo>
                  <a:pt x="1556" y="587"/>
                  <a:pt x="1589" y="578"/>
                  <a:pt x="1606" y="561"/>
                </a:cubicBezTo>
                <a:cubicBezTo>
                  <a:pt x="1661" y="510"/>
                  <a:pt x="1751" y="510"/>
                  <a:pt x="1807" y="561"/>
                </a:cubicBezTo>
                <a:cubicBezTo>
                  <a:pt x="1869" y="617"/>
                  <a:pt x="1874" y="712"/>
                  <a:pt x="1819" y="774"/>
                </a:cubicBezTo>
                <a:cubicBezTo>
                  <a:pt x="1763" y="836"/>
                  <a:pt x="1668" y="841"/>
                  <a:pt x="1606" y="786"/>
                </a:cubicBezTo>
                <a:cubicBezTo>
                  <a:pt x="1570" y="754"/>
                  <a:pt x="1515" y="757"/>
                  <a:pt x="1482" y="793"/>
                </a:cubicBezTo>
                <a:cubicBezTo>
                  <a:pt x="1465" y="810"/>
                  <a:pt x="1456" y="843"/>
                  <a:pt x="1461" y="866"/>
                </a:cubicBezTo>
                <a:cubicBezTo>
                  <a:pt x="1532" y="1269"/>
                  <a:pt x="1532" y="1269"/>
                  <a:pt x="1532" y="1269"/>
                </a:cubicBezTo>
                <a:cubicBezTo>
                  <a:pt x="1127" y="1340"/>
                  <a:pt x="1127" y="1340"/>
                  <a:pt x="1127" y="1340"/>
                </a:cubicBezTo>
                <a:cubicBezTo>
                  <a:pt x="1108" y="1345"/>
                  <a:pt x="1081" y="1337"/>
                  <a:pt x="1067" y="1323"/>
                </a:cubicBezTo>
                <a:cubicBezTo>
                  <a:pt x="1038" y="1297"/>
                  <a:pt x="1035" y="1252"/>
                  <a:pt x="1061" y="1222"/>
                </a:cubicBezTo>
                <a:cubicBezTo>
                  <a:pt x="1123" y="1154"/>
                  <a:pt x="1117" y="1048"/>
                  <a:pt x="1048" y="987"/>
                </a:cubicBezTo>
                <a:cubicBezTo>
                  <a:pt x="980" y="925"/>
                  <a:pt x="874" y="931"/>
                  <a:pt x="813" y="1000"/>
                </a:cubicBezTo>
                <a:cubicBezTo>
                  <a:pt x="756" y="1062"/>
                  <a:pt x="756" y="1161"/>
                  <a:pt x="813" y="1222"/>
                </a:cubicBezTo>
                <a:cubicBezTo>
                  <a:pt x="827" y="1236"/>
                  <a:pt x="834" y="1263"/>
                  <a:pt x="830" y="1282"/>
                </a:cubicBezTo>
                <a:cubicBezTo>
                  <a:pt x="823" y="1321"/>
                  <a:pt x="786" y="1347"/>
                  <a:pt x="747" y="1340"/>
                </a:cubicBezTo>
                <a:cubicBezTo>
                  <a:pt x="342" y="1269"/>
                  <a:pt x="342" y="1269"/>
                  <a:pt x="342" y="1269"/>
                </a:cubicBezTo>
                <a:cubicBezTo>
                  <a:pt x="413" y="866"/>
                  <a:pt x="413" y="866"/>
                  <a:pt x="413" y="866"/>
                </a:cubicBezTo>
                <a:cubicBezTo>
                  <a:pt x="421" y="819"/>
                  <a:pt x="389" y="773"/>
                  <a:pt x="342" y="765"/>
                </a:cubicBezTo>
                <a:cubicBezTo>
                  <a:pt x="319" y="759"/>
                  <a:pt x="286" y="769"/>
                  <a:pt x="269" y="786"/>
                </a:cubicBezTo>
                <a:cubicBezTo>
                  <a:pt x="213" y="837"/>
                  <a:pt x="123" y="837"/>
                  <a:pt x="68" y="786"/>
                </a:cubicBezTo>
                <a:cubicBezTo>
                  <a:pt x="5" y="730"/>
                  <a:pt x="0" y="635"/>
                  <a:pt x="56" y="573"/>
                </a:cubicBezTo>
                <a:cubicBezTo>
                  <a:pt x="111" y="511"/>
                  <a:pt x="207" y="505"/>
                  <a:pt x="269" y="561"/>
                </a:cubicBezTo>
                <a:cubicBezTo>
                  <a:pt x="305" y="593"/>
                  <a:pt x="360" y="590"/>
                  <a:pt x="392" y="554"/>
                </a:cubicBezTo>
                <a:cubicBezTo>
                  <a:pt x="409" y="537"/>
                  <a:pt x="418" y="504"/>
                  <a:pt x="413" y="481"/>
                </a:cubicBezTo>
                <a:cubicBezTo>
                  <a:pt x="342" y="78"/>
                  <a:pt x="342" y="78"/>
                  <a:pt x="342" y="78"/>
                </a:cubicBezTo>
                <a:cubicBezTo>
                  <a:pt x="747" y="7"/>
                  <a:pt x="747" y="7"/>
                  <a:pt x="747" y="7"/>
                </a:cubicBezTo>
                <a:cubicBezTo>
                  <a:pt x="766" y="2"/>
                  <a:pt x="793" y="10"/>
                  <a:pt x="807" y="24"/>
                </a:cubicBezTo>
                <a:cubicBezTo>
                  <a:pt x="837" y="50"/>
                  <a:pt x="839" y="95"/>
                  <a:pt x="813" y="125"/>
                </a:cubicBezTo>
                <a:cubicBezTo>
                  <a:pt x="752" y="193"/>
                  <a:pt x="757" y="299"/>
                  <a:pt x="826" y="360"/>
                </a:cubicBezTo>
                <a:cubicBezTo>
                  <a:pt x="895" y="421"/>
                  <a:pt x="1000" y="416"/>
                  <a:pt x="1061" y="347"/>
                </a:cubicBezTo>
                <a:cubicBezTo>
                  <a:pt x="1118" y="285"/>
                  <a:pt x="1118" y="186"/>
                  <a:pt x="1061" y="125"/>
                </a:cubicBezTo>
                <a:cubicBezTo>
                  <a:pt x="1047" y="111"/>
                  <a:pt x="1040" y="84"/>
                  <a:pt x="1044" y="65"/>
                </a:cubicBezTo>
                <a:cubicBezTo>
                  <a:pt x="1051" y="26"/>
                  <a:pt x="1088" y="0"/>
                  <a:pt x="1127" y="7"/>
                </a:cubicBezTo>
                <a:cubicBezTo>
                  <a:pt x="1532" y="78"/>
                  <a:pt x="1532" y="78"/>
                  <a:pt x="1532" y="78"/>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TextBox 29"/>
          <p:cNvSpPr txBox="1"/>
          <p:nvPr/>
        </p:nvSpPr>
        <p:spPr>
          <a:xfrm>
            <a:off x="5920718" y="5342506"/>
            <a:ext cx="3076483" cy="646331"/>
          </a:xfrm>
          <a:prstGeom prst="rect">
            <a:avLst/>
          </a:prstGeom>
          <a:noFill/>
        </p:spPr>
        <p:txBody>
          <a:bodyPr wrap="none" rtlCol="0">
            <a:spAutoFit/>
          </a:bodyPr>
          <a:lstStyle/>
          <a:p>
            <a:r>
              <a:rPr lang="en-US" dirty="0">
                <a:solidFill>
                  <a:prstClr val="white"/>
                </a:solidFill>
                <a:latin typeface="Lato"/>
              </a:rPr>
              <a:t>Specialty Care</a:t>
            </a:r>
          </a:p>
        </p:txBody>
      </p:sp>
      <p:sp>
        <p:nvSpPr>
          <p:cNvPr id="31" name="TextBox 30"/>
          <p:cNvSpPr txBox="1"/>
          <p:nvPr/>
        </p:nvSpPr>
        <p:spPr>
          <a:xfrm>
            <a:off x="2954892" y="4756442"/>
            <a:ext cx="1755609" cy="1200329"/>
          </a:xfrm>
          <a:prstGeom prst="rect">
            <a:avLst/>
          </a:prstGeom>
          <a:noFill/>
        </p:spPr>
        <p:txBody>
          <a:bodyPr wrap="none" rtlCol="0">
            <a:spAutoFit/>
          </a:bodyPr>
          <a:lstStyle/>
          <a:p>
            <a:r>
              <a:rPr lang="en-US" dirty="0">
                <a:solidFill>
                  <a:prstClr val="white"/>
                </a:solidFill>
                <a:latin typeface="Lato"/>
              </a:rPr>
              <a:t>Primary</a:t>
            </a:r>
          </a:p>
          <a:p>
            <a:pPr algn="ctr"/>
            <a:r>
              <a:rPr lang="en-US" dirty="0">
                <a:solidFill>
                  <a:prstClr val="white"/>
                </a:solidFill>
                <a:latin typeface="Lato"/>
              </a:rPr>
              <a:t>Care</a:t>
            </a:r>
          </a:p>
        </p:txBody>
      </p:sp>
      <p:sp>
        <p:nvSpPr>
          <p:cNvPr id="32" name="TextBox 31"/>
          <p:cNvSpPr txBox="1"/>
          <p:nvPr/>
        </p:nvSpPr>
        <p:spPr>
          <a:xfrm>
            <a:off x="2773211" y="8311881"/>
            <a:ext cx="2698175" cy="1754326"/>
          </a:xfrm>
          <a:prstGeom prst="rect">
            <a:avLst/>
          </a:prstGeom>
          <a:noFill/>
        </p:spPr>
        <p:txBody>
          <a:bodyPr wrap="none" rtlCol="0">
            <a:spAutoFit/>
          </a:bodyPr>
          <a:lstStyle/>
          <a:p>
            <a:pPr algn="ctr"/>
            <a:r>
              <a:rPr lang="en-US" dirty="0">
                <a:solidFill>
                  <a:prstClr val="white"/>
                </a:solidFill>
                <a:latin typeface="Lato"/>
              </a:rPr>
              <a:t>In-patient &amp;</a:t>
            </a:r>
          </a:p>
          <a:p>
            <a:pPr algn="ctr"/>
            <a:r>
              <a:rPr lang="en-US" dirty="0">
                <a:solidFill>
                  <a:prstClr val="white"/>
                </a:solidFill>
                <a:latin typeface="Lato"/>
              </a:rPr>
              <a:t>Out-patient </a:t>
            </a:r>
          </a:p>
          <a:p>
            <a:pPr algn="ctr"/>
            <a:r>
              <a:rPr lang="en-US" dirty="0">
                <a:solidFill>
                  <a:prstClr val="white"/>
                </a:solidFill>
                <a:latin typeface="Lato"/>
              </a:rPr>
              <a:t>Hospital</a:t>
            </a:r>
          </a:p>
        </p:txBody>
      </p:sp>
      <p:sp>
        <p:nvSpPr>
          <p:cNvPr id="33" name="TextBox 32"/>
          <p:cNvSpPr txBox="1"/>
          <p:nvPr/>
        </p:nvSpPr>
        <p:spPr>
          <a:xfrm>
            <a:off x="10042124" y="4951457"/>
            <a:ext cx="1540806" cy="1200329"/>
          </a:xfrm>
          <a:prstGeom prst="rect">
            <a:avLst/>
          </a:prstGeom>
          <a:noFill/>
        </p:spPr>
        <p:txBody>
          <a:bodyPr wrap="none" rtlCol="0">
            <a:spAutoFit/>
          </a:bodyPr>
          <a:lstStyle/>
          <a:p>
            <a:r>
              <a:rPr lang="en-US" dirty="0">
                <a:solidFill>
                  <a:prstClr val="white"/>
                </a:solidFill>
                <a:latin typeface="Lato"/>
              </a:rPr>
              <a:t>Home </a:t>
            </a:r>
          </a:p>
          <a:p>
            <a:r>
              <a:rPr lang="en-US" dirty="0">
                <a:solidFill>
                  <a:prstClr val="white"/>
                </a:solidFill>
                <a:latin typeface="Lato"/>
              </a:rPr>
              <a:t>Health</a:t>
            </a:r>
          </a:p>
        </p:txBody>
      </p:sp>
      <p:sp>
        <p:nvSpPr>
          <p:cNvPr id="34" name="TextBox 33"/>
          <p:cNvSpPr txBox="1"/>
          <p:nvPr/>
        </p:nvSpPr>
        <p:spPr>
          <a:xfrm>
            <a:off x="6555767" y="8111678"/>
            <a:ext cx="1832553" cy="646331"/>
          </a:xfrm>
          <a:prstGeom prst="rect">
            <a:avLst/>
          </a:prstGeom>
          <a:noFill/>
        </p:spPr>
        <p:txBody>
          <a:bodyPr wrap="none" rtlCol="0">
            <a:spAutoFit/>
          </a:bodyPr>
          <a:lstStyle/>
          <a:p>
            <a:r>
              <a:rPr lang="en-US" dirty="0">
                <a:solidFill>
                  <a:prstClr val="white"/>
                </a:solidFill>
                <a:latin typeface="Lato"/>
              </a:rPr>
              <a:t>Hospice</a:t>
            </a:r>
          </a:p>
        </p:txBody>
      </p:sp>
      <p:sp>
        <p:nvSpPr>
          <p:cNvPr id="35" name="TextBox 34"/>
          <p:cNvSpPr txBox="1"/>
          <p:nvPr/>
        </p:nvSpPr>
        <p:spPr>
          <a:xfrm>
            <a:off x="9896250" y="8643108"/>
            <a:ext cx="2377574" cy="1200329"/>
          </a:xfrm>
          <a:prstGeom prst="rect">
            <a:avLst/>
          </a:prstGeom>
          <a:noFill/>
        </p:spPr>
        <p:txBody>
          <a:bodyPr wrap="none" rtlCol="0">
            <a:spAutoFit/>
          </a:bodyPr>
          <a:lstStyle/>
          <a:p>
            <a:pPr algn="ctr"/>
            <a:r>
              <a:rPr lang="en-US" dirty="0">
                <a:solidFill>
                  <a:prstClr val="white"/>
                </a:solidFill>
                <a:latin typeface="Lato"/>
              </a:rPr>
              <a:t>Post-acute</a:t>
            </a:r>
          </a:p>
          <a:p>
            <a:pPr algn="ctr"/>
            <a:r>
              <a:rPr lang="en-US" dirty="0">
                <a:solidFill>
                  <a:prstClr val="white"/>
                </a:solidFill>
                <a:latin typeface="Lato"/>
              </a:rPr>
              <a:t>Care</a:t>
            </a:r>
          </a:p>
        </p:txBody>
      </p:sp>
      <p:sp>
        <p:nvSpPr>
          <p:cNvPr id="37" name="Oval 36"/>
          <p:cNvSpPr/>
          <p:nvPr/>
        </p:nvSpPr>
        <p:spPr>
          <a:xfrm>
            <a:off x="20529908" y="8780526"/>
            <a:ext cx="2422796" cy="2422794"/>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90" rIns="68579"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38" name="Oval 37"/>
          <p:cNvSpPr/>
          <p:nvPr/>
        </p:nvSpPr>
        <p:spPr>
          <a:xfrm>
            <a:off x="20857007" y="4700041"/>
            <a:ext cx="2422796" cy="2422794"/>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90" rIns="68579"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39" name="Oval 38"/>
          <p:cNvSpPr/>
          <p:nvPr/>
        </p:nvSpPr>
        <p:spPr>
          <a:xfrm>
            <a:off x="17450982" y="7198694"/>
            <a:ext cx="2422796" cy="2422794"/>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90" rIns="68579"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40" name="Oval 39"/>
          <p:cNvSpPr/>
          <p:nvPr/>
        </p:nvSpPr>
        <p:spPr>
          <a:xfrm>
            <a:off x="17318130" y="2354990"/>
            <a:ext cx="2422796" cy="2422794"/>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90" rIns="68579"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41" name="TextBox 40"/>
          <p:cNvSpPr txBox="1"/>
          <p:nvPr/>
        </p:nvSpPr>
        <p:spPr>
          <a:xfrm>
            <a:off x="20279216" y="11292000"/>
            <a:ext cx="3105337" cy="1200329"/>
          </a:xfrm>
          <a:prstGeom prst="rect">
            <a:avLst/>
          </a:prstGeom>
          <a:noFill/>
        </p:spPr>
        <p:txBody>
          <a:bodyPr wrap="none" rtlCol="0">
            <a:spAutoFit/>
          </a:bodyPr>
          <a:lstStyle/>
          <a:p>
            <a:pPr algn="ctr"/>
            <a:r>
              <a:rPr lang="en-US" dirty="0">
                <a:solidFill>
                  <a:prstClr val="black"/>
                </a:solidFill>
                <a:latin typeface="Lato"/>
              </a:rPr>
              <a:t>Adverse Drug </a:t>
            </a:r>
            <a:br>
              <a:rPr lang="en-US" dirty="0">
                <a:solidFill>
                  <a:prstClr val="black"/>
                </a:solidFill>
                <a:latin typeface="Lato"/>
              </a:rPr>
            </a:br>
            <a:r>
              <a:rPr lang="en-US" dirty="0">
                <a:solidFill>
                  <a:prstClr val="black"/>
                </a:solidFill>
                <a:latin typeface="Lato"/>
              </a:rPr>
              <a:t>Events</a:t>
            </a:r>
          </a:p>
        </p:txBody>
      </p:sp>
      <p:sp>
        <p:nvSpPr>
          <p:cNvPr id="42" name="TextBox 41"/>
          <p:cNvSpPr txBox="1"/>
          <p:nvPr/>
        </p:nvSpPr>
        <p:spPr>
          <a:xfrm>
            <a:off x="17299669" y="9693612"/>
            <a:ext cx="2725426" cy="1200329"/>
          </a:xfrm>
          <a:prstGeom prst="rect">
            <a:avLst/>
          </a:prstGeom>
          <a:noFill/>
        </p:spPr>
        <p:txBody>
          <a:bodyPr wrap="none" rtlCol="0">
            <a:spAutoFit/>
          </a:bodyPr>
          <a:lstStyle/>
          <a:p>
            <a:pPr algn="ctr"/>
            <a:r>
              <a:rPr lang="en-US" dirty="0">
                <a:solidFill>
                  <a:prstClr val="black"/>
                </a:solidFill>
                <a:latin typeface="Lato"/>
              </a:rPr>
              <a:t>Hospital </a:t>
            </a:r>
            <a:br>
              <a:rPr lang="en-US" dirty="0">
                <a:solidFill>
                  <a:prstClr val="black"/>
                </a:solidFill>
                <a:latin typeface="Lato"/>
              </a:rPr>
            </a:br>
            <a:r>
              <a:rPr lang="en-US" dirty="0">
                <a:solidFill>
                  <a:prstClr val="black"/>
                </a:solidFill>
                <a:latin typeface="Lato"/>
              </a:rPr>
              <a:t>Readmission</a:t>
            </a:r>
          </a:p>
        </p:txBody>
      </p:sp>
      <p:sp>
        <p:nvSpPr>
          <p:cNvPr id="43" name="TextBox 42"/>
          <p:cNvSpPr txBox="1"/>
          <p:nvPr/>
        </p:nvSpPr>
        <p:spPr>
          <a:xfrm>
            <a:off x="20902062" y="7209762"/>
            <a:ext cx="2332690" cy="1200329"/>
          </a:xfrm>
          <a:prstGeom prst="rect">
            <a:avLst/>
          </a:prstGeom>
          <a:noFill/>
        </p:spPr>
        <p:txBody>
          <a:bodyPr wrap="none" rtlCol="0">
            <a:spAutoFit/>
          </a:bodyPr>
          <a:lstStyle/>
          <a:p>
            <a:pPr algn="ctr"/>
            <a:r>
              <a:rPr lang="en-US" dirty="0">
                <a:solidFill>
                  <a:prstClr val="black"/>
                </a:solidFill>
                <a:latin typeface="Lato"/>
              </a:rPr>
              <a:t>Diagnostic</a:t>
            </a:r>
            <a:br>
              <a:rPr lang="en-US" dirty="0">
                <a:solidFill>
                  <a:prstClr val="black"/>
                </a:solidFill>
                <a:latin typeface="Lato"/>
              </a:rPr>
            </a:br>
            <a:r>
              <a:rPr lang="en-US" dirty="0">
                <a:solidFill>
                  <a:prstClr val="black"/>
                </a:solidFill>
                <a:latin typeface="Lato"/>
              </a:rPr>
              <a:t>Errors</a:t>
            </a:r>
          </a:p>
        </p:txBody>
      </p:sp>
      <p:sp>
        <p:nvSpPr>
          <p:cNvPr id="44" name="TextBox 43"/>
          <p:cNvSpPr txBox="1"/>
          <p:nvPr/>
        </p:nvSpPr>
        <p:spPr>
          <a:xfrm>
            <a:off x="16651622" y="4816906"/>
            <a:ext cx="3845925" cy="1754326"/>
          </a:xfrm>
          <a:prstGeom prst="rect">
            <a:avLst/>
          </a:prstGeom>
          <a:noFill/>
        </p:spPr>
        <p:txBody>
          <a:bodyPr wrap="none" rtlCol="0">
            <a:spAutoFit/>
          </a:bodyPr>
          <a:lstStyle/>
          <a:p>
            <a:pPr algn="ctr"/>
            <a:r>
              <a:rPr lang="en-US" dirty="0">
                <a:solidFill>
                  <a:prstClr val="black"/>
                </a:solidFill>
                <a:latin typeface="Lato"/>
              </a:rPr>
              <a:t>Lack of </a:t>
            </a:r>
            <a:br>
              <a:rPr lang="en-US" dirty="0">
                <a:solidFill>
                  <a:prstClr val="black"/>
                </a:solidFill>
                <a:latin typeface="Lato"/>
              </a:rPr>
            </a:br>
            <a:r>
              <a:rPr lang="en-US" dirty="0">
                <a:solidFill>
                  <a:prstClr val="black"/>
                </a:solidFill>
                <a:latin typeface="Lato"/>
              </a:rPr>
              <a:t>Appropriate</a:t>
            </a:r>
            <a:br>
              <a:rPr lang="en-US" dirty="0">
                <a:solidFill>
                  <a:prstClr val="black"/>
                </a:solidFill>
                <a:latin typeface="Lato"/>
              </a:rPr>
            </a:br>
            <a:r>
              <a:rPr lang="en-US" dirty="0">
                <a:solidFill>
                  <a:prstClr val="black"/>
                </a:solidFill>
                <a:latin typeface="Lato"/>
              </a:rPr>
              <a:t>Follow-up Testing</a:t>
            </a:r>
          </a:p>
        </p:txBody>
      </p:sp>
      <p:grpSp>
        <p:nvGrpSpPr>
          <p:cNvPr id="46" name="Group 28"/>
          <p:cNvGrpSpPr>
            <a:grpSpLocks noChangeAspect="1"/>
          </p:cNvGrpSpPr>
          <p:nvPr/>
        </p:nvGrpSpPr>
        <p:grpSpPr bwMode="auto">
          <a:xfrm>
            <a:off x="21077694" y="9243272"/>
            <a:ext cx="1508379" cy="1369677"/>
            <a:chOff x="8455" y="6713"/>
            <a:chExt cx="174" cy="158"/>
          </a:xfrm>
        </p:grpSpPr>
        <p:sp>
          <p:nvSpPr>
            <p:cNvPr id="47" name="AutoShape 27"/>
            <p:cNvSpPr>
              <a:spLocks noChangeAspect="1" noChangeArrowheads="1" noTextEdit="1"/>
            </p:cNvSpPr>
            <p:nvPr/>
          </p:nvSpPr>
          <p:spPr bwMode="auto">
            <a:xfrm>
              <a:off x="8455" y="6713"/>
              <a:ext cx="17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 name="Freeform 29"/>
            <p:cNvSpPr>
              <a:spLocks/>
            </p:cNvSpPr>
            <p:nvPr/>
          </p:nvSpPr>
          <p:spPr bwMode="auto">
            <a:xfrm>
              <a:off x="8456" y="6803"/>
              <a:ext cx="173" cy="69"/>
            </a:xfrm>
            <a:custGeom>
              <a:avLst/>
              <a:gdLst>
                <a:gd name="T0" fmla="*/ 238 w 238"/>
                <a:gd name="T1" fmla="*/ 47 h 94"/>
                <a:gd name="T2" fmla="*/ 187 w 238"/>
                <a:gd name="T3" fmla="*/ 94 h 94"/>
                <a:gd name="T4" fmla="*/ 51 w 238"/>
                <a:gd name="T5" fmla="*/ 94 h 94"/>
                <a:gd name="T6" fmla="*/ 0 w 238"/>
                <a:gd name="T7" fmla="*/ 47 h 94"/>
                <a:gd name="T8" fmla="*/ 51 w 238"/>
                <a:gd name="T9" fmla="*/ 0 h 94"/>
                <a:gd name="T10" fmla="*/ 187 w 238"/>
                <a:gd name="T11" fmla="*/ 0 h 94"/>
                <a:gd name="T12" fmla="*/ 238 w 238"/>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238" h="94">
                  <a:moveTo>
                    <a:pt x="238" y="47"/>
                  </a:moveTo>
                  <a:cubicBezTo>
                    <a:pt x="238" y="73"/>
                    <a:pt x="215" y="94"/>
                    <a:pt x="187" y="94"/>
                  </a:cubicBezTo>
                  <a:cubicBezTo>
                    <a:pt x="51" y="94"/>
                    <a:pt x="51" y="94"/>
                    <a:pt x="51" y="94"/>
                  </a:cubicBezTo>
                  <a:cubicBezTo>
                    <a:pt x="23" y="94"/>
                    <a:pt x="0" y="73"/>
                    <a:pt x="0" y="47"/>
                  </a:cubicBezTo>
                  <a:cubicBezTo>
                    <a:pt x="0" y="21"/>
                    <a:pt x="23" y="0"/>
                    <a:pt x="51" y="0"/>
                  </a:cubicBezTo>
                  <a:cubicBezTo>
                    <a:pt x="187" y="0"/>
                    <a:pt x="187" y="0"/>
                    <a:pt x="187" y="0"/>
                  </a:cubicBezTo>
                  <a:cubicBezTo>
                    <a:pt x="215" y="0"/>
                    <a:pt x="238" y="21"/>
                    <a:pt x="238" y="47"/>
                  </a:cubicBezTo>
                  <a:close/>
                </a:path>
              </a:pathLst>
            </a:custGeom>
            <a:solidFill>
              <a:srgbClr val="E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 name="Freeform 30"/>
            <p:cNvSpPr>
              <a:spLocks/>
            </p:cNvSpPr>
            <p:nvPr/>
          </p:nvSpPr>
          <p:spPr bwMode="auto">
            <a:xfrm>
              <a:off x="8456" y="6837"/>
              <a:ext cx="173" cy="35"/>
            </a:xfrm>
            <a:custGeom>
              <a:avLst/>
              <a:gdLst>
                <a:gd name="T0" fmla="*/ 238 w 238"/>
                <a:gd name="T1" fmla="*/ 0 h 47"/>
                <a:gd name="T2" fmla="*/ 187 w 238"/>
                <a:gd name="T3" fmla="*/ 47 h 47"/>
                <a:gd name="T4" fmla="*/ 51 w 238"/>
                <a:gd name="T5" fmla="*/ 47 h 47"/>
                <a:gd name="T6" fmla="*/ 0 w 238"/>
                <a:gd name="T7" fmla="*/ 0 h 47"/>
                <a:gd name="T8" fmla="*/ 238 w 238"/>
                <a:gd name="T9" fmla="*/ 0 h 47"/>
              </a:gdLst>
              <a:ahLst/>
              <a:cxnLst>
                <a:cxn ang="0">
                  <a:pos x="T0" y="T1"/>
                </a:cxn>
                <a:cxn ang="0">
                  <a:pos x="T2" y="T3"/>
                </a:cxn>
                <a:cxn ang="0">
                  <a:pos x="T4" y="T5"/>
                </a:cxn>
                <a:cxn ang="0">
                  <a:pos x="T6" y="T7"/>
                </a:cxn>
                <a:cxn ang="0">
                  <a:pos x="T8" y="T9"/>
                </a:cxn>
              </a:cxnLst>
              <a:rect l="0" t="0" r="r" b="b"/>
              <a:pathLst>
                <a:path w="238" h="47">
                  <a:moveTo>
                    <a:pt x="238" y="0"/>
                  </a:moveTo>
                  <a:cubicBezTo>
                    <a:pt x="238" y="26"/>
                    <a:pt x="215" y="47"/>
                    <a:pt x="187" y="47"/>
                  </a:cubicBezTo>
                  <a:cubicBezTo>
                    <a:pt x="51" y="47"/>
                    <a:pt x="51" y="47"/>
                    <a:pt x="51" y="47"/>
                  </a:cubicBezTo>
                  <a:cubicBezTo>
                    <a:pt x="23" y="47"/>
                    <a:pt x="0" y="26"/>
                    <a:pt x="0" y="0"/>
                  </a:cubicBezTo>
                  <a:lnTo>
                    <a:pt x="238" y="0"/>
                  </a:lnTo>
                  <a:close/>
                </a:path>
              </a:pathLst>
            </a:custGeom>
            <a:solidFill>
              <a:srgbClr val="CC2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Freeform 31"/>
            <p:cNvSpPr>
              <a:spLocks/>
            </p:cNvSpPr>
            <p:nvPr/>
          </p:nvSpPr>
          <p:spPr bwMode="auto">
            <a:xfrm>
              <a:off x="8456" y="6803"/>
              <a:ext cx="87" cy="69"/>
            </a:xfrm>
            <a:custGeom>
              <a:avLst/>
              <a:gdLst>
                <a:gd name="T0" fmla="*/ 120 w 120"/>
                <a:gd name="T1" fmla="*/ 94 h 94"/>
                <a:gd name="T2" fmla="*/ 51 w 120"/>
                <a:gd name="T3" fmla="*/ 94 h 94"/>
                <a:gd name="T4" fmla="*/ 0 w 120"/>
                <a:gd name="T5" fmla="*/ 47 h 94"/>
                <a:gd name="T6" fmla="*/ 51 w 120"/>
                <a:gd name="T7" fmla="*/ 0 h 94"/>
                <a:gd name="T8" fmla="*/ 120 w 120"/>
                <a:gd name="T9" fmla="*/ 0 h 94"/>
                <a:gd name="T10" fmla="*/ 120 w 120"/>
                <a:gd name="T11" fmla="*/ 94 h 94"/>
              </a:gdLst>
              <a:ahLst/>
              <a:cxnLst>
                <a:cxn ang="0">
                  <a:pos x="T0" y="T1"/>
                </a:cxn>
                <a:cxn ang="0">
                  <a:pos x="T2" y="T3"/>
                </a:cxn>
                <a:cxn ang="0">
                  <a:pos x="T4" y="T5"/>
                </a:cxn>
                <a:cxn ang="0">
                  <a:pos x="T6" y="T7"/>
                </a:cxn>
                <a:cxn ang="0">
                  <a:pos x="T8" y="T9"/>
                </a:cxn>
                <a:cxn ang="0">
                  <a:pos x="T10" y="T11"/>
                </a:cxn>
              </a:cxnLst>
              <a:rect l="0" t="0" r="r" b="b"/>
              <a:pathLst>
                <a:path w="120" h="94">
                  <a:moveTo>
                    <a:pt x="120" y="94"/>
                  </a:moveTo>
                  <a:cubicBezTo>
                    <a:pt x="51" y="94"/>
                    <a:pt x="51" y="94"/>
                    <a:pt x="51" y="94"/>
                  </a:cubicBezTo>
                  <a:cubicBezTo>
                    <a:pt x="23" y="94"/>
                    <a:pt x="0" y="73"/>
                    <a:pt x="0" y="47"/>
                  </a:cubicBezTo>
                  <a:cubicBezTo>
                    <a:pt x="0" y="21"/>
                    <a:pt x="23" y="0"/>
                    <a:pt x="51" y="0"/>
                  </a:cubicBezTo>
                  <a:cubicBezTo>
                    <a:pt x="120" y="0"/>
                    <a:pt x="120" y="0"/>
                    <a:pt x="120" y="0"/>
                  </a:cubicBezTo>
                  <a:lnTo>
                    <a:pt x="12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32"/>
            <p:cNvSpPr>
              <a:spLocks/>
            </p:cNvSpPr>
            <p:nvPr/>
          </p:nvSpPr>
          <p:spPr bwMode="auto">
            <a:xfrm>
              <a:off x="8456" y="6837"/>
              <a:ext cx="87" cy="35"/>
            </a:xfrm>
            <a:custGeom>
              <a:avLst/>
              <a:gdLst>
                <a:gd name="T0" fmla="*/ 120 w 120"/>
                <a:gd name="T1" fmla="*/ 47 h 47"/>
                <a:gd name="T2" fmla="*/ 51 w 120"/>
                <a:gd name="T3" fmla="*/ 47 h 47"/>
                <a:gd name="T4" fmla="*/ 0 w 120"/>
                <a:gd name="T5" fmla="*/ 0 h 47"/>
                <a:gd name="T6" fmla="*/ 120 w 120"/>
                <a:gd name="T7" fmla="*/ 0 h 47"/>
                <a:gd name="T8" fmla="*/ 120 w 120"/>
                <a:gd name="T9" fmla="*/ 47 h 47"/>
              </a:gdLst>
              <a:ahLst/>
              <a:cxnLst>
                <a:cxn ang="0">
                  <a:pos x="T0" y="T1"/>
                </a:cxn>
                <a:cxn ang="0">
                  <a:pos x="T2" y="T3"/>
                </a:cxn>
                <a:cxn ang="0">
                  <a:pos x="T4" y="T5"/>
                </a:cxn>
                <a:cxn ang="0">
                  <a:pos x="T6" y="T7"/>
                </a:cxn>
                <a:cxn ang="0">
                  <a:pos x="T8" y="T9"/>
                </a:cxn>
              </a:cxnLst>
              <a:rect l="0" t="0" r="r" b="b"/>
              <a:pathLst>
                <a:path w="120" h="47">
                  <a:moveTo>
                    <a:pt x="120" y="47"/>
                  </a:moveTo>
                  <a:cubicBezTo>
                    <a:pt x="51" y="47"/>
                    <a:pt x="51" y="47"/>
                    <a:pt x="51" y="47"/>
                  </a:cubicBezTo>
                  <a:cubicBezTo>
                    <a:pt x="23" y="47"/>
                    <a:pt x="0" y="26"/>
                    <a:pt x="0" y="0"/>
                  </a:cubicBezTo>
                  <a:cubicBezTo>
                    <a:pt x="120" y="0"/>
                    <a:pt x="120" y="0"/>
                    <a:pt x="120" y="0"/>
                  </a:cubicBezTo>
                  <a:lnTo>
                    <a:pt x="120" y="4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33"/>
            <p:cNvSpPr>
              <a:spLocks/>
            </p:cNvSpPr>
            <p:nvPr/>
          </p:nvSpPr>
          <p:spPr bwMode="auto">
            <a:xfrm>
              <a:off x="8450" y="6707"/>
              <a:ext cx="129" cy="170"/>
            </a:xfrm>
            <a:custGeom>
              <a:avLst/>
              <a:gdLst>
                <a:gd name="T0" fmla="*/ 29 w 178"/>
                <a:gd name="T1" fmla="*/ 219 h 232"/>
                <a:gd name="T2" fmla="*/ 95 w 178"/>
                <a:gd name="T3" fmla="*/ 198 h 232"/>
                <a:gd name="T4" fmla="*/ 164 w 178"/>
                <a:gd name="T5" fmla="*/ 81 h 232"/>
                <a:gd name="T6" fmla="*/ 149 w 178"/>
                <a:gd name="T7" fmla="*/ 13 h 232"/>
                <a:gd name="T8" fmla="*/ 83 w 178"/>
                <a:gd name="T9" fmla="*/ 34 h 232"/>
                <a:gd name="T10" fmla="*/ 14 w 178"/>
                <a:gd name="T11" fmla="*/ 151 h 232"/>
                <a:gd name="T12" fmla="*/ 29 w 178"/>
                <a:gd name="T13" fmla="*/ 219 h 232"/>
              </a:gdLst>
              <a:ahLst/>
              <a:cxnLst>
                <a:cxn ang="0">
                  <a:pos x="T0" y="T1"/>
                </a:cxn>
                <a:cxn ang="0">
                  <a:pos x="T2" y="T3"/>
                </a:cxn>
                <a:cxn ang="0">
                  <a:pos x="T4" y="T5"/>
                </a:cxn>
                <a:cxn ang="0">
                  <a:pos x="T6" y="T7"/>
                </a:cxn>
                <a:cxn ang="0">
                  <a:pos x="T8" y="T9"/>
                </a:cxn>
                <a:cxn ang="0">
                  <a:pos x="T10" y="T11"/>
                </a:cxn>
                <a:cxn ang="0">
                  <a:pos x="T12" y="T13"/>
                </a:cxn>
              </a:cxnLst>
              <a:rect l="0" t="0" r="r" b="b"/>
              <a:pathLst>
                <a:path w="178" h="232">
                  <a:moveTo>
                    <a:pt x="29" y="219"/>
                  </a:moveTo>
                  <a:cubicBezTo>
                    <a:pt x="51" y="232"/>
                    <a:pt x="81" y="223"/>
                    <a:pt x="95" y="198"/>
                  </a:cubicBezTo>
                  <a:cubicBezTo>
                    <a:pt x="164" y="81"/>
                    <a:pt x="164" y="81"/>
                    <a:pt x="164" y="81"/>
                  </a:cubicBezTo>
                  <a:cubicBezTo>
                    <a:pt x="178" y="56"/>
                    <a:pt x="171" y="26"/>
                    <a:pt x="149" y="13"/>
                  </a:cubicBezTo>
                  <a:cubicBezTo>
                    <a:pt x="127" y="0"/>
                    <a:pt x="97" y="9"/>
                    <a:pt x="83" y="34"/>
                  </a:cubicBezTo>
                  <a:cubicBezTo>
                    <a:pt x="14" y="151"/>
                    <a:pt x="14" y="151"/>
                    <a:pt x="14" y="151"/>
                  </a:cubicBezTo>
                  <a:cubicBezTo>
                    <a:pt x="0" y="176"/>
                    <a:pt x="7" y="206"/>
                    <a:pt x="29" y="219"/>
                  </a:cubicBezTo>
                  <a:close/>
                </a:path>
              </a:pathLst>
            </a:custGeom>
            <a:solidFill>
              <a:srgbClr val="6CCD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34"/>
            <p:cNvSpPr>
              <a:spLocks/>
            </p:cNvSpPr>
            <p:nvPr/>
          </p:nvSpPr>
          <p:spPr bwMode="auto">
            <a:xfrm>
              <a:off x="8471" y="6717"/>
              <a:ext cx="108" cy="160"/>
            </a:xfrm>
            <a:custGeom>
              <a:avLst/>
              <a:gdLst>
                <a:gd name="T0" fmla="*/ 0 w 149"/>
                <a:gd name="T1" fmla="*/ 206 h 219"/>
                <a:gd name="T2" fmla="*/ 66 w 149"/>
                <a:gd name="T3" fmla="*/ 185 h 219"/>
                <a:gd name="T4" fmla="*/ 135 w 149"/>
                <a:gd name="T5" fmla="*/ 68 h 219"/>
                <a:gd name="T6" fmla="*/ 120 w 149"/>
                <a:gd name="T7" fmla="*/ 0 h 219"/>
                <a:gd name="T8" fmla="*/ 0 w 149"/>
                <a:gd name="T9" fmla="*/ 206 h 219"/>
              </a:gdLst>
              <a:ahLst/>
              <a:cxnLst>
                <a:cxn ang="0">
                  <a:pos x="T0" y="T1"/>
                </a:cxn>
                <a:cxn ang="0">
                  <a:pos x="T2" y="T3"/>
                </a:cxn>
                <a:cxn ang="0">
                  <a:pos x="T4" y="T5"/>
                </a:cxn>
                <a:cxn ang="0">
                  <a:pos x="T6" y="T7"/>
                </a:cxn>
                <a:cxn ang="0">
                  <a:pos x="T8" y="T9"/>
                </a:cxn>
              </a:cxnLst>
              <a:rect l="0" t="0" r="r" b="b"/>
              <a:pathLst>
                <a:path w="149" h="219">
                  <a:moveTo>
                    <a:pt x="0" y="206"/>
                  </a:moveTo>
                  <a:cubicBezTo>
                    <a:pt x="22" y="219"/>
                    <a:pt x="52" y="210"/>
                    <a:pt x="66" y="185"/>
                  </a:cubicBezTo>
                  <a:cubicBezTo>
                    <a:pt x="135" y="68"/>
                    <a:pt x="135" y="68"/>
                    <a:pt x="135" y="68"/>
                  </a:cubicBezTo>
                  <a:cubicBezTo>
                    <a:pt x="149" y="43"/>
                    <a:pt x="142" y="13"/>
                    <a:pt x="120" y="0"/>
                  </a:cubicBezTo>
                  <a:lnTo>
                    <a:pt x="0" y="206"/>
                  </a:lnTo>
                  <a:close/>
                </a:path>
              </a:pathLst>
            </a:custGeom>
            <a:solidFill>
              <a:srgbClr val="62C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35"/>
            <p:cNvSpPr>
              <a:spLocks/>
            </p:cNvSpPr>
            <p:nvPr/>
          </p:nvSpPr>
          <p:spPr bwMode="auto">
            <a:xfrm>
              <a:off x="8485" y="6707"/>
              <a:ext cx="94" cy="103"/>
            </a:xfrm>
            <a:custGeom>
              <a:avLst/>
              <a:gdLst>
                <a:gd name="T0" fmla="*/ 81 w 130"/>
                <a:gd name="T1" fmla="*/ 141 h 141"/>
                <a:gd name="T2" fmla="*/ 116 w 130"/>
                <a:gd name="T3" fmla="*/ 81 h 141"/>
                <a:gd name="T4" fmla="*/ 101 w 130"/>
                <a:gd name="T5" fmla="*/ 13 h 141"/>
                <a:gd name="T6" fmla="*/ 35 w 130"/>
                <a:gd name="T7" fmla="*/ 34 h 141"/>
                <a:gd name="T8" fmla="*/ 0 w 130"/>
                <a:gd name="T9" fmla="*/ 93 h 141"/>
                <a:gd name="T10" fmla="*/ 81 w 130"/>
                <a:gd name="T11" fmla="*/ 141 h 141"/>
              </a:gdLst>
              <a:ahLst/>
              <a:cxnLst>
                <a:cxn ang="0">
                  <a:pos x="T0" y="T1"/>
                </a:cxn>
                <a:cxn ang="0">
                  <a:pos x="T2" y="T3"/>
                </a:cxn>
                <a:cxn ang="0">
                  <a:pos x="T4" y="T5"/>
                </a:cxn>
                <a:cxn ang="0">
                  <a:pos x="T6" y="T7"/>
                </a:cxn>
                <a:cxn ang="0">
                  <a:pos x="T8" y="T9"/>
                </a:cxn>
                <a:cxn ang="0">
                  <a:pos x="T10" y="T11"/>
                </a:cxn>
              </a:cxnLst>
              <a:rect l="0" t="0" r="r" b="b"/>
              <a:pathLst>
                <a:path w="130" h="141">
                  <a:moveTo>
                    <a:pt x="81" y="141"/>
                  </a:moveTo>
                  <a:cubicBezTo>
                    <a:pt x="116" y="81"/>
                    <a:pt x="116" y="81"/>
                    <a:pt x="116" y="81"/>
                  </a:cubicBezTo>
                  <a:cubicBezTo>
                    <a:pt x="130" y="56"/>
                    <a:pt x="123" y="26"/>
                    <a:pt x="101" y="13"/>
                  </a:cubicBezTo>
                  <a:cubicBezTo>
                    <a:pt x="79" y="0"/>
                    <a:pt x="49" y="9"/>
                    <a:pt x="35" y="34"/>
                  </a:cubicBezTo>
                  <a:cubicBezTo>
                    <a:pt x="0" y="93"/>
                    <a:pt x="0" y="93"/>
                    <a:pt x="0" y="93"/>
                  </a:cubicBezTo>
                  <a:lnTo>
                    <a:pt x="8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36"/>
            <p:cNvSpPr>
              <a:spLocks/>
            </p:cNvSpPr>
            <p:nvPr/>
          </p:nvSpPr>
          <p:spPr bwMode="auto">
            <a:xfrm>
              <a:off x="8514" y="6717"/>
              <a:ext cx="65" cy="93"/>
            </a:xfrm>
            <a:custGeom>
              <a:avLst/>
              <a:gdLst>
                <a:gd name="T0" fmla="*/ 41 w 90"/>
                <a:gd name="T1" fmla="*/ 128 h 128"/>
                <a:gd name="T2" fmla="*/ 76 w 90"/>
                <a:gd name="T3" fmla="*/ 68 h 128"/>
                <a:gd name="T4" fmla="*/ 61 w 90"/>
                <a:gd name="T5" fmla="*/ 0 h 128"/>
                <a:gd name="T6" fmla="*/ 0 w 90"/>
                <a:gd name="T7" fmla="*/ 104 h 128"/>
                <a:gd name="T8" fmla="*/ 41 w 90"/>
                <a:gd name="T9" fmla="*/ 128 h 128"/>
              </a:gdLst>
              <a:ahLst/>
              <a:cxnLst>
                <a:cxn ang="0">
                  <a:pos x="T0" y="T1"/>
                </a:cxn>
                <a:cxn ang="0">
                  <a:pos x="T2" y="T3"/>
                </a:cxn>
                <a:cxn ang="0">
                  <a:pos x="T4" y="T5"/>
                </a:cxn>
                <a:cxn ang="0">
                  <a:pos x="T6" y="T7"/>
                </a:cxn>
                <a:cxn ang="0">
                  <a:pos x="T8" y="T9"/>
                </a:cxn>
              </a:cxnLst>
              <a:rect l="0" t="0" r="r" b="b"/>
              <a:pathLst>
                <a:path w="90" h="128">
                  <a:moveTo>
                    <a:pt x="41" y="128"/>
                  </a:moveTo>
                  <a:cubicBezTo>
                    <a:pt x="76" y="68"/>
                    <a:pt x="76" y="68"/>
                    <a:pt x="76" y="68"/>
                  </a:cubicBezTo>
                  <a:cubicBezTo>
                    <a:pt x="90" y="43"/>
                    <a:pt x="83" y="13"/>
                    <a:pt x="61" y="0"/>
                  </a:cubicBezTo>
                  <a:cubicBezTo>
                    <a:pt x="0" y="104"/>
                    <a:pt x="0" y="104"/>
                    <a:pt x="0" y="104"/>
                  </a:cubicBezTo>
                  <a:lnTo>
                    <a:pt x="41" y="128"/>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57" name="Group 39"/>
          <p:cNvGrpSpPr>
            <a:grpSpLocks noChangeAspect="1"/>
          </p:cNvGrpSpPr>
          <p:nvPr/>
        </p:nvGrpSpPr>
        <p:grpSpPr bwMode="auto">
          <a:xfrm>
            <a:off x="17783099" y="8019017"/>
            <a:ext cx="1758562" cy="966417"/>
            <a:chOff x="8503" y="4259"/>
            <a:chExt cx="222" cy="122"/>
          </a:xfrm>
        </p:grpSpPr>
        <p:sp>
          <p:nvSpPr>
            <p:cNvPr id="58" name="AutoShape 38"/>
            <p:cNvSpPr>
              <a:spLocks noChangeAspect="1" noChangeArrowheads="1" noTextEdit="1"/>
            </p:cNvSpPr>
            <p:nvPr/>
          </p:nvSpPr>
          <p:spPr bwMode="auto">
            <a:xfrm>
              <a:off x="8503" y="4259"/>
              <a:ext cx="22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Rectangle 40"/>
            <p:cNvSpPr>
              <a:spLocks noChangeArrowheads="1"/>
            </p:cNvSpPr>
            <p:nvPr/>
          </p:nvSpPr>
          <p:spPr bwMode="auto">
            <a:xfrm>
              <a:off x="8718" y="4345"/>
              <a:ext cx="8" cy="5"/>
            </a:xfrm>
            <a:prstGeom prst="rect">
              <a:avLst/>
            </a:prstGeom>
            <a:solidFill>
              <a:srgbClr val="4547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 name="Freeform 41"/>
            <p:cNvSpPr>
              <a:spLocks/>
            </p:cNvSpPr>
            <p:nvPr/>
          </p:nvSpPr>
          <p:spPr bwMode="auto">
            <a:xfrm>
              <a:off x="8578" y="4258"/>
              <a:ext cx="144" cy="96"/>
            </a:xfrm>
            <a:custGeom>
              <a:avLst/>
              <a:gdLst>
                <a:gd name="T0" fmla="*/ 0 w 198"/>
                <a:gd name="T1" fmla="*/ 0 h 132"/>
                <a:gd name="T2" fmla="*/ 0 w 198"/>
                <a:gd name="T3" fmla="*/ 132 h 132"/>
                <a:gd name="T4" fmla="*/ 110 w 198"/>
                <a:gd name="T5" fmla="*/ 132 h 132"/>
                <a:gd name="T6" fmla="*/ 133 w 198"/>
                <a:gd name="T7" fmla="*/ 120 h 132"/>
                <a:gd name="T8" fmla="*/ 155 w 198"/>
                <a:gd name="T9" fmla="*/ 132 h 132"/>
                <a:gd name="T10" fmla="*/ 198 w 198"/>
                <a:gd name="T11" fmla="*/ 132 h 132"/>
                <a:gd name="T12" fmla="*/ 198 w 198"/>
                <a:gd name="T13" fmla="*/ 0 h 132"/>
                <a:gd name="T14" fmla="*/ 0 w 198"/>
                <a:gd name="T15" fmla="*/ 0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32">
                  <a:moveTo>
                    <a:pt x="0" y="0"/>
                  </a:moveTo>
                  <a:cubicBezTo>
                    <a:pt x="0" y="132"/>
                    <a:pt x="0" y="132"/>
                    <a:pt x="0" y="132"/>
                  </a:cubicBezTo>
                  <a:cubicBezTo>
                    <a:pt x="110" y="132"/>
                    <a:pt x="110" y="132"/>
                    <a:pt x="110" y="132"/>
                  </a:cubicBezTo>
                  <a:cubicBezTo>
                    <a:pt x="115" y="125"/>
                    <a:pt x="123" y="120"/>
                    <a:pt x="133" y="120"/>
                  </a:cubicBezTo>
                  <a:cubicBezTo>
                    <a:pt x="142" y="120"/>
                    <a:pt x="150" y="125"/>
                    <a:pt x="155" y="132"/>
                  </a:cubicBezTo>
                  <a:cubicBezTo>
                    <a:pt x="198" y="132"/>
                    <a:pt x="198" y="132"/>
                    <a:pt x="198" y="132"/>
                  </a:cubicBezTo>
                  <a:cubicBezTo>
                    <a:pt x="198" y="0"/>
                    <a:pt x="198" y="0"/>
                    <a:pt x="198"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 name="Rectangle 42"/>
            <p:cNvSpPr>
              <a:spLocks noChangeArrowheads="1"/>
            </p:cNvSpPr>
            <p:nvPr/>
          </p:nvSpPr>
          <p:spPr bwMode="auto">
            <a:xfrm>
              <a:off x="8556" y="4271"/>
              <a:ext cx="12" cy="16"/>
            </a:xfrm>
            <a:prstGeom prst="rect">
              <a:avLst/>
            </a:prstGeom>
            <a:solidFill>
              <a:srgbClr val="EF40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 name="Freeform 43"/>
            <p:cNvSpPr>
              <a:spLocks/>
            </p:cNvSpPr>
            <p:nvPr/>
          </p:nvSpPr>
          <p:spPr bwMode="auto">
            <a:xfrm>
              <a:off x="8502" y="4274"/>
              <a:ext cx="76" cy="80"/>
            </a:xfrm>
            <a:custGeom>
              <a:avLst/>
              <a:gdLst>
                <a:gd name="T0" fmla="*/ 57 w 105"/>
                <a:gd name="T1" fmla="*/ 0 h 110"/>
                <a:gd name="T2" fmla="*/ 24 w 105"/>
                <a:gd name="T3" fmla="*/ 51 h 110"/>
                <a:gd name="T4" fmla="*/ 0 w 105"/>
                <a:gd name="T5" fmla="*/ 56 h 110"/>
                <a:gd name="T6" fmla="*/ 0 w 105"/>
                <a:gd name="T7" fmla="*/ 77 h 110"/>
                <a:gd name="T8" fmla="*/ 0 w 105"/>
                <a:gd name="T9" fmla="*/ 110 h 110"/>
                <a:gd name="T10" fmla="*/ 27 w 105"/>
                <a:gd name="T11" fmla="*/ 110 h 110"/>
                <a:gd name="T12" fmla="*/ 49 w 105"/>
                <a:gd name="T13" fmla="*/ 98 h 110"/>
                <a:gd name="T14" fmla="*/ 71 w 105"/>
                <a:gd name="T15" fmla="*/ 110 h 110"/>
                <a:gd name="T16" fmla="*/ 105 w 105"/>
                <a:gd name="T17" fmla="*/ 110 h 110"/>
                <a:gd name="T18" fmla="*/ 105 w 105"/>
                <a:gd name="T19" fmla="*/ 0 h 110"/>
                <a:gd name="T20" fmla="*/ 57 w 10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0">
                  <a:moveTo>
                    <a:pt x="57" y="0"/>
                  </a:moveTo>
                  <a:cubicBezTo>
                    <a:pt x="24" y="51"/>
                    <a:pt x="24" y="51"/>
                    <a:pt x="24" y="51"/>
                  </a:cubicBezTo>
                  <a:cubicBezTo>
                    <a:pt x="0" y="56"/>
                    <a:pt x="0" y="56"/>
                    <a:pt x="0" y="56"/>
                  </a:cubicBezTo>
                  <a:cubicBezTo>
                    <a:pt x="0" y="77"/>
                    <a:pt x="0" y="77"/>
                    <a:pt x="0" y="77"/>
                  </a:cubicBezTo>
                  <a:cubicBezTo>
                    <a:pt x="0" y="110"/>
                    <a:pt x="0" y="110"/>
                    <a:pt x="0" y="110"/>
                  </a:cubicBezTo>
                  <a:cubicBezTo>
                    <a:pt x="27" y="110"/>
                    <a:pt x="27" y="110"/>
                    <a:pt x="27" y="110"/>
                  </a:cubicBezTo>
                  <a:cubicBezTo>
                    <a:pt x="31" y="103"/>
                    <a:pt x="39" y="98"/>
                    <a:pt x="49" y="98"/>
                  </a:cubicBezTo>
                  <a:cubicBezTo>
                    <a:pt x="58" y="98"/>
                    <a:pt x="66" y="103"/>
                    <a:pt x="71" y="110"/>
                  </a:cubicBezTo>
                  <a:cubicBezTo>
                    <a:pt x="105" y="110"/>
                    <a:pt x="105" y="110"/>
                    <a:pt x="105" y="110"/>
                  </a:cubicBezTo>
                  <a:cubicBezTo>
                    <a:pt x="105" y="0"/>
                    <a:pt x="105" y="0"/>
                    <a:pt x="105" y="0"/>
                  </a:cubicBez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 name="Rectangle 44"/>
            <p:cNvSpPr>
              <a:spLocks noChangeArrowheads="1"/>
            </p:cNvSpPr>
            <p:nvPr/>
          </p:nvSpPr>
          <p:spPr bwMode="auto">
            <a:xfrm>
              <a:off x="8596" y="4274"/>
              <a:ext cx="43" cy="80"/>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4" name="Freeform 45"/>
            <p:cNvSpPr>
              <a:spLocks/>
            </p:cNvSpPr>
            <p:nvPr/>
          </p:nvSpPr>
          <p:spPr bwMode="auto">
            <a:xfrm>
              <a:off x="8528" y="4282"/>
              <a:ext cx="29" cy="28"/>
            </a:xfrm>
            <a:custGeom>
              <a:avLst/>
              <a:gdLst>
                <a:gd name="T0" fmla="*/ 17 w 29"/>
                <a:gd name="T1" fmla="*/ 0 h 28"/>
                <a:gd name="T2" fmla="*/ 29 w 29"/>
                <a:gd name="T3" fmla="*/ 0 h 28"/>
                <a:gd name="T4" fmla="*/ 29 w 29"/>
                <a:gd name="T5" fmla="*/ 28 h 28"/>
                <a:gd name="T6" fmla="*/ 0 w 29"/>
                <a:gd name="T7" fmla="*/ 28 h 28"/>
                <a:gd name="T8" fmla="*/ 17 w 29"/>
                <a:gd name="T9" fmla="*/ 0 h 28"/>
              </a:gdLst>
              <a:ahLst/>
              <a:cxnLst>
                <a:cxn ang="0">
                  <a:pos x="T0" y="T1"/>
                </a:cxn>
                <a:cxn ang="0">
                  <a:pos x="T2" y="T3"/>
                </a:cxn>
                <a:cxn ang="0">
                  <a:pos x="T4" y="T5"/>
                </a:cxn>
                <a:cxn ang="0">
                  <a:pos x="T6" y="T7"/>
                </a:cxn>
                <a:cxn ang="0">
                  <a:pos x="T8" y="T9"/>
                </a:cxn>
              </a:cxnLst>
              <a:rect l="0" t="0" r="r" b="b"/>
              <a:pathLst>
                <a:path w="29" h="28">
                  <a:moveTo>
                    <a:pt x="17" y="0"/>
                  </a:moveTo>
                  <a:lnTo>
                    <a:pt x="29" y="0"/>
                  </a:lnTo>
                  <a:lnTo>
                    <a:pt x="29" y="28"/>
                  </a:lnTo>
                  <a:lnTo>
                    <a:pt x="0" y="28"/>
                  </a:lnTo>
                  <a:lnTo>
                    <a:pt x="17" y="0"/>
                  </a:lnTo>
                  <a:close/>
                </a:path>
              </a:pathLst>
            </a:custGeom>
            <a:solidFill>
              <a:srgbClr val="6CCD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 name="Oval 46"/>
            <p:cNvSpPr>
              <a:spLocks noChangeArrowheads="1"/>
            </p:cNvSpPr>
            <p:nvPr/>
          </p:nvSpPr>
          <p:spPr bwMode="auto">
            <a:xfrm>
              <a:off x="8662" y="4280"/>
              <a:ext cx="32" cy="33"/>
            </a:xfrm>
            <a:prstGeom prst="ellipse">
              <a:avLst/>
            </a:prstGeom>
            <a:solidFill>
              <a:srgbClr val="EF4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 name="Rectangle 47"/>
            <p:cNvSpPr>
              <a:spLocks noChangeArrowheads="1"/>
            </p:cNvSpPr>
            <p:nvPr/>
          </p:nvSpPr>
          <p:spPr bwMode="auto">
            <a:xfrm>
              <a:off x="8502" y="4330"/>
              <a:ext cx="5" cy="20"/>
            </a:xfrm>
            <a:prstGeom prst="rect">
              <a:avLst/>
            </a:prstGeom>
            <a:solidFill>
              <a:srgbClr val="2528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7" name="Freeform 48"/>
            <p:cNvSpPr>
              <a:spLocks/>
            </p:cNvSpPr>
            <p:nvPr/>
          </p:nvSpPr>
          <p:spPr bwMode="auto">
            <a:xfrm>
              <a:off x="8554" y="4354"/>
              <a:ext cx="104" cy="8"/>
            </a:xfrm>
            <a:custGeom>
              <a:avLst/>
              <a:gdLst>
                <a:gd name="T0" fmla="*/ 101 w 104"/>
                <a:gd name="T1" fmla="*/ 8 h 8"/>
                <a:gd name="T2" fmla="*/ 4 w 104"/>
                <a:gd name="T3" fmla="*/ 8 h 8"/>
                <a:gd name="T4" fmla="*/ 0 w 104"/>
                <a:gd name="T5" fmla="*/ 0 h 8"/>
                <a:gd name="T6" fmla="*/ 104 w 104"/>
                <a:gd name="T7" fmla="*/ 0 h 8"/>
                <a:gd name="T8" fmla="*/ 101 w 104"/>
                <a:gd name="T9" fmla="*/ 8 h 8"/>
              </a:gdLst>
              <a:ahLst/>
              <a:cxnLst>
                <a:cxn ang="0">
                  <a:pos x="T0" y="T1"/>
                </a:cxn>
                <a:cxn ang="0">
                  <a:pos x="T2" y="T3"/>
                </a:cxn>
                <a:cxn ang="0">
                  <a:pos x="T4" y="T5"/>
                </a:cxn>
                <a:cxn ang="0">
                  <a:pos x="T6" y="T7"/>
                </a:cxn>
                <a:cxn ang="0">
                  <a:pos x="T8" y="T9"/>
                </a:cxn>
              </a:cxnLst>
              <a:rect l="0" t="0" r="r" b="b"/>
              <a:pathLst>
                <a:path w="104" h="8">
                  <a:moveTo>
                    <a:pt x="101" y="8"/>
                  </a:moveTo>
                  <a:lnTo>
                    <a:pt x="4" y="8"/>
                  </a:lnTo>
                  <a:lnTo>
                    <a:pt x="0" y="0"/>
                  </a:lnTo>
                  <a:lnTo>
                    <a:pt x="104" y="0"/>
                  </a:lnTo>
                  <a:lnTo>
                    <a:pt x="101" y="8"/>
                  </a:lnTo>
                  <a:close/>
                </a:path>
              </a:pathLst>
            </a:custGeom>
            <a:solidFill>
              <a:srgbClr val="454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 name="Freeform 49"/>
            <p:cNvSpPr>
              <a:spLocks/>
            </p:cNvSpPr>
            <p:nvPr/>
          </p:nvSpPr>
          <p:spPr bwMode="auto">
            <a:xfrm>
              <a:off x="8691" y="4354"/>
              <a:ext cx="31" cy="8"/>
            </a:xfrm>
            <a:custGeom>
              <a:avLst/>
              <a:gdLst>
                <a:gd name="T0" fmla="*/ 31 w 31"/>
                <a:gd name="T1" fmla="*/ 8 h 8"/>
                <a:gd name="T2" fmla="*/ 4 w 31"/>
                <a:gd name="T3" fmla="*/ 8 h 8"/>
                <a:gd name="T4" fmla="*/ 0 w 31"/>
                <a:gd name="T5" fmla="*/ 0 h 8"/>
                <a:gd name="T6" fmla="*/ 31 w 31"/>
                <a:gd name="T7" fmla="*/ 0 h 8"/>
                <a:gd name="T8" fmla="*/ 31 w 31"/>
                <a:gd name="T9" fmla="*/ 8 h 8"/>
              </a:gdLst>
              <a:ahLst/>
              <a:cxnLst>
                <a:cxn ang="0">
                  <a:pos x="T0" y="T1"/>
                </a:cxn>
                <a:cxn ang="0">
                  <a:pos x="T2" y="T3"/>
                </a:cxn>
                <a:cxn ang="0">
                  <a:pos x="T4" y="T5"/>
                </a:cxn>
                <a:cxn ang="0">
                  <a:pos x="T6" y="T7"/>
                </a:cxn>
                <a:cxn ang="0">
                  <a:pos x="T8" y="T9"/>
                </a:cxn>
              </a:cxnLst>
              <a:rect l="0" t="0" r="r" b="b"/>
              <a:pathLst>
                <a:path w="31" h="8">
                  <a:moveTo>
                    <a:pt x="31" y="8"/>
                  </a:moveTo>
                  <a:lnTo>
                    <a:pt x="4" y="8"/>
                  </a:lnTo>
                  <a:lnTo>
                    <a:pt x="0" y="0"/>
                  </a:lnTo>
                  <a:lnTo>
                    <a:pt x="31" y="0"/>
                  </a:lnTo>
                  <a:lnTo>
                    <a:pt x="31" y="8"/>
                  </a:lnTo>
                  <a:close/>
                </a:path>
              </a:pathLst>
            </a:custGeom>
            <a:solidFill>
              <a:srgbClr val="454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 name="Freeform 50"/>
            <p:cNvSpPr>
              <a:spLocks/>
            </p:cNvSpPr>
            <p:nvPr/>
          </p:nvSpPr>
          <p:spPr bwMode="auto">
            <a:xfrm>
              <a:off x="8502" y="4354"/>
              <a:ext cx="20" cy="8"/>
            </a:xfrm>
            <a:custGeom>
              <a:avLst/>
              <a:gdLst>
                <a:gd name="T0" fmla="*/ 0 w 20"/>
                <a:gd name="T1" fmla="*/ 8 h 8"/>
                <a:gd name="T2" fmla="*/ 16 w 20"/>
                <a:gd name="T3" fmla="*/ 8 h 8"/>
                <a:gd name="T4" fmla="*/ 20 w 20"/>
                <a:gd name="T5" fmla="*/ 0 h 8"/>
                <a:gd name="T6" fmla="*/ 0 w 20"/>
                <a:gd name="T7" fmla="*/ 0 h 8"/>
                <a:gd name="T8" fmla="*/ 0 w 20"/>
                <a:gd name="T9" fmla="*/ 8 h 8"/>
              </a:gdLst>
              <a:ahLst/>
              <a:cxnLst>
                <a:cxn ang="0">
                  <a:pos x="T0" y="T1"/>
                </a:cxn>
                <a:cxn ang="0">
                  <a:pos x="T2" y="T3"/>
                </a:cxn>
                <a:cxn ang="0">
                  <a:pos x="T4" y="T5"/>
                </a:cxn>
                <a:cxn ang="0">
                  <a:pos x="T6" y="T7"/>
                </a:cxn>
                <a:cxn ang="0">
                  <a:pos x="T8" y="T9"/>
                </a:cxn>
              </a:cxnLst>
              <a:rect l="0" t="0" r="r" b="b"/>
              <a:pathLst>
                <a:path w="20" h="8">
                  <a:moveTo>
                    <a:pt x="0" y="8"/>
                  </a:moveTo>
                  <a:lnTo>
                    <a:pt x="16" y="8"/>
                  </a:lnTo>
                  <a:lnTo>
                    <a:pt x="20" y="0"/>
                  </a:lnTo>
                  <a:lnTo>
                    <a:pt x="0" y="0"/>
                  </a:lnTo>
                  <a:lnTo>
                    <a:pt x="0" y="8"/>
                  </a:lnTo>
                  <a:close/>
                </a:path>
              </a:pathLst>
            </a:custGeom>
            <a:solidFill>
              <a:srgbClr val="454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 name="Oval 51"/>
            <p:cNvSpPr>
              <a:spLocks noChangeArrowheads="1"/>
            </p:cNvSpPr>
            <p:nvPr/>
          </p:nvSpPr>
          <p:spPr bwMode="auto">
            <a:xfrm>
              <a:off x="8658" y="4348"/>
              <a:ext cx="33" cy="32"/>
            </a:xfrm>
            <a:prstGeom prst="ellipse">
              <a:avLst/>
            </a:prstGeom>
            <a:solidFill>
              <a:srgbClr val="25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 name="Oval 52"/>
            <p:cNvSpPr>
              <a:spLocks noChangeArrowheads="1"/>
            </p:cNvSpPr>
            <p:nvPr/>
          </p:nvSpPr>
          <p:spPr bwMode="auto">
            <a:xfrm>
              <a:off x="8658" y="4348"/>
              <a:ext cx="33" cy="32"/>
            </a:xfrm>
            <a:prstGeom prst="ellipse">
              <a:avLst/>
            </a:prstGeom>
            <a:solidFill>
              <a:srgbClr val="25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 name="Oval 53"/>
            <p:cNvSpPr>
              <a:spLocks noChangeArrowheads="1"/>
            </p:cNvSpPr>
            <p:nvPr/>
          </p:nvSpPr>
          <p:spPr bwMode="auto">
            <a:xfrm>
              <a:off x="8666" y="4356"/>
              <a:ext cx="17"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 name="Oval 54"/>
            <p:cNvSpPr>
              <a:spLocks noChangeArrowheads="1"/>
            </p:cNvSpPr>
            <p:nvPr/>
          </p:nvSpPr>
          <p:spPr bwMode="auto">
            <a:xfrm>
              <a:off x="8522" y="4348"/>
              <a:ext cx="32" cy="32"/>
            </a:xfrm>
            <a:prstGeom prst="ellipse">
              <a:avLst/>
            </a:prstGeom>
            <a:solidFill>
              <a:srgbClr val="25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 name="Oval 55"/>
            <p:cNvSpPr>
              <a:spLocks noChangeArrowheads="1"/>
            </p:cNvSpPr>
            <p:nvPr/>
          </p:nvSpPr>
          <p:spPr bwMode="auto">
            <a:xfrm>
              <a:off x="8530" y="4356"/>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 name="Rectangle 56"/>
            <p:cNvSpPr>
              <a:spLocks noChangeArrowheads="1"/>
            </p:cNvSpPr>
            <p:nvPr/>
          </p:nvSpPr>
          <p:spPr bwMode="auto">
            <a:xfrm>
              <a:off x="8676" y="4287"/>
              <a:ext cx="4" cy="20"/>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 name="Rectangle 57"/>
            <p:cNvSpPr>
              <a:spLocks noChangeArrowheads="1"/>
            </p:cNvSpPr>
            <p:nvPr/>
          </p:nvSpPr>
          <p:spPr bwMode="auto">
            <a:xfrm>
              <a:off x="8668" y="4295"/>
              <a:ext cx="20" cy="3"/>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 name="Rectangle 58"/>
            <p:cNvSpPr>
              <a:spLocks noChangeArrowheads="1"/>
            </p:cNvSpPr>
            <p:nvPr/>
          </p:nvSpPr>
          <p:spPr bwMode="auto">
            <a:xfrm>
              <a:off x="8605" y="4282"/>
              <a:ext cx="27" cy="28"/>
            </a:xfrm>
            <a:prstGeom prst="rect">
              <a:avLst/>
            </a:prstGeom>
            <a:solidFill>
              <a:srgbClr val="6C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 name="Rectangle 59"/>
            <p:cNvSpPr>
              <a:spLocks noChangeArrowheads="1"/>
            </p:cNvSpPr>
            <p:nvPr/>
          </p:nvSpPr>
          <p:spPr bwMode="auto">
            <a:xfrm>
              <a:off x="8576" y="4274"/>
              <a:ext cx="2" cy="8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 name="Rectangle 60"/>
            <p:cNvSpPr>
              <a:spLocks noChangeArrowheads="1"/>
            </p:cNvSpPr>
            <p:nvPr/>
          </p:nvSpPr>
          <p:spPr bwMode="auto">
            <a:xfrm>
              <a:off x="8502" y="4322"/>
              <a:ext cx="220" cy="4"/>
            </a:xfrm>
            <a:prstGeom prst="rect">
              <a:avLst/>
            </a:prstGeom>
            <a:solidFill>
              <a:srgbClr val="EF40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96" name="Freeform 65"/>
          <p:cNvSpPr>
            <a:spLocks/>
          </p:cNvSpPr>
          <p:nvPr/>
        </p:nvSpPr>
        <p:spPr bwMode="auto">
          <a:xfrm>
            <a:off x="24300822" y="5270640"/>
            <a:ext cx="7424" cy="30756"/>
          </a:xfrm>
          <a:custGeom>
            <a:avLst/>
            <a:gdLst>
              <a:gd name="T0" fmla="*/ 7 w 7"/>
              <a:gd name="T1" fmla="*/ 29 h 29"/>
              <a:gd name="T2" fmla="*/ 0 w 7"/>
              <a:gd name="T3" fmla="*/ 0 h 29"/>
              <a:gd name="T4" fmla="*/ 7 w 7"/>
              <a:gd name="T5" fmla="*/ 29 h 29"/>
            </a:gdLst>
            <a:ahLst/>
            <a:cxnLst>
              <a:cxn ang="0">
                <a:pos x="T0" y="T1"/>
              </a:cxn>
              <a:cxn ang="0">
                <a:pos x="T2" y="T3"/>
              </a:cxn>
              <a:cxn ang="0">
                <a:pos x="T4" y="T5"/>
              </a:cxn>
            </a:cxnLst>
            <a:rect l="0" t="0" r="r" b="b"/>
            <a:pathLst>
              <a:path w="7" h="29">
                <a:moveTo>
                  <a:pt x="7" y="29"/>
                </a:moveTo>
                <a:lnTo>
                  <a:pt x="0" y="0"/>
                </a:lnTo>
                <a:lnTo>
                  <a:pt x="7" y="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7" name="Line 66"/>
          <p:cNvSpPr>
            <a:spLocks noChangeShapeType="1"/>
          </p:cNvSpPr>
          <p:nvPr/>
        </p:nvSpPr>
        <p:spPr bwMode="auto">
          <a:xfrm flipH="1" flipV="1">
            <a:off x="24300822" y="5270640"/>
            <a:ext cx="7424" cy="3075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8" name="Freeform 67"/>
          <p:cNvSpPr>
            <a:spLocks/>
          </p:cNvSpPr>
          <p:nvPr/>
        </p:nvSpPr>
        <p:spPr bwMode="auto">
          <a:xfrm>
            <a:off x="24561718" y="5266397"/>
            <a:ext cx="7424" cy="34998"/>
          </a:xfrm>
          <a:custGeom>
            <a:avLst/>
            <a:gdLst>
              <a:gd name="T0" fmla="*/ 7 w 7"/>
              <a:gd name="T1" fmla="*/ 0 h 33"/>
              <a:gd name="T2" fmla="*/ 0 w 7"/>
              <a:gd name="T3" fmla="*/ 33 h 33"/>
              <a:gd name="T4" fmla="*/ 7 w 7"/>
              <a:gd name="T5" fmla="*/ 0 h 33"/>
            </a:gdLst>
            <a:ahLst/>
            <a:cxnLst>
              <a:cxn ang="0">
                <a:pos x="T0" y="T1"/>
              </a:cxn>
              <a:cxn ang="0">
                <a:pos x="T2" y="T3"/>
              </a:cxn>
              <a:cxn ang="0">
                <a:pos x="T4" y="T5"/>
              </a:cxn>
            </a:cxnLst>
            <a:rect l="0" t="0" r="r" b="b"/>
            <a:pathLst>
              <a:path w="7" h="33">
                <a:moveTo>
                  <a:pt x="7" y="0"/>
                </a:moveTo>
                <a:lnTo>
                  <a:pt x="0" y="33"/>
                </a:lnTo>
                <a:lnTo>
                  <a:pt x="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9" name="Line 68"/>
          <p:cNvSpPr>
            <a:spLocks noChangeShapeType="1"/>
          </p:cNvSpPr>
          <p:nvPr/>
        </p:nvSpPr>
        <p:spPr bwMode="auto">
          <a:xfrm flipH="1">
            <a:off x="24561718" y="5266397"/>
            <a:ext cx="7424" cy="3499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0" name="Freeform 69"/>
          <p:cNvSpPr>
            <a:spLocks noEditPoints="1"/>
          </p:cNvSpPr>
          <p:nvPr/>
        </p:nvSpPr>
        <p:spPr bwMode="auto">
          <a:xfrm>
            <a:off x="24300822" y="5266397"/>
            <a:ext cx="268320" cy="34998"/>
          </a:xfrm>
          <a:custGeom>
            <a:avLst/>
            <a:gdLst>
              <a:gd name="T0" fmla="*/ 7 w 253"/>
              <a:gd name="T1" fmla="*/ 33 h 33"/>
              <a:gd name="T2" fmla="*/ 0 w 253"/>
              <a:gd name="T3" fmla="*/ 4 h 33"/>
              <a:gd name="T4" fmla="*/ 7 w 253"/>
              <a:gd name="T5" fmla="*/ 33 h 33"/>
              <a:gd name="T6" fmla="*/ 253 w 253"/>
              <a:gd name="T7" fmla="*/ 0 h 33"/>
              <a:gd name="T8" fmla="*/ 246 w 253"/>
              <a:gd name="T9" fmla="*/ 33 h 33"/>
              <a:gd name="T10" fmla="*/ 253 w 253"/>
              <a:gd name="T11" fmla="*/ 0 h 33"/>
            </a:gdLst>
            <a:ahLst/>
            <a:cxnLst>
              <a:cxn ang="0">
                <a:pos x="T0" y="T1"/>
              </a:cxn>
              <a:cxn ang="0">
                <a:pos x="T2" y="T3"/>
              </a:cxn>
              <a:cxn ang="0">
                <a:pos x="T4" y="T5"/>
              </a:cxn>
              <a:cxn ang="0">
                <a:pos x="T6" y="T7"/>
              </a:cxn>
              <a:cxn ang="0">
                <a:pos x="T8" y="T9"/>
              </a:cxn>
              <a:cxn ang="0">
                <a:pos x="T10" y="T11"/>
              </a:cxn>
            </a:cxnLst>
            <a:rect l="0" t="0" r="r" b="b"/>
            <a:pathLst>
              <a:path w="253" h="33">
                <a:moveTo>
                  <a:pt x="7" y="33"/>
                </a:moveTo>
                <a:lnTo>
                  <a:pt x="0" y="4"/>
                </a:lnTo>
                <a:lnTo>
                  <a:pt x="7" y="33"/>
                </a:lnTo>
                <a:close/>
                <a:moveTo>
                  <a:pt x="253" y="0"/>
                </a:moveTo>
                <a:lnTo>
                  <a:pt x="246" y="33"/>
                </a:lnTo>
                <a:lnTo>
                  <a:pt x="25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1" name="Freeform 70"/>
          <p:cNvSpPr>
            <a:spLocks noEditPoints="1"/>
          </p:cNvSpPr>
          <p:nvPr/>
        </p:nvSpPr>
        <p:spPr bwMode="auto">
          <a:xfrm>
            <a:off x="24300822" y="5266397"/>
            <a:ext cx="268320" cy="34998"/>
          </a:xfrm>
          <a:custGeom>
            <a:avLst/>
            <a:gdLst>
              <a:gd name="T0" fmla="*/ 7 w 253"/>
              <a:gd name="T1" fmla="*/ 33 h 33"/>
              <a:gd name="T2" fmla="*/ 0 w 253"/>
              <a:gd name="T3" fmla="*/ 4 h 33"/>
              <a:gd name="T4" fmla="*/ 253 w 253"/>
              <a:gd name="T5" fmla="*/ 0 h 33"/>
              <a:gd name="T6" fmla="*/ 246 w 253"/>
              <a:gd name="T7" fmla="*/ 33 h 33"/>
            </a:gdLst>
            <a:ahLst/>
            <a:cxnLst>
              <a:cxn ang="0">
                <a:pos x="T0" y="T1"/>
              </a:cxn>
              <a:cxn ang="0">
                <a:pos x="T2" y="T3"/>
              </a:cxn>
              <a:cxn ang="0">
                <a:pos x="T4" y="T5"/>
              </a:cxn>
              <a:cxn ang="0">
                <a:pos x="T6" y="T7"/>
              </a:cxn>
            </a:cxnLst>
            <a:rect l="0" t="0" r="r" b="b"/>
            <a:pathLst>
              <a:path w="253" h="33">
                <a:moveTo>
                  <a:pt x="7" y="33"/>
                </a:moveTo>
                <a:lnTo>
                  <a:pt x="0" y="4"/>
                </a:lnTo>
                <a:moveTo>
                  <a:pt x="253" y="0"/>
                </a:moveTo>
                <a:lnTo>
                  <a:pt x="246"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2" name="Freeform 71"/>
          <p:cNvSpPr>
            <a:spLocks/>
          </p:cNvSpPr>
          <p:nvPr/>
        </p:nvSpPr>
        <p:spPr bwMode="auto">
          <a:xfrm>
            <a:off x="24300822" y="5252610"/>
            <a:ext cx="0" cy="18029"/>
          </a:xfrm>
          <a:custGeom>
            <a:avLst/>
            <a:gdLst>
              <a:gd name="T0" fmla="*/ 17 h 17"/>
              <a:gd name="T1" fmla="*/ 0 h 17"/>
              <a:gd name="T2" fmla="*/ 17 h 17"/>
            </a:gdLst>
            <a:ahLst/>
            <a:cxnLst>
              <a:cxn ang="0">
                <a:pos x="0" y="T0"/>
              </a:cxn>
              <a:cxn ang="0">
                <a:pos x="0" y="T1"/>
              </a:cxn>
              <a:cxn ang="0">
                <a:pos x="0" y="T2"/>
              </a:cxn>
            </a:cxnLst>
            <a:rect l="0" t="0" r="r" b="b"/>
            <a:pathLst>
              <a:path h="17">
                <a:moveTo>
                  <a:pt x="0" y="17"/>
                </a:moveTo>
                <a:lnTo>
                  <a:pt x="0" y="0"/>
                </a:lnTo>
                <a:lnTo>
                  <a:pt x="0" y="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 name="Line 72"/>
          <p:cNvSpPr>
            <a:spLocks noChangeShapeType="1"/>
          </p:cNvSpPr>
          <p:nvPr/>
        </p:nvSpPr>
        <p:spPr bwMode="auto">
          <a:xfrm flipV="1">
            <a:off x="24300822" y="5252610"/>
            <a:ext cx="0" cy="1802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 name="Freeform 74"/>
          <p:cNvSpPr>
            <a:spLocks/>
          </p:cNvSpPr>
          <p:nvPr/>
        </p:nvSpPr>
        <p:spPr bwMode="auto">
          <a:xfrm>
            <a:off x="24569142" y="5255792"/>
            <a:ext cx="0" cy="10606"/>
          </a:xfrm>
          <a:custGeom>
            <a:avLst/>
            <a:gdLst>
              <a:gd name="T0" fmla="*/ 13 h 13"/>
              <a:gd name="T1" fmla="*/ 7 h 13"/>
              <a:gd name="T2" fmla="*/ 0 h 13"/>
            </a:gdLst>
            <a:ahLst/>
            <a:cxnLst>
              <a:cxn ang="0">
                <a:pos x="0" y="T0"/>
              </a:cxn>
              <a:cxn ang="0">
                <a:pos x="0" y="T1"/>
              </a:cxn>
              <a:cxn ang="0">
                <a:pos x="0" y="T2"/>
              </a:cxn>
            </a:cxnLst>
            <a:rect l="0" t="0" r="r" b="b"/>
            <a:pathLst>
              <a:path h="13">
                <a:moveTo>
                  <a:pt x="0" y="13"/>
                </a:moveTo>
                <a:cubicBezTo>
                  <a:pt x="0" y="11"/>
                  <a:pt x="0" y="9"/>
                  <a:pt x="0" y="7"/>
                </a:cubicBezTo>
                <a:cubicBezTo>
                  <a:pt x="0" y="5"/>
                  <a:pt x="0" y="2"/>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108" name="Group 107"/>
          <p:cNvGrpSpPr/>
          <p:nvPr/>
        </p:nvGrpSpPr>
        <p:grpSpPr>
          <a:xfrm>
            <a:off x="21235446" y="5173424"/>
            <a:ext cx="1652340" cy="1397808"/>
            <a:chOff x="23609342" y="4709608"/>
            <a:chExt cx="1652340" cy="1397808"/>
          </a:xfrm>
          <a:solidFill>
            <a:srgbClr val="D6403F"/>
          </a:solidFill>
        </p:grpSpPr>
        <p:sp>
          <p:nvSpPr>
            <p:cNvPr id="95" name="Freeform 64"/>
            <p:cNvSpPr>
              <a:spLocks noEditPoints="1"/>
            </p:cNvSpPr>
            <p:nvPr/>
          </p:nvSpPr>
          <p:spPr bwMode="auto">
            <a:xfrm>
              <a:off x="23609342" y="4709608"/>
              <a:ext cx="1652340" cy="1397808"/>
            </a:xfrm>
            <a:custGeom>
              <a:avLst/>
              <a:gdLst>
                <a:gd name="T0" fmla="*/ 2067 w 2167"/>
                <a:gd name="T1" fmla="*/ 1518 h 1834"/>
                <a:gd name="T2" fmla="*/ 1265 w 2167"/>
                <a:gd name="T3" fmla="*/ 130 h 1834"/>
                <a:gd name="T4" fmla="*/ 1083 w 2167"/>
                <a:gd name="T5" fmla="*/ 0 h 1834"/>
                <a:gd name="T6" fmla="*/ 901 w 2167"/>
                <a:gd name="T7" fmla="*/ 130 h 1834"/>
                <a:gd name="T8" fmla="*/ 100 w 2167"/>
                <a:gd name="T9" fmla="*/ 1518 h 1834"/>
                <a:gd name="T10" fmla="*/ 282 w 2167"/>
                <a:gd name="T11" fmla="*/ 1834 h 1834"/>
                <a:gd name="T12" fmla="*/ 1884 w 2167"/>
                <a:gd name="T13" fmla="*/ 1834 h 1834"/>
                <a:gd name="T14" fmla="*/ 2067 w 2167"/>
                <a:gd name="T15" fmla="*/ 1518 h 1834"/>
                <a:gd name="T16" fmla="*/ 1956 w 2167"/>
                <a:gd name="T17" fmla="*/ 1664 h 1834"/>
                <a:gd name="T18" fmla="*/ 1884 w 2167"/>
                <a:gd name="T19" fmla="*/ 1681 h 1834"/>
                <a:gd name="T20" fmla="*/ 282 w 2167"/>
                <a:gd name="T21" fmla="*/ 1681 h 1834"/>
                <a:gd name="T22" fmla="*/ 211 w 2167"/>
                <a:gd name="T23" fmla="*/ 1665 h 1834"/>
                <a:gd name="T24" fmla="*/ 232 w 2167"/>
                <a:gd name="T25" fmla="*/ 1594 h 1834"/>
                <a:gd name="T26" fmla="*/ 1033 w 2167"/>
                <a:gd name="T27" fmla="*/ 207 h 1834"/>
                <a:gd name="T28" fmla="*/ 1083 w 2167"/>
                <a:gd name="T29" fmla="*/ 153 h 1834"/>
                <a:gd name="T30" fmla="*/ 1133 w 2167"/>
                <a:gd name="T31" fmla="*/ 207 h 1834"/>
                <a:gd name="T32" fmla="*/ 1934 w 2167"/>
                <a:gd name="T33" fmla="*/ 1594 h 1834"/>
                <a:gd name="T34" fmla="*/ 1956 w 2167"/>
                <a:gd name="T35" fmla="*/ 1664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7" h="1834">
                  <a:moveTo>
                    <a:pt x="2067" y="1518"/>
                  </a:moveTo>
                  <a:cubicBezTo>
                    <a:pt x="1265" y="130"/>
                    <a:pt x="1265" y="130"/>
                    <a:pt x="1265" y="130"/>
                  </a:cubicBezTo>
                  <a:cubicBezTo>
                    <a:pt x="1215" y="43"/>
                    <a:pt x="1149" y="0"/>
                    <a:pt x="1083" y="0"/>
                  </a:cubicBezTo>
                  <a:cubicBezTo>
                    <a:pt x="1017" y="0"/>
                    <a:pt x="951" y="43"/>
                    <a:pt x="901" y="130"/>
                  </a:cubicBezTo>
                  <a:cubicBezTo>
                    <a:pt x="100" y="1518"/>
                    <a:pt x="100" y="1518"/>
                    <a:pt x="100" y="1518"/>
                  </a:cubicBezTo>
                  <a:cubicBezTo>
                    <a:pt x="0" y="1692"/>
                    <a:pt x="82" y="1834"/>
                    <a:pt x="282" y="1834"/>
                  </a:cubicBezTo>
                  <a:cubicBezTo>
                    <a:pt x="1884" y="1834"/>
                    <a:pt x="1884" y="1834"/>
                    <a:pt x="1884" y="1834"/>
                  </a:cubicBezTo>
                  <a:cubicBezTo>
                    <a:pt x="2085" y="1834"/>
                    <a:pt x="2167" y="1692"/>
                    <a:pt x="2067" y="1518"/>
                  </a:cubicBezTo>
                  <a:close/>
                  <a:moveTo>
                    <a:pt x="1956" y="1664"/>
                  </a:moveTo>
                  <a:cubicBezTo>
                    <a:pt x="1954" y="1668"/>
                    <a:pt x="1933" y="1681"/>
                    <a:pt x="1884" y="1681"/>
                  </a:cubicBezTo>
                  <a:cubicBezTo>
                    <a:pt x="282" y="1681"/>
                    <a:pt x="282" y="1681"/>
                    <a:pt x="282" y="1681"/>
                  </a:cubicBezTo>
                  <a:cubicBezTo>
                    <a:pt x="233" y="1681"/>
                    <a:pt x="213" y="1668"/>
                    <a:pt x="211" y="1665"/>
                  </a:cubicBezTo>
                  <a:cubicBezTo>
                    <a:pt x="209" y="1661"/>
                    <a:pt x="208" y="1637"/>
                    <a:pt x="232" y="1594"/>
                  </a:cubicBezTo>
                  <a:cubicBezTo>
                    <a:pt x="1033" y="207"/>
                    <a:pt x="1033" y="207"/>
                    <a:pt x="1033" y="207"/>
                  </a:cubicBezTo>
                  <a:cubicBezTo>
                    <a:pt x="1058" y="164"/>
                    <a:pt x="1079" y="153"/>
                    <a:pt x="1083" y="153"/>
                  </a:cubicBezTo>
                  <a:cubicBezTo>
                    <a:pt x="1087" y="153"/>
                    <a:pt x="1109" y="164"/>
                    <a:pt x="1133" y="207"/>
                  </a:cubicBezTo>
                  <a:cubicBezTo>
                    <a:pt x="1934" y="1594"/>
                    <a:pt x="1934" y="1594"/>
                    <a:pt x="1934" y="1594"/>
                  </a:cubicBezTo>
                  <a:cubicBezTo>
                    <a:pt x="1959" y="1637"/>
                    <a:pt x="1957" y="1661"/>
                    <a:pt x="1956" y="1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 name="Freeform 73"/>
            <p:cNvSpPr>
              <a:spLocks/>
            </p:cNvSpPr>
            <p:nvPr/>
          </p:nvSpPr>
          <p:spPr bwMode="auto">
            <a:xfrm>
              <a:off x="24300822" y="5139131"/>
              <a:ext cx="268320" cy="536639"/>
            </a:xfrm>
            <a:custGeom>
              <a:avLst/>
              <a:gdLst>
                <a:gd name="T0" fmla="*/ 0 w 352"/>
                <a:gd name="T1" fmla="*/ 150 h 705"/>
                <a:gd name="T2" fmla="*/ 172 w 352"/>
                <a:gd name="T3" fmla="*/ 0 h 705"/>
                <a:gd name="T4" fmla="*/ 352 w 352"/>
                <a:gd name="T5" fmla="*/ 154 h 705"/>
                <a:gd name="T6" fmla="*/ 352 w 352"/>
                <a:gd name="T7" fmla="*/ 161 h 705"/>
                <a:gd name="T8" fmla="*/ 352 w 352"/>
                <a:gd name="T9" fmla="*/ 167 h 705"/>
                <a:gd name="T10" fmla="*/ 342 w 352"/>
                <a:gd name="T11" fmla="*/ 214 h 705"/>
                <a:gd name="T12" fmla="*/ 244 w 352"/>
                <a:gd name="T13" fmla="*/ 681 h 705"/>
                <a:gd name="T14" fmla="*/ 215 w 352"/>
                <a:gd name="T15" fmla="*/ 705 h 705"/>
                <a:gd name="T16" fmla="*/ 212 w 352"/>
                <a:gd name="T17" fmla="*/ 705 h 705"/>
                <a:gd name="T18" fmla="*/ 212 w 352"/>
                <a:gd name="T19" fmla="*/ 705 h 705"/>
                <a:gd name="T20" fmla="*/ 208 w 352"/>
                <a:gd name="T21" fmla="*/ 705 h 705"/>
                <a:gd name="T22" fmla="*/ 136 w 352"/>
                <a:gd name="T23" fmla="*/ 705 h 705"/>
                <a:gd name="T24" fmla="*/ 107 w 352"/>
                <a:gd name="T25" fmla="*/ 681 h 705"/>
                <a:gd name="T26" fmla="*/ 9 w 352"/>
                <a:gd name="T27" fmla="*/ 213 h 705"/>
                <a:gd name="T28" fmla="*/ 0 w 352"/>
                <a:gd name="T29" fmla="*/ 173 h 705"/>
                <a:gd name="T30" fmla="*/ 0 w 352"/>
                <a:gd name="T31" fmla="*/ 15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705">
                  <a:moveTo>
                    <a:pt x="0" y="150"/>
                  </a:moveTo>
                  <a:cubicBezTo>
                    <a:pt x="5" y="66"/>
                    <a:pt x="77" y="0"/>
                    <a:pt x="172" y="0"/>
                  </a:cubicBezTo>
                  <a:cubicBezTo>
                    <a:pt x="269" y="0"/>
                    <a:pt x="348" y="68"/>
                    <a:pt x="352" y="154"/>
                  </a:cubicBezTo>
                  <a:cubicBezTo>
                    <a:pt x="352" y="156"/>
                    <a:pt x="352" y="159"/>
                    <a:pt x="352" y="161"/>
                  </a:cubicBezTo>
                  <a:cubicBezTo>
                    <a:pt x="352" y="163"/>
                    <a:pt x="352" y="165"/>
                    <a:pt x="352" y="167"/>
                  </a:cubicBezTo>
                  <a:cubicBezTo>
                    <a:pt x="342" y="214"/>
                    <a:pt x="342" y="214"/>
                    <a:pt x="342" y="214"/>
                  </a:cubicBezTo>
                  <a:cubicBezTo>
                    <a:pt x="244" y="681"/>
                    <a:pt x="244" y="681"/>
                    <a:pt x="244" y="681"/>
                  </a:cubicBezTo>
                  <a:cubicBezTo>
                    <a:pt x="241" y="695"/>
                    <a:pt x="229" y="705"/>
                    <a:pt x="215" y="705"/>
                  </a:cubicBezTo>
                  <a:cubicBezTo>
                    <a:pt x="214" y="705"/>
                    <a:pt x="213" y="705"/>
                    <a:pt x="212" y="705"/>
                  </a:cubicBezTo>
                  <a:cubicBezTo>
                    <a:pt x="212" y="705"/>
                    <a:pt x="212" y="705"/>
                    <a:pt x="212" y="705"/>
                  </a:cubicBezTo>
                  <a:cubicBezTo>
                    <a:pt x="211" y="705"/>
                    <a:pt x="210" y="705"/>
                    <a:pt x="208" y="705"/>
                  </a:cubicBezTo>
                  <a:cubicBezTo>
                    <a:pt x="136" y="705"/>
                    <a:pt x="136" y="705"/>
                    <a:pt x="136" y="705"/>
                  </a:cubicBezTo>
                  <a:cubicBezTo>
                    <a:pt x="122" y="705"/>
                    <a:pt x="110" y="695"/>
                    <a:pt x="107" y="681"/>
                  </a:cubicBezTo>
                  <a:cubicBezTo>
                    <a:pt x="9" y="213"/>
                    <a:pt x="9" y="213"/>
                    <a:pt x="9" y="213"/>
                  </a:cubicBezTo>
                  <a:cubicBezTo>
                    <a:pt x="0" y="173"/>
                    <a:pt x="0" y="173"/>
                    <a:pt x="0" y="173"/>
                  </a:cubicBezTo>
                  <a:lnTo>
                    <a:pt x="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6" name="Oval 75"/>
            <p:cNvSpPr>
              <a:spLocks noChangeArrowheads="1"/>
            </p:cNvSpPr>
            <p:nvPr/>
          </p:nvSpPr>
          <p:spPr bwMode="auto">
            <a:xfrm>
              <a:off x="24357031" y="5771220"/>
              <a:ext cx="158022" cy="1569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10" name="Group 78"/>
          <p:cNvGrpSpPr>
            <a:grpSpLocks noChangeAspect="1"/>
          </p:cNvGrpSpPr>
          <p:nvPr/>
        </p:nvGrpSpPr>
        <p:grpSpPr bwMode="auto">
          <a:xfrm>
            <a:off x="18004231" y="2719211"/>
            <a:ext cx="1238307" cy="1594320"/>
            <a:chOff x="7598" y="4217"/>
            <a:chExt cx="160" cy="206"/>
          </a:xfrm>
        </p:grpSpPr>
        <p:sp>
          <p:nvSpPr>
            <p:cNvPr id="111" name="AutoShape 77"/>
            <p:cNvSpPr>
              <a:spLocks noChangeAspect="1" noChangeArrowheads="1" noTextEdit="1"/>
            </p:cNvSpPr>
            <p:nvPr/>
          </p:nvSpPr>
          <p:spPr bwMode="auto">
            <a:xfrm>
              <a:off x="7598" y="4217"/>
              <a:ext cx="16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2" name="Freeform 79"/>
            <p:cNvSpPr>
              <a:spLocks/>
            </p:cNvSpPr>
            <p:nvPr/>
          </p:nvSpPr>
          <p:spPr bwMode="auto">
            <a:xfrm>
              <a:off x="7597" y="4237"/>
              <a:ext cx="161" cy="185"/>
            </a:xfrm>
            <a:custGeom>
              <a:avLst/>
              <a:gdLst>
                <a:gd name="T0" fmla="*/ 220 w 220"/>
                <a:gd name="T1" fmla="*/ 248 h 256"/>
                <a:gd name="T2" fmla="*/ 212 w 220"/>
                <a:gd name="T3" fmla="*/ 256 h 256"/>
                <a:gd name="T4" fmla="*/ 8 w 220"/>
                <a:gd name="T5" fmla="*/ 256 h 256"/>
                <a:gd name="T6" fmla="*/ 0 w 220"/>
                <a:gd name="T7" fmla="*/ 248 h 256"/>
                <a:gd name="T8" fmla="*/ 0 w 220"/>
                <a:gd name="T9" fmla="*/ 8 h 256"/>
                <a:gd name="T10" fmla="*/ 8 w 220"/>
                <a:gd name="T11" fmla="*/ 0 h 256"/>
                <a:gd name="T12" fmla="*/ 212 w 220"/>
                <a:gd name="T13" fmla="*/ 0 h 256"/>
                <a:gd name="T14" fmla="*/ 220 w 220"/>
                <a:gd name="T15" fmla="*/ 8 h 256"/>
                <a:gd name="T16" fmla="*/ 220 w 220"/>
                <a:gd name="T17"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56">
                  <a:moveTo>
                    <a:pt x="220" y="248"/>
                  </a:moveTo>
                  <a:cubicBezTo>
                    <a:pt x="220" y="252"/>
                    <a:pt x="216" y="256"/>
                    <a:pt x="212" y="256"/>
                  </a:cubicBezTo>
                  <a:cubicBezTo>
                    <a:pt x="8" y="256"/>
                    <a:pt x="8" y="256"/>
                    <a:pt x="8" y="256"/>
                  </a:cubicBezTo>
                  <a:cubicBezTo>
                    <a:pt x="4" y="256"/>
                    <a:pt x="0" y="252"/>
                    <a:pt x="0" y="248"/>
                  </a:cubicBezTo>
                  <a:cubicBezTo>
                    <a:pt x="0" y="8"/>
                    <a:pt x="0" y="8"/>
                    <a:pt x="0" y="8"/>
                  </a:cubicBezTo>
                  <a:cubicBezTo>
                    <a:pt x="0" y="4"/>
                    <a:pt x="4" y="0"/>
                    <a:pt x="8" y="0"/>
                  </a:cubicBezTo>
                  <a:cubicBezTo>
                    <a:pt x="212" y="0"/>
                    <a:pt x="212" y="0"/>
                    <a:pt x="212" y="0"/>
                  </a:cubicBezTo>
                  <a:cubicBezTo>
                    <a:pt x="216" y="0"/>
                    <a:pt x="220" y="4"/>
                    <a:pt x="220" y="8"/>
                  </a:cubicBezTo>
                  <a:lnTo>
                    <a:pt x="220" y="248"/>
                  </a:lnTo>
                  <a:close/>
                </a:path>
              </a:pathLst>
            </a:custGeom>
            <a:solidFill>
              <a:srgbClr val="454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3" name="Freeform 80"/>
            <p:cNvSpPr>
              <a:spLocks/>
            </p:cNvSpPr>
            <p:nvPr/>
          </p:nvSpPr>
          <p:spPr bwMode="auto">
            <a:xfrm>
              <a:off x="7609" y="4249"/>
              <a:ext cx="137" cy="156"/>
            </a:xfrm>
            <a:custGeom>
              <a:avLst/>
              <a:gdLst>
                <a:gd name="T0" fmla="*/ 6 w 188"/>
                <a:gd name="T1" fmla="*/ 216 h 216"/>
                <a:gd name="T2" fmla="*/ 0 w 188"/>
                <a:gd name="T3" fmla="*/ 212 h 216"/>
                <a:gd name="T4" fmla="*/ 0 w 188"/>
                <a:gd name="T5" fmla="*/ 4 h 216"/>
                <a:gd name="T6" fmla="*/ 6 w 188"/>
                <a:gd name="T7" fmla="*/ 0 h 216"/>
                <a:gd name="T8" fmla="*/ 186 w 188"/>
                <a:gd name="T9" fmla="*/ 0 h 216"/>
                <a:gd name="T10" fmla="*/ 188 w 188"/>
                <a:gd name="T11" fmla="*/ 4 h 216"/>
                <a:gd name="T12" fmla="*/ 188 w 188"/>
                <a:gd name="T13" fmla="*/ 184 h 216"/>
                <a:gd name="T14" fmla="*/ 158 w 188"/>
                <a:gd name="T15" fmla="*/ 216 h 216"/>
                <a:gd name="T16" fmla="*/ 6 w 188"/>
                <a:gd name="T1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16">
                  <a:moveTo>
                    <a:pt x="6" y="216"/>
                  </a:moveTo>
                  <a:cubicBezTo>
                    <a:pt x="4" y="216"/>
                    <a:pt x="0" y="214"/>
                    <a:pt x="0" y="212"/>
                  </a:cubicBezTo>
                  <a:cubicBezTo>
                    <a:pt x="0" y="4"/>
                    <a:pt x="0" y="4"/>
                    <a:pt x="0" y="4"/>
                  </a:cubicBezTo>
                  <a:cubicBezTo>
                    <a:pt x="0" y="2"/>
                    <a:pt x="4" y="0"/>
                    <a:pt x="6" y="0"/>
                  </a:cubicBezTo>
                  <a:cubicBezTo>
                    <a:pt x="186" y="0"/>
                    <a:pt x="186" y="0"/>
                    <a:pt x="186" y="0"/>
                  </a:cubicBezTo>
                  <a:cubicBezTo>
                    <a:pt x="188" y="0"/>
                    <a:pt x="188" y="2"/>
                    <a:pt x="188" y="4"/>
                  </a:cubicBezTo>
                  <a:cubicBezTo>
                    <a:pt x="188" y="184"/>
                    <a:pt x="188" y="184"/>
                    <a:pt x="188" y="184"/>
                  </a:cubicBezTo>
                  <a:cubicBezTo>
                    <a:pt x="158" y="216"/>
                    <a:pt x="158" y="216"/>
                    <a:pt x="158" y="216"/>
                  </a:cubicBezTo>
                  <a:lnTo>
                    <a:pt x="6" y="2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4" name="Freeform 81"/>
            <p:cNvSpPr>
              <a:spLocks/>
            </p:cNvSpPr>
            <p:nvPr/>
          </p:nvSpPr>
          <p:spPr bwMode="auto">
            <a:xfrm>
              <a:off x="7723" y="4382"/>
              <a:ext cx="23" cy="23"/>
            </a:xfrm>
            <a:custGeom>
              <a:avLst/>
              <a:gdLst>
                <a:gd name="T0" fmla="*/ 2 w 32"/>
                <a:gd name="T1" fmla="*/ 32 h 32"/>
                <a:gd name="T2" fmla="*/ 0 w 32"/>
                <a:gd name="T3" fmla="*/ 8 h 32"/>
                <a:gd name="T4" fmla="*/ 10 w 32"/>
                <a:gd name="T5" fmla="*/ 0 h 32"/>
                <a:gd name="T6" fmla="*/ 32 w 32"/>
                <a:gd name="T7" fmla="*/ 0 h 32"/>
                <a:gd name="T8" fmla="*/ 2 w 32"/>
                <a:gd name="T9" fmla="*/ 32 h 32"/>
              </a:gdLst>
              <a:ahLst/>
              <a:cxnLst>
                <a:cxn ang="0">
                  <a:pos x="T0" y="T1"/>
                </a:cxn>
                <a:cxn ang="0">
                  <a:pos x="T2" y="T3"/>
                </a:cxn>
                <a:cxn ang="0">
                  <a:pos x="T4" y="T5"/>
                </a:cxn>
                <a:cxn ang="0">
                  <a:pos x="T6" y="T7"/>
                </a:cxn>
                <a:cxn ang="0">
                  <a:pos x="T8" y="T9"/>
                </a:cxn>
              </a:cxnLst>
              <a:rect l="0" t="0" r="r" b="b"/>
              <a:pathLst>
                <a:path w="32" h="32">
                  <a:moveTo>
                    <a:pt x="2" y="32"/>
                  </a:moveTo>
                  <a:cubicBezTo>
                    <a:pt x="0" y="8"/>
                    <a:pt x="0" y="8"/>
                    <a:pt x="0" y="8"/>
                  </a:cubicBezTo>
                  <a:cubicBezTo>
                    <a:pt x="0" y="4"/>
                    <a:pt x="5" y="0"/>
                    <a:pt x="10" y="0"/>
                  </a:cubicBezTo>
                  <a:cubicBezTo>
                    <a:pt x="32" y="0"/>
                    <a:pt x="32" y="0"/>
                    <a:pt x="32" y="0"/>
                  </a:cubicBezTo>
                  <a:lnTo>
                    <a:pt x="2" y="32"/>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5" name="Rectangle 82"/>
            <p:cNvSpPr>
              <a:spLocks noChangeArrowheads="1"/>
            </p:cNvSpPr>
            <p:nvPr/>
          </p:nvSpPr>
          <p:spPr bwMode="auto">
            <a:xfrm>
              <a:off x="7638" y="4344"/>
              <a:ext cx="79" cy="6"/>
            </a:xfrm>
            <a:prstGeom prst="rect">
              <a:avLst/>
            </a:prstGeom>
            <a:solidFill>
              <a:srgbClr val="BCC3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6" name="Rectangle 83"/>
            <p:cNvSpPr>
              <a:spLocks noChangeArrowheads="1"/>
            </p:cNvSpPr>
            <p:nvPr/>
          </p:nvSpPr>
          <p:spPr bwMode="auto">
            <a:xfrm>
              <a:off x="7638" y="4359"/>
              <a:ext cx="79" cy="5"/>
            </a:xfrm>
            <a:prstGeom prst="rect">
              <a:avLst/>
            </a:prstGeom>
            <a:solidFill>
              <a:srgbClr val="BCC3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7" name="Rectangle 84"/>
            <p:cNvSpPr>
              <a:spLocks noChangeArrowheads="1"/>
            </p:cNvSpPr>
            <p:nvPr/>
          </p:nvSpPr>
          <p:spPr bwMode="auto">
            <a:xfrm>
              <a:off x="7638" y="4373"/>
              <a:ext cx="79" cy="6"/>
            </a:xfrm>
            <a:prstGeom prst="rect">
              <a:avLst/>
            </a:prstGeom>
            <a:solidFill>
              <a:srgbClr val="BCC3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8" name="Freeform 85"/>
            <p:cNvSpPr>
              <a:spLocks noEditPoints="1"/>
            </p:cNvSpPr>
            <p:nvPr/>
          </p:nvSpPr>
          <p:spPr bwMode="auto">
            <a:xfrm>
              <a:off x="7637" y="4216"/>
              <a:ext cx="84" cy="41"/>
            </a:xfrm>
            <a:custGeom>
              <a:avLst/>
              <a:gdLst>
                <a:gd name="T0" fmla="*/ 99 w 116"/>
                <a:gd name="T1" fmla="*/ 19 h 57"/>
                <a:gd name="T2" fmla="*/ 77 w 116"/>
                <a:gd name="T3" fmla="*/ 19 h 57"/>
                <a:gd name="T4" fmla="*/ 58 w 116"/>
                <a:gd name="T5" fmla="*/ 0 h 57"/>
                <a:gd name="T6" fmla="*/ 39 w 116"/>
                <a:gd name="T7" fmla="*/ 19 h 57"/>
                <a:gd name="T8" fmla="*/ 17 w 116"/>
                <a:gd name="T9" fmla="*/ 19 h 57"/>
                <a:gd name="T10" fmla="*/ 0 w 116"/>
                <a:gd name="T11" fmla="*/ 32 h 57"/>
                <a:gd name="T12" fmla="*/ 0 w 116"/>
                <a:gd name="T13" fmla="*/ 53 h 57"/>
                <a:gd name="T14" fmla="*/ 3 w 116"/>
                <a:gd name="T15" fmla="*/ 57 h 57"/>
                <a:gd name="T16" fmla="*/ 113 w 116"/>
                <a:gd name="T17" fmla="*/ 57 h 57"/>
                <a:gd name="T18" fmla="*/ 116 w 116"/>
                <a:gd name="T19" fmla="*/ 53 h 57"/>
                <a:gd name="T20" fmla="*/ 116 w 116"/>
                <a:gd name="T21" fmla="*/ 32 h 57"/>
                <a:gd name="T22" fmla="*/ 99 w 116"/>
                <a:gd name="T23" fmla="*/ 19 h 57"/>
                <a:gd name="T24" fmla="*/ 58 w 116"/>
                <a:gd name="T25" fmla="*/ 26 h 57"/>
                <a:gd name="T26" fmla="*/ 50 w 116"/>
                <a:gd name="T27" fmla="*/ 18 h 57"/>
                <a:gd name="T28" fmla="*/ 58 w 116"/>
                <a:gd name="T29" fmla="*/ 10 h 57"/>
                <a:gd name="T30" fmla="*/ 66 w 116"/>
                <a:gd name="T31" fmla="*/ 18 h 57"/>
                <a:gd name="T32" fmla="*/ 58 w 116"/>
                <a:gd name="T33"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57">
                  <a:moveTo>
                    <a:pt x="99" y="19"/>
                  </a:moveTo>
                  <a:cubicBezTo>
                    <a:pt x="77" y="19"/>
                    <a:pt x="77" y="19"/>
                    <a:pt x="77" y="19"/>
                  </a:cubicBezTo>
                  <a:cubicBezTo>
                    <a:pt x="77" y="10"/>
                    <a:pt x="71" y="0"/>
                    <a:pt x="58" y="0"/>
                  </a:cubicBezTo>
                  <a:cubicBezTo>
                    <a:pt x="46" y="0"/>
                    <a:pt x="39" y="10"/>
                    <a:pt x="39" y="19"/>
                  </a:cubicBezTo>
                  <a:cubicBezTo>
                    <a:pt x="17" y="19"/>
                    <a:pt x="17" y="19"/>
                    <a:pt x="17" y="19"/>
                  </a:cubicBezTo>
                  <a:cubicBezTo>
                    <a:pt x="5" y="19"/>
                    <a:pt x="0" y="18"/>
                    <a:pt x="0" y="32"/>
                  </a:cubicBezTo>
                  <a:cubicBezTo>
                    <a:pt x="0" y="53"/>
                    <a:pt x="0" y="53"/>
                    <a:pt x="0" y="53"/>
                  </a:cubicBezTo>
                  <a:cubicBezTo>
                    <a:pt x="0" y="55"/>
                    <a:pt x="1" y="57"/>
                    <a:pt x="3" y="57"/>
                  </a:cubicBezTo>
                  <a:cubicBezTo>
                    <a:pt x="113" y="57"/>
                    <a:pt x="113" y="57"/>
                    <a:pt x="113" y="57"/>
                  </a:cubicBezTo>
                  <a:cubicBezTo>
                    <a:pt x="115" y="57"/>
                    <a:pt x="116" y="55"/>
                    <a:pt x="116" y="53"/>
                  </a:cubicBezTo>
                  <a:cubicBezTo>
                    <a:pt x="116" y="32"/>
                    <a:pt x="116" y="32"/>
                    <a:pt x="116" y="32"/>
                  </a:cubicBezTo>
                  <a:cubicBezTo>
                    <a:pt x="116" y="20"/>
                    <a:pt x="111" y="19"/>
                    <a:pt x="99" y="19"/>
                  </a:cubicBezTo>
                  <a:close/>
                  <a:moveTo>
                    <a:pt x="58" y="26"/>
                  </a:moveTo>
                  <a:cubicBezTo>
                    <a:pt x="53" y="26"/>
                    <a:pt x="50" y="23"/>
                    <a:pt x="50" y="18"/>
                  </a:cubicBezTo>
                  <a:cubicBezTo>
                    <a:pt x="50" y="13"/>
                    <a:pt x="53" y="10"/>
                    <a:pt x="58" y="10"/>
                  </a:cubicBezTo>
                  <a:cubicBezTo>
                    <a:pt x="63" y="10"/>
                    <a:pt x="66" y="13"/>
                    <a:pt x="66" y="18"/>
                  </a:cubicBezTo>
                  <a:cubicBezTo>
                    <a:pt x="66" y="23"/>
                    <a:pt x="63" y="26"/>
                    <a:pt x="58" y="26"/>
                  </a:cubicBez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9" name="Freeform 86"/>
            <p:cNvSpPr>
              <a:spLocks/>
            </p:cNvSpPr>
            <p:nvPr/>
          </p:nvSpPr>
          <p:spPr bwMode="auto">
            <a:xfrm>
              <a:off x="7637" y="4249"/>
              <a:ext cx="84" cy="8"/>
            </a:xfrm>
            <a:custGeom>
              <a:avLst/>
              <a:gdLst>
                <a:gd name="T0" fmla="*/ 0 w 116"/>
                <a:gd name="T1" fmla="*/ 0 h 12"/>
                <a:gd name="T2" fmla="*/ 0 w 116"/>
                <a:gd name="T3" fmla="*/ 8 h 12"/>
                <a:gd name="T4" fmla="*/ 3 w 116"/>
                <a:gd name="T5" fmla="*/ 12 h 12"/>
                <a:gd name="T6" fmla="*/ 113 w 116"/>
                <a:gd name="T7" fmla="*/ 12 h 12"/>
                <a:gd name="T8" fmla="*/ 116 w 116"/>
                <a:gd name="T9" fmla="*/ 8 h 12"/>
                <a:gd name="T10" fmla="*/ 116 w 116"/>
                <a:gd name="T11" fmla="*/ 0 h 12"/>
                <a:gd name="T12" fmla="*/ 0 w 1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6" h="12">
                  <a:moveTo>
                    <a:pt x="0" y="0"/>
                  </a:moveTo>
                  <a:cubicBezTo>
                    <a:pt x="0" y="8"/>
                    <a:pt x="0" y="8"/>
                    <a:pt x="0" y="8"/>
                  </a:cubicBezTo>
                  <a:cubicBezTo>
                    <a:pt x="0" y="10"/>
                    <a:pt x="1" y="12"/>
                    <a:pt x="3" y="12"/>
                  </a:cubicBezTo>
                  <a:cubicBezTo>
                    <a:pt x="113" y="12"/>
                    <a:pt x="113" y="12"/>
                    <a:pt x="113" y="12"/>
                  </a:cubicBezTo>
                  <a:cubicBezTo>
                    <a:pt x="115" y="12"/>
                    <a:pt x="116" y="10"/>
                    <a:pt x="116" y="8"/>
                  </a:cubicBezTo>
                  <a:cubicBezTo>
                    <a:pt x="116" y="0"/>
                    <a:pt x="116" y="0"/>
                    <a:pt x="116" y="0"/>
                  </a:cubicBezTo>
                  <a:lnTo>
                    <a:pt x="0" y="0"/>
                  </a:lnTo>
                  <a:close/>
                </a:path>
              </a:pathLst>
            </a:custGeom>
            <a:solidFill>
              <a:srgbClr val="BCC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0" name="Oval 87"/>
            <p:cNvSpPr>
              <a:spLocks noChangeArrowheads="1"/>
            </p:cNvSpPr>
            <p:nvPr/>
          </p:nvSpPr>
          <p:spPr bwMode="auto">
            <a:xfrm>
              <a:off x="7647" y="4270"/>
              <a:ext cx="61" cy="60"/>
            </a:xfrm>
            <a:prstGeom prst="ellipse">
              <a:avLst/>
            </a:prstGeom>
            <a:solidFill>
              <a:srgbClr val="EF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1" name="Freeform 88"/>
            <p:cNvSpPr>
              <a:spLocks/>
            </p:cNvSpPr>
            <p:nvPr/>
          </p:nvSpPr>
          <p:spPr bwMode="auto">
            <a:xfrm>
              <a:off x="7647" y="4270"/>
              <a:ext cx="31" cy="60"/>
            </a:xfrm>
            <a:custGeom>
              <a:avLst/>
              <a:gdLst>
                <a:gd name="T0" fmla="*/ 42 w 42"/>
                <a:gd name="T1" fmla="*/ 0 h 83"/>
                <a:gd name="T2" fmla="*/ 0 w 42"/>
                <a:gd name="T3" fmla="*/ 41 h 83"/>
                <a:gd name="T4" fmla="*/ 42 w 42"/>
                <a:gd name="T5" fmla="*/ 83 h 83"/>
                <a:gd name="T6" fmla="*/ 42 w 42"/>
                <a:gd name="T7" fmla="*/ 0 h 83"/>
              </a:gdLst>
              <a:ahLst/>
              <a:cxnLst>
                <a:cxn ang="0">
                  <a:pos x="T0" y="T1"/>
                </a:cxn>
                <a:cxn ang="0">
                  <a:pos x="T2" y="T3"/>
                </a:cxn>
                <a:cxn ang="0">
                  <a:pos x="T4" y="T5"/>
                </a:cxn>
                <a:cxn ang="0">
                  <a:pos x="T6" y="T7"/>
                </a:cxn>
              </a:cxnLst>
              <a:rect l="0" t="0" r="r" b="b"/>
              <a:pathLst>
                <a:path w="42" h="83">
                  <a:moveTo>
                    <a:pt x="42" y="0"/>
                  </a:moveTo>
                  <a:cubicBezTo>
                    <a:pt x="19" y="0"/>
                    <a:pt x="0" y="18"/>
                    <a:pt x="0" y="41"/>
                  </a:cubicBezTo>
                  <a:cubicBezTo>
                    <a:pt x="0" y="64"/>
                    <a:pt x="19" y="83"/>
                    <a:pt x="42" y="83"/>
                  </a:cubicBezTo>
                  <a:lnTo>
                    <a:pt x="42" y="0"/>
                  </a:lnTo>
                  <a:close/>
                </a:path>
              </a:pathLst>
            </a:custGeom>
            <a:solidFill>
              <a:srgbClr val="CB2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2" name="Rectangle 89"/>
            <p:cNvSpPr>
              <a:spLocks noChangeArrowheads="1"/>
            </p:cNvSpPr>
            <p:nvPr/>
          </p:nvSpPr>
          <p:spPr bwMode="auto">
            <a:xfrm>
              <a:off x="7673" y="4284"/>
              <a:ext cx="10" cy="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3" name="Rectangle 90"/>
            <p:cNvSpPr>
              <a:spLocks noChangeArrowheads="1"/>
            </p:cNvSpPr>
            <p:nvPr/>
          </p:nvSpPr>
          <p:spPr bwMode="auto">
            <a:xfrm>
              <a:off x="7662" y="4295"/>
              <a:ext cx="31"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85" name="Picture 8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960" y="365760"/>
            <a:ext cx="2286000" cy="2286000"/>
          </a:xfrm>
          <a:prstGeom prst="rect">
            <a:avLst/>
          </a:prstGeom>
        </p:spPr>
      </p:pic>
    </p:spTree>
    <p:extLst>
      <p:ext uri="{BB962C8B-B14F-4D97-AF65-F5344CB8AC3E}">
        <p14:creationId xmlns:p14="http://schemas.microsoft.com/office/powerpoint/2010/main" val="1016418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4710" y="1114141"/>
            <a:ext cx="18637563" cy="1144622"/>
          </a:xfrm>
        </p:spPr>
        <p:txBody>
          <a:bodyPr/>
          <a:lstStyle/>
          <a:p>
            <a:r>
              <a:rPr lang="en-US" cap="none" dirty="0">
                <a:cs typeface="Bebas Neue Bold"/>
              </a:rPr>
              <a:t>Coronary Artery Disease</a:t>
            </a:r>
            <a:r>
              <a:rPr lang="en-US" cap="none" dirty="0"/>
              <a:t> – Timeline</a:t>
            </a:r>
          </a:p>
        </p:txBody>
      </p:sp>
      <p:sp>
        <p:nvSpPr>
          <p:cNvPr id="2" name="Text Placeholder 1"/>
          <p:cNvSpPr>
            <a:spLocks noGrp="1"/>
          </p:cNvSpPr>
          <p:nvPr>
            <p:ph type="body" sz="quarter" idx="10"/>
          </p:nvPr>
        </p:nvSpPr>
        <p:spPr>
          <a:xfrm>
            <a:off x="4156364" y="2979347"/>
            <a:ext cx="20145110" cy="912738"/>
          </a:xfrm>
        </p:spPr>
        <p:txBody>
          <a:bodyPr>
            <a:normAutofit fontScale="92500"/>
          </a:bodyPr>
          <a:lstStyle/>
          <a:p>
            <a:r>
              <a:rPr lang="en-US" dirty="0"/>
              <a:t>Episode Timing for Percutaneous Coronary Intervention (PCI) and Coronary Artery Bypass Graft (CABG)</a:t>
            </a:r>
          </a:p>
        </p:txBody>
      </p:sp>
      <p:sp>
        <p:nvSpPr>
          <p:cNvPr id="55" name="Rounded Rectangle 54" title="Text Border "/>
          <p:cNvSpPr/>
          <p:nvPr/>
        </p:nvSpPr>
        <p:spPr>
          <a:xfrm>
            <a:off x="1008167" y="6160719"/>
            <a:ext cx="16938855" cy="2737126"/>
          </a:xfrm>
          <a:prstGeom prst="roundRect">
            <a:avLst>
              <a:gd name="adj" fmla="val 0"/>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7198" dirty="0">
              <a:solidFill>
                <a:prstClr val="black"/>
              </a:solidFill>
            </a:endParaRPr>
          </a:p>
        </p:txBody>
      </p:sp>
      <p:sp>
        <p:nvSpPr>
          <p:cNvPr id="56" name="Rectangular Callout 55"/>
          <p:cNvSpPr/>
          <p:nvPr/>
        </p:nvSpPr>
        <p:spPr>
          <a:xfrm>
            <a:off x="12916531" y="4408268"/>
            <a:ext cx="4911639" cy="1350942"/>
          </a:xfrm>
          <a:prstGeom prst="wedgeRectCallout">
            <a:avLst>
              <a:gd name="adj1" fmla="val 33065"/>
              <a:gd name="adj2" fmla="val 110803"/>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solidFill>
                  <a:schemeClr val="tx1"/>
                </a:solidFill>
                <a:latin typeface="Lato" panose="020F0502020204030203" pitchFamily="34" charset="0"/>
                <a:ea typeface="Lato" panose="020F0502020204030203" pitchFamily="34" charset="0"/>
                <a:cs typeface="Lato" panose="020F0502020204030203" pitchFamily="34" charset="0"/>
              </a:rPr>
              <a:t>Stopping Point</a:t>
            </a:r>
          </a:p>
          <a:p>
            <a:pPr algn="ct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12 months</a:t>
            </a:r>
          </a:p>
        </p:txBody>
      </p:sp>
      <p:sp>
        <p:nvSpPr>
          <p:cNvPr id="57" name="TextBox 56"/>
          <p:cNvSpPr txBox="1"/>
          <p:nvPr/>
        </p:nvSpPr>
        <p:spPr>
          <a:xfrm>
            <a:off x="1865343" y="8126085"/>
            <a:ext cx="15962828" cy="923330"/>
          </a:xfrm>
          <a:prstGeom prst="rect">
            <a:avLst/>
          </a:prstGeom>
          <a:noFill/>
        </p:spPr>
        <p:txBody>
          <a:bodyPr wrap="square" rtlCol="0">
            <a:spAutoFit/>
          </a:bodyPr>
          <a:lstStyle/>
          <a:p>
            <a:pPr algn="ct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 12 month period (first episode may be shorter, depending on start point)</a:t>
            </a:r>
          </a:p>
          <a:p>
            <a:pPr algn="ctr"/>
            <a:endParaRPr lang="en-US" sz="26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58" name="Rectangular Callout 57"/>
          <p:cNvSpPr/>
          <p:nvPr/>
        </p:nvSpPr>
        <p:spPr>
          <a:xfrm>
            <a:off x="1865341" y="4224421"/>
            <a:ext cx="3998581" cy="1350942"/>
          </a:xfrm>
          <a:prstGeom prst="wedgeRectCallout">
            <a:avLst>
              <a:gd name="adj1" fmla="val -50141"/>
              <a:gd name="adj2" fmla="val 121084"/>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solidFill>
                  <a:schemeClr val="tx1"/>
                </a:solidFill>
                <a:latin typeface="Lato" panose="020F0502020204030203" pitchFamily="34" charset="0"/>
                <a:ea typeface="Lato" panose="020F0502020204030203" pitchFamily="34" charset="0"/>
                <a:cs typeface="Lato" panose="020F0502020204030203" pitchFamily="34" charset="0"/>
              </a:rPr>
              <a:t>Starting Point</a:t>
            </a:r>
          </a:p>
          <a:p>
            <a:pPr algn="ct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Diagnosis by non-acute event </a:t>
            </a:r>
            <a:b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OR acute event</a:t>
            </a:r>
          </a:p>
        </p:txBody>
      </p:sp>
      <p:sp>
        <p:nvSpPr>
          <p:cNvPr id="59" name="Rounded Rectangle 58" title="Text Border "/>
          <p:cNvSpPr/>
          <p:nvPr/>
        </p:nvSpPr>
        <p:spPr>
          <a:xfrm>
            <a:off x="4366165" y="9230181"/>
            <a:ext cx="16018494" cy="2737126"/>
          </a:xfrm>
          <a:prstGeom prst="roundRect">
            <a:avLst>
              <a:gd name="adj" fmla="val 0"/>
            </a:avLst>
          </a:prstGeom>
          <a:solidFill>
            <a:schemeClr val="accent4">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7198" dirty="0">
              <a:solidFill>
                <a:prstClr val="black"/>
              </a:solidFill>
            </a:endParaRPr>
          </a:p>
        </p:txBody>
      </p:sp>
      <p:sp>
        <p:nvSpPr>
          <p:cNvPr id="60" name="TextBox 59"/>
          <p:cNvSpPr txBox="1"/>
          <p:nvPr/>
        </p:nvSpPr>
        <p:spPr>
          <a:xfrm>
            <a:off x="11112869" y="11148659"/>
            <a:ext cx="9194431" cy="461665"/>
          </a:xfrm>
          <a:prstGeom prst="rect">
            <a:avLst/>
          </a:prstGeom>
          <a:noFill/>
        </p:spPr>
        <p:txBody>
          <a:bodyPr wrap="square" rtlCol="0">
            <a:spAutoFit/>
          </a:bodyPr>
          <a:lstStyle/>
          <a:p>
            <a:pPr algn="ct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 30-90 days</a:t>
            </a:r>
          </a:p>
        </p:txBody>
      </p:sp>
      <p:sp>
        <p:nvSpPr>
          <p:cNvPr id="61" name="Rounded Rectangle 60"/>
          <p:cNvSpPr/>
          <p:nvPr/>
        </p:nvSpPr>
        <p:spPr>
          <a:xfrm>
            <a:off x="11112867" y="9673640"/>
            <a:ext cx="9194432" cy="12804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t>Post Discharge</a:t>
            </a:r>
          </a:p>
        </p:txBody>
      </p:sp>
      <p:sp>
        <p:nvSpPr>
          <p:cNvPr id="62" name="Right Arrow 61" descr="Arrow Pointing to the right " title="Arrow "/>
          <p:cNvSpPr/>
          <p:nvPr/>
        </p:nvSpPr>
        <p:spPr>
          <a:xfrm>
            <a:off x="9966964" y="9814609"/>
            <a:ext cx="1247187" cy="957406"/>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7198" dirty="0">
              <a:solidFill>
                <a:prstClr val="white"/>
              </a:solidFill>
            </a:endParaRPr>
          </a:p>
        </p:txBody>
      </p:sp>
      <p:sp>
        <p:nvSpPr>
          <p:cNvPr id="64" name="Rounded Rectangle 63"/>
          <p:cNvSpPr/>
          <p:nvPr/>
        </p:nvSpPr>
        <p:spPr>
          <a:xfrm>
            <a:off x="8295827" y="9673207"/>
            <a:ext cx="2105473" cy="12804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t>Procedure</a:t>
            </a:r>
          </a:p>
        </p:txBody>
      </p:sp>
      <p:sp>
        <p:nvSpPr>
          <p:cNvPr id="66" name="Right Arrow 65" descr="Arrow Pointing to the right " title="Arrow "/>
          <p:cNvSpPr/>
          <p:nvPr/>
        </p:nvSpPr>
        <p:spPr>
          <a:xfrm>
            <a:off x="7288217" y="9814609"/>
            <a:ext cx="1247187" cy="957406"/>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7198" dirty="0">
              <a:solidFill>
                <a:prstClr val="white"/>
              </a:solidFill>
            </a:endParaRPr>
          </a:p>
        </p:txBody>
      </p:sp>
      <p:sp>
        <p:nvSpPr>
          <p:cNvPr id="67" name="TextBox 66"/>
          <p:cNvSpPr txBox="1"/>
          <p:nvPr/>
        </p:nvSpPr>
        <p:spPr>
          <a:xfrm>
            <a:off x="5199225" y="11118510"/>
            <a:ext cx="2565242" cy="492443"/>
          </a:xfrm>
          <a:prstGeom prst="rect">
            <a:avLst/>
          </a:prstGeom>
          <a:noFill/>
        </p:spPr>
        <p:txBody>
          <a:bodyPr wrap="square" rtlCol="0">
            <a:spAutoFit/>
          </a:bodyPr>
          <a:lstStyle/>
          <a:p>
            <a:pPr algn="ctr"/>
            <a:r>
              <a:rPr lang="en-US" sz="2600" dirty="0">
                <a:solidFill>
                  <a:prstClr val="black"/>
                </a:solidFill>
                <a:latin typeface="Lato" panose="020F0502020204030203" pitchFamily="34" charset="0"/>
                <a:ea typeface="Lato" panose="020F0502020204030203" pitchFamily="34" charset="0"/>
                <a:cs typeface="Lato" panose="020F0502020204030203" pitchFamily="34" charset="0"/>
              </a:rPr>
              <a:t>varies</a:t>
            </a:r>
          </a:p>
        </p:txBody>
      </p:sp>
      <p:grpSp>
        <p:nvGrpSpPr>
          <p:cNvPr id="68" name="Group 67" descr="Bracket indicating 30 days " title="Bracket "/>
          <p:cNvGrpSpPr/>
          <p:nvPr/>
        </p:nvGrpSpPr>
        <p:grpSpPr>
          <a:xfrm>
            <a:off x="5199225" y="11156528"/>
            <a:ext cx="2565241" cy="480934"/>
            <a:chOff x="1257299" y="6032068"/>
            <a:chExt cx="3462574" cy="178232"/>
          </a:xfrm>
        </p:grpSpPr>
        <p:cxnSp>
          <p:nvCxnSpPr>
            <p:cNvPr id="69" name="Straight Connector 68"/>
            <p:cNvCxnSpPr/>
            <p:nvPr/>
          </p:nvCxnSpPr>
          <p:spPr>
            <a:xfrm>
              <a:off x="1257299" y="6032068"/>
              <a:ext cx="0" cy="178232"/>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1257299" y="6210300"/>
              <a:ext cx="3462573" cy="0"/>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flipV="1">
              <a:off x="4719873" y="6032068"/>
              <a:ext cx="0" cy="178232"/>
            </a:xfrm>
            <a:prstGeom prst="line">
              <a:avLst/>
            </a:prstGeom>
          </p:spPr>
          <p:style>
            <a:lnRef idx="1">
              <a:schemeClr val="dk1"/>
            </a:lnRef>
            <a:fillRef idx="0">
              <a:schemeClr val="dk1"/>
            </a:fillRef>
            <a:effectRef idx="0">
              <a:schemeClr val="dk1"/>
            </a:effectRef>
            <a:fontRef idx="minor">
              <a:schemeClr val="tx1"/>
            </a:fontRef>
          </p:style>
        </p:cxnSp>
      </p:grpSp>
      <p:sp>
        <p:nvSpPr>
          <p:cNvPr id="75" name="Rounded Rectangle 74"/>
          <p:cNvSpPr/>
          <p:nvPr/>
        </p:nvSpPr>
        <p:spPr>
          <a:xfrm>
            <a:off x="5199224" y="9673207"/>
            <a:ext cx="2565244" cy="12804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t>Pre-Operative</a:t>
            </a:r>
          </a:p>
        </p:txBody>
      </p:sp>
      <p:sp>
        <p:nvSpPr>
          <p:cNvPr id="76" name="TextBox 75"/>
          <p:cNvSpPr txBox="1"/>
          <p:nvPr/>
        </p:nvSpPr>
        <p:spPr>
          <a:xfrm>
            <a:off x="8295827" y="11118510"/>
            <a:ext cx="2105473" cy="492443"/>
          </a:xfrm>
          <a:prstGeom prst="rect">
            <a:avLst/>
          </a:prstGeom>
          <a:noFill/>
        </p:spPr>
        <p:txBody>
          <a:bodyPr wrap="square" rtlCol="0">
            <a:spAutoFit/>
          </a:bodyPr>
          <a:lstStyle/>
          <a:p>
            <a:pPr algn="ctr"/>
            <a:r>
              <a:rPr lang="en-US" sz="2600" dirty="0">
                <a:solidFill>
                  <a:prstClr val="black"/>
                </a:solidFill>
                <a:latin typeface="Lato" panose="020F0502020204030203" pitchFamily="34" charset="0"/>
                <a:ea typeface="Lato" panose="020F0502020204030203" pitchFamily="34" charset="0"/>
                <a:cs typeface="Lato" panose="020F0502020204030203" pitchFamily="34" charset="0"/>
              </a:rPr>
              <a:t>varies</a:t>
            </a:r>
          </a:p>
        </p:txBody>
      </p:sp>
      <p:grpSp>
        <p:nvGrpSpPr>
          <p:cNvPr id="79" name="Group 78" descr="Bracket indicating 30 days " title="Bracket "/>
          <p:cNvGrpSpPr/>
          <p:nvPr/>
        </p:nvGrpSpPr>
        <p:grpSpPr>
          <a:xfrm flipH="1">
            <a:off x="8295826" y="11129389"/>
            <a:ext cx="2033880" cy="480935"/>
            <a:chOff x="1257299" y="6032068"/>
            <a:chExt cx="3462574" cy="178232"/>
          </a:xfrm>
        </p:grpSpPr>
        <p:cxnSp>
          <p:nvCxnSpPr>
            <p:cNvPr id="80" name="Straight Connector 79"/>
            <p:cNvCxnSpPr/>
            <p:nvPr/>
          </p:nvCxnSpPr>
          <p:spPr>
            <a:xfrm>
              <a:off x="1257299" y="6032068"/>
              <a:ext cx="0" cy="17823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1257299" y="6210300"/>
              <a:ext cx="3462573" cy="0"/>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flipV="1">
              <a:off x="4719873" y="6032068"/>
              <a:ext cx="0" cy="178232"/>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83" name="Table 82"/>
          <p:cNvGraphicFramePr>
            <a:graphicFrameLocks noGrp="1"/>
          </p:cNvGraphicFramePr>
          <p:nvPr>
            <p:extLst>
              <p:ext uri="{D42A27DB-BD31-4B8C-83A1-F6EECF244321}">
                <p14:modId xmlns:p14="http://schemas.microsoft.com/office/powerpoint/2010/main" val="914240474"/>
              </p:ext>
            </p:extLst>
          </p:nvPr>
        </p:nvGraphicFramePr>
        <p:xfrm>
          <a:off x="11076123" y="9449713"/>
          <a:ext cx="9194433" cy="1621463"/>
        </p:xfrm>
        <a:graphic>
          <a:graphicData uri="http://schemas.openxmlformats.org/drawingml/2006/table">
            <a:tbl>
              <a:tblPr firstRow="1" bandRow="1">
                <a:tableStyleId>{5C22544A-7EE6-4342-B048-85BDC9FD1C3A}</a:tableStyleId>
              </a:tblPr>
              <a:tblGrid>
                <a:gridCol w="3064811">
                  <a:extLst>
                    <a:ext uri="{9D8B030D-6E8A-4147-A177-3AD203B41FA5}">
                      <a16:colId xmlns:a16="http://schemas.microsoft.com/office/drawing/2014/main" val="1139323777"/>
                    </a:ext>
                  </a:extLst>
                </a:gridCol>
                <a:gridCol w="3064811">
                  <a:extLst>
                    <a:ext uri="{9D8B030D-6E8A-4147-A177-3AD203B41FA5}">
                      <a16:colId xmlns:a16="http://schemas.microsoft.com/office/drawing/2014/main" val="4202261689"/>
                    </a:ext>
                  </a:extLst>
                </a:gridCol>
                <a:gridCol w="3064811">
                  <a:extLst>
                    <a:ext uri="{9D8B030D-6E8A-4147-A177-3AD203B41FA5}">
                      <a16:colId xmlns:a16="http://schemas.microsoft.com/office/drawing/2014/main" val="1425252189"/>
                    </a:ext>
                  </a:extLst>
                </a:gridCol>
              </a:tblGrid>
              <a:tr h="1621463">
                <a:tc>
                  <a:txBody>
                    <a:bodyPr/>
                    <a:lstStyle/>
                    <a:p>
                      <a:endParaRPr lang="en-US" sz="3600" dirty="0"/>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US" sz="3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US" sz="3600"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835350097"/>
                  </a:ext>
                </a:extLst>
              </a:tr>
            </a:tbl>
          </a:graphicData>
        </a:graphic>
      </p:graphicFrame>
      <p:grpSp>
        <p:nvGrpSpPr>
          <p:cNvPr id="92" name="Group 91" descr="Bracket indicating 3 days " title="Bracket "/>
          <p:cNvGrpSpPr/>
          <p:nvPr/>
        </p:nvGrpSpPr>
        <p:grpSpPr>
          <a:xfrm>
            <a:off x="11214152" y="11115272"/>
            <a:ext cx="9056404" cy="599909"/>
            <a:chOff x="1257299" y="6032068"/>
            <a:chExt cx="3462574" cy="178232"/>
          </a:xfrm>
        </p:grpSpPr>
        <p:cxnSp>
          <p:nvCxnSpPr>
            <p:cNvPr id="107" name="Straight Connector 106"/>
            <p:cNvCxnSpPr/>
            <p:nvPr/>
          </p:nvCxnSpPr>
          <p:spPr>
            <a:xfrm>
              <a:off x="1257299" y="6032068"/>
              <a:ext cx="0" cy="178232"/>
            </a:xfrm>
            <a:prstGeom prst="line">
              <a:avLst/>
            </a:prstGeom>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a:off x="1257299" y="6210300"/>
              <a:ext cx="3462573" cy="0"/>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flipV="1">
              <a:off x="4719873" y="6032068"/>
              <a:ext cx="0" cy="178232"/>
            </a:xfrm>
            <a:prstGeom prst="line">
              <a:avLst/>
            </a:prstGeom>
          </p:spPr>
          <p:style>
            <a:lnRef idx="1">
              <a:schemeClr val="dk1"/>
            </a:lnRef>
            <a:fillRef idx="0">
              <a:schemeClr val="dk1"/>
            </a:fillRef>
            <a:effectRef idx="0">
              <a:schemeClr val="dk1"/>
            </a:effectRef>
            <a:fontRef idx="minor">
              <a:schemeClr val="tx1"/>
            </a:fontRef>
          </p:style>
        </p:cxnSp>
      </p:grpSp>
      <p:sp>
        <p:nvSpPr>
          <p:cNvPr id="116" name="TextBox 115"/>
          <p:cNvSpPr txBox="1"/>
          <p:nvPr/>
        </p:nvSpPr>
        <p:spPr>
          <a:xfrm>
            <a:off x="13788613" y="9203672"/>
            <a:ext cx="723532" cy="461665"/>
          </a:xfrm>
          <a:prstGeom prst="rect">
            <a:avLst/>
          </a:prstGeom>
          <a:noFill/>
        </p:spPr>
        <p:txBody>
          <a:bodyPr wrap="square" rtlCol="0">
            <a:spAutoFit/>
          </a:bodyPr>
          <a:lstStyle/>
          <a:p>
            <a:pPr algn="ct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30</a:t>
            </a:r>
          </a:p>
        </p:txBody>
      </p:sp>
      <p:sp>
        <p:nvSpPr>
          <p:cNvPr id="117" name="TextBox 116"/>
          <p:cNvSpPr txBox="1"/>
          <p:nvPr/>
        </p:nvSpPr>
        <p:spPr>
          <a:xfrm>
            <a:off x="16905266" y="9216606"/>
            <a:ext cx="723532" cy="461665"/>
          </a:xfrm>
          <a:prstGeom prst="rect">
            <a:avLst/>
          </a:prstGeom>
          <a:noFill/>
        </p:spPr>
        <p:txBody>
          <a:bodyPr wrap="square" rtlCol="0">
            <a:spAutoFit/>
          </a:bodyPr>
          <a:lstStyle/>
          <a:p>
            <a:pPr algn="ct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60</a:t>
            </a:r>
          </a:p>
        </p:txBody>
      </p:sp>
      <p:sp>
        <p:nvSpPr>
          <p:cNvPr id="118" name="TextBox 117"/>
          <p:cNvSpPr txBox="1"/>
          <p:nvPr/>
        </p:nvSpPr>
        <p:spPr>
          <a:xfrm>
            <a:off x="19889170" y="9229540"/>
            <a:ext cx="723532" cy="461665"/>
          </a:xfrm>
          <a:prstGeom prst="rect">
            <a:avLst/>
          </a:prstGeom>
          <a:noFill/>
        </p:spPr>
        <p:txBody>
          <a:bodyPr wrap="square" rtlCol="0">
            <a:spAutoFit/>
          </a:bodyPr>
          <a:lstStyle/>
          <a:p>
            <a:pPr algn="ct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90</a:t>
            </a:r>
          </a:p>
        </p:txBody>
      </p:sp>
      <p:sp>
        <p:nvSpPr>
          <p:cNvPr id="119" name="TextBox 118"/>
          <p:cNvSpPr txBox="1"/>
          <p:nvPr/>
        </p:nvSpPr>
        <p:spPr>
          <a:xfrm>
            <a:off x="10804709" y="9216606"/>
            <a:ext cx="723532" cy="461665"/>
          </a:xfrm>
          <a:prstGeom prst="rect">
            <a:avLst/>
          </a:prstGeom>
          <a:noFill/>
        </p:spPr>
        <p:txBody>
          <a:bodyPr wrap="square" rtlCol="0">
            <a:spAutoFit/>
          </a:bodyPr>
          <a:lstStyle/>
          <a:p>
            <a:pPr algn="ct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0</a:t>
            </a:r>
          </a:p>
        </p:txBody>
      </p:sp>
      <p:grpSp>
        <p:nvGrpSpPr>
          <p:cNvPr id="120" name="Group 119"/>
          <p:cNvGrpSpPr/>
          <p:nvPr/>
        </p:nvGrpSpPr>
        <p:grpSpPr>
          <a:xfrm>
            <a:off x="41880" y="6129052"/>
            <a:ext cx="24195493" cy="5004482"/>
            <a:chOff x="792393" y="5594262"/>
            <a:chExt cx="23934229" cy="5004482"/>
          </a:xfrm>
        </p:grpSpPr>
        <p:sp>
          <p:nvSpPr>
            <p:cNvPr id="121" name="Rounded Rectangle 120" title="Text Border "/>
            <p:cNvSpPr/>
            <p:nvPr/>
          </p:nvSpPr>
          <p:spPr>
            <a:xfrm>
              <a:off x="18680897" y="5594262"/>
              <a:ext cx="6045725" cy="2737126"/>
            </a:xfrm>
            <a:prstGeom prst="roundRect">
              <a:avLst>
                <a:gd name="adj" fmla="val 0"/>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7198" dirty="0">
                <a:solidFill>
                  <a:prstClr val="black"/>
                </a:solidFill>
              </a:endParaRPr>
            </a:p>
          </p:txBody>
        </p:sp>
        <p:sp>
          <p:nvSpPr>
            <p:cNvPr id="122" name="TextBox 121"/>
            <p:cNvSpPr txBox="1"/>
            <p:nvPr/>
          </p:nvSpPr>
          <p:spPr>
            <a:xfrm>
              <a:off x="19153167" y="7558789"/>
              <a:ext cx="5573455" cy="492443"/>
            </a:xfrm>
            <a:prstGeom prst="rect">
              <a:avLst/>
            </a:prstGeom>
            <a:noFill/>
          </p:spPr>
          <p:txBody>
            <a:bodyPr wrap="square" rtlCol="0">
              <a:spAutoFit/>
            </a:bodyPr>
            <a:lstStyle/>
            <a:p>
              <a:pPr algn="ctr"/>
              <a:r>
                <a:rPr lang="en-US" sz="2600" dirty="0">
                  <a:solidFill>
                    <a:prstClr val="black"/>
                  </a:solidFill>
                  <a:latin typeface="Lato" panose="020F0502020204030203" pitchFamily="34" charset="0"/>
                  <a:ea typeface="Lato" panose="020F0502020204030203" pitchFamily="34" charset="0"/>
                  <a:cs typeface="Lato" panose="020F0502020204030203" pitchFamily="34" charset="0"/>
                </a:rPr>
                <a:t>~ 12 month period</a:t>
              </a:r>
            </a:p>
          </p:txBody>
        </p:sp>
        <p:sp>
          <p:nvSpPr>
            <p:cNvPr id="123" name="Rounded Rectangle 122"/>
            <p:cNvSpPr/>
            <p:nvPr/>
          </p:nvSpPr>
          <p:spPr>
            <a:xfrm>
              <a:off x="19153164" y="6037287"/>
              <a:ext cx="5386843" cy="12804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t>Active Management of</a:t>
              </a:r>
              <a:b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br>
              <a: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t>Coronary Artery Disease</a:t>
              </a:r>
            </a:p>
          </p:txBody>
        </p:sp>
        <p:sp>
          <p:nvSpPr>
            <p:cNvPr id="124" name="Right Arrow 123" descr="Arrow pointing to the right " title="Arrow "/>
            <p:cNvSpPr/>
            <p:nvPr/>
          </p:nvSpPr>
          <p:spPr>
            <a:xfrm>
              <a:off x="17433709" y="6206298"/>
              <a:ext cx="2203922" cy="957406"/>
            </a:xfrm>
            <a:prstGeom prst="rightArrow">
              <a:avLst/>
            </a:prstGeom>
            <a:solidFill>
              <a:schemeClr val="bg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7198" dirty="0">
                <a:solidFill>
                  <a:prstClr val="white"/>
                </a:solidFill>
              </a:endParaRPr>
            </a:p>
          </p:txBody>
        </p:sp>
        <p:sp>
          <p:nvSpPr>
            <p:cNvPr id="126" name="Rounded Rectangle 125"/>
            <p:cNvSpPr/>
            <p:nvPr/>
          </p:nvSpPr>
          <p:spPr>
            <a:xfrm>
              <a:off x="1937785" y="6069793"/>
              <a:ext cx="15962831" cy="12804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t>Active Management of</a:t>
              </a:r>
              <a:b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br>
              <a: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t>Coronary Artery Disease</a:t>
              </a:r>
            </a:p>
          </p:txBody>
        </p:sp>
        <p:sp>
          <p:nvSpPr>
            <p:cNvPr id="127" name="TextBox 126"/>
            <p:cNvSpPr txBox="1"/>
            <p:nvPr/>
          </p:nvSpPr>
          <p:spPr>
            <a:xfrm rot="16200000">
              <a:off x="-347895" y="6767058"/>
              <a:ext cx="2737129" cy="456553"/>
            </a:xfrm>
            <a:prstGeom prst="rect">
              <a:avLst/>
            </a:prstGeom>
            <a:noFill/>
          </p:spPr>
          <p:txBody>
            <a:bodyPr wrap="square" rtlCol="0">
              <a:spAutoFit/>
            </a:bodyPr>
            <a:lstStyle/>
            <a:p>
              <a:pPr algn="ctr"/>
              <a:r>
                <a:rPr lang="en-US" sz="2399" dirty="0">
                  <a:solidFill>
                    <a:prstClr val="black"/>
                  </a:solidFill>
                  <a:latin typeface="Lato" panose="020F0502020204030203" pitchFamily="34" charset="0"/>
                  <a:ea typeface="Lato" panose="020F0502020204030203" pitchFamily="34" charset="0"/>
                  <a:cs typeface="Lato" panose="020F0502020204030203" pitchFamily="34" charset="0"/>
                </a:rPr>
                <a:t>Episode Duration</a:t>
              </a:r>
            </a:p>
          </p:txBody>
        </p:sp>
        <p:sp>
          <p:nvSpPr>
            <p:cNvPr id="128" name="Round Diagonal Corner Rectangle 127"/>
            <p:cNvSpPr/>
            <p:nvPr/>
          </p:nvSpPr>
          <p:spPr>
            <a:xfrm>
              <a:off x="12529203" y="6162203"/>
              <a:ext cx="4811812" cy="1103647"/>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t"/>
            <a:lstStyle/>
            <a:p>
              <a:pPr>
                <a:spcAft>
                  <a:spcPts val="600"/>
                </a:spcAft>
              </a:pPr>
              <a:r>
                <a:rPr lang="en-US" sz="2000" b="1" dirty="0">
                  <a:solidFill>
                    <a:prstClr val="black"/>
                  </a:solidFill>
                  <a:latin typeface="Lato"/>
                </a:rPr>
                <a:t>Services: </a:t>
              </a:r>
              <a:r>
                <a:rPr lang="en-US" sz="2000" i="1" dirty="0">
                  <a:solidFill>
                    <a:prstClr val="black"/>
                  </a:solidFill>
                  <a:latin typeface="Lato"/>
                </a:rPr>
                <a:t>Diagnostic, preventative care, medication management, care management, and lifestyle change support</a:t>
              </a:r>
              <a:endParaRPr lang="en-US" sz="2000" dirty="0">
                <a:solidFill>
                  <a:prstClr val="black"/>
                </a:solidFill>
                <a:latin typeface="Lato"/>
              </a:endParaRPr>
            </a:p>
          </p:txBody>
        </p:sp>
        <p:sp>
          <p:nvSpPr>
            <p:cNvPr id="129" name="Rounded Rectangle 128"/>
            <p:cNvSpPr/>
            <p:nvPr/>
          </p:nvSpPr>
          <p:spPr>
            <a:xfrm>
              <a:off x="2280685" y="6222193"/>
              <a:ext cx="2611411" cy="94151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799" dirty="0">
                  <a:solidFill>
                    <a:prstClr val="white"/>
                  </a:solidFill>
                  <a:latin typeface="Lato" panose="020F0502020204030203" pitchFamily="34" charset="0"/>
                  <a:ea typeface="Lato" panose="020F0502020204030203" pitchFamily="34" charset="0"/>
                  <a:cs typeface="Lato" panose="020F0502020204030203" pitchFamily="34" charset="0"/>
                </a:rPr>
                <a:t>PCI/CABG</a:t>
              </a:r>
            </a:p>
          </p:txBody>
        </p:sp>
        <p:cxnSp>
          <p:nvCxnSpPr>
            <p:cNvPr id="130" name="Elbow Connector 129"/>
            <p:cNvCxnSpPr>
              <a:stCxn id="129" idx="2"/>
              <a:endCxn id="59" idx="1"/>
            </p:cNvCxnSpPr>
            <p:nvPr/>
          </p:nvCxnSpPr>
          <p:spPr>
            <a:xfrm rot="16200000" flipH="1">
              <a:off x="2503382" y="8246712"/>
              <a:ext cx="3435040" cy="1269023"/>
            </a:xfrm>
            <a:prstGeom prst="bentConnector2">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4" name="Group 133" descr="Bracket indicating 30 days " title="Bracket "/>
          <p:cNvGrpSpPr/>
          <p:nvPr/>
        </p:nvGrpSpPr>
        <p:grpSpPr>
          <a:xfrm>
            <a:off x="18881681" y="8053953"/>
            <a:ext cx="5167039" cy="605612"/>
            <a:chOff x="1257299" y="6032068"/>
            <a:chExt cx="3462574" cy="178232"/>
          </a:xfrm>
        </p:grpSpPr>
        <p:cxnSp>
          <p:nvCxnSpPr>
            <p:cNvPr id="135" name="Straight Connector 134"/>
            <p:cNvCxnSpPr/>
            <p:nvPr/>
          </p:nvCxnSpPr>
          <p:spPr>
            <a:xfrm>
              <a:off x="1257299" y="6032068"/>
              <a:ext cx="0" cy="178232"/>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a:xfrm>
              <a:off x="1257299" y="6210300"/>
              <a:ext cx="3462573" cy="0"/>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a:xfrm flipV="1">
              <a:off x="4719873" y="6032068"/>
              <a:ext cx="0" cy="178232"/>
            </a:xfrm>
            <a:prstGeom prst="line">
              <a:avLst/>
            </a:prstGeom>
          </p:spPr>
          <p:style>
            <a:lnRef idx="1">
              <a:schemeClr val="dk1"/>
            </a:lnRef>
            <a:fillRef idx="0">
              <a:schemeClr val="dk1"/>
            </a:fillRef>
            <a:effectRef idx="0">
              <a:schemeClr val="dk1"/>
            </a:effectRef>
            <a:fontRef idx="minor">
              <a:schemeClr val="tx1"/>
            </a:fontRef>
          </p:style>
        </p:cxnSp>
      </p:grpSp>
      <p:grpSp>
        <p:nvGrpSpPr>
          <p:cNvPr id="138" name="Group 137" descr="Bracket indicating 30 days " title="Bracket "/>
          <p:cNvGrpSpPr/>
          <p:nvPr/>
        </p:nvGrpSpPr>
        <p:grpSpPr>
          <a:xfrm>
            <a:off x="1199775" y="8149750"/>
            <a:ext cx="16137080" cy="509815"/>
            <a:chOff x="1257299" y="6032068"/>
            <a:chExt cx="3462574" cy="178232"/>
          </a:xfrm>
        </p:grpSpPr>
        <p:cxnSp>
          <p:nvCxnSpPr>
            <p:cNvPr id="139" name="Straight Connector 138"/>
            <p:cNvCxnSpPr/>
            <p:nvPr/>
          </p:nvCxnSpPr>
          <p:spPr>
            <a:xfrm>
              <a:off x="1257299" y="6032068"/>
              <a:ext cx="0" cy="178232"/>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a:xfrm>
              <a:off x="1257299" y="6210300"/>
              <a:ext cx="3462573" cy="0"/>
            </a:xfrm>
            <a:prstGeom prst="line">
              <a:avLst/>
            </a:prstGeom>
          </p:spPr>
          <p:style>
            <a:lnRef idx="1">
              <a:schemeClr val="dk1"/>
            </a:lnRef>
            <a:fillRef idx="0">
              <a:schemeClr val="dk1"/>
            </a:fillRef>
            <a:effectRef idx="0">
              <a:schemeClr val="dk1"/>
            </a:effectRef>
            <a:fontRef idx="minor">
              <a:schemeClr val="tx1"/>
            </a:fontRef>
          </p:style>
        </p:cxnSp>
        <p:cxnSp>
          <p:nvCxnSpPr>
            <p:cNvPr id="141" name="Straight Connector 140"/>
            <p:cNvCxnSpPr/>
            <p:nvPr/>
          </p:nvCxnSpPr>
          <p:spPr>
            <a:xfrm flipV="1">
              <a:off x="4719873" y="6032068"/>
              <a:ext cx="0" cy="178232"/>
            </a:xfrm>
            <a:prstGeom prst="line">
              <a:avLst/>
            </a:prstGeom>
          </p:spPr>
          <p:style>
            <a:lnRef idx="1">
              <a:schemeClr val="dk1"/>
            </a:lnRef>
            <a:fillRef idx="0">
              <a:schemeClr val="dk1"/>
            </a:fillRef>
            <a:effectRef idx="0">
              <a:schemeClr val="dk1"/>
            </a:effectRef>
            <a:fontRef idx="minor">
              <a:schemeClr val="tx1"/>
            </a:fontRef>
          </p:style>
        </p:cxnSp>
      </p:grpSp>
      <p:pic>
        <p:nvPicPr>
          <p:cNvPr id="142" name="Picture 14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960" y="365760"/>
            <a:ext cx="2286000" cy="2286000"/>
          </a:xfrm>
          <a:prstGeom prst="rect">
            <a:avLst/>
          </a:prstGeom>
        </p:spPr>
      </p:pic>
    </p:spTree>
    <p:extLst>
      <p:ext uri="{BB962C8B-B14F-4D97-AF65-F5344CB8AC3E}">
        <p14:creationId xmlns:p14="http://schemas.microsoft.com/office/powerpoint/2010/main" val="137454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270596" y="4084279"/>
            <a:ext cx="6554127" cy="7571267"/>
          </a:xfrm>
          <a:prstGeom prst="rect">
            <a:avLst/>
          </a:prstGeom>
          <a:noFill/>
        </p:spPr>
        <p:txBody>
          <a:bodyPr wrap="square" lIns="182843" tIns="91422" rIns="182843" bIns="91422" rtlCol="0">
            <a:spAutoFit/>
          </a:bodyPr>
          <a:lstStyle/>
          <a:p>
            <a:pPr lvl="0">
              <a:defRPr/>
            </a:pPr>
            <a:r>
              <a:rPr lang="en-US" sz="2000" b="1" dirty="0">
                <a:solidFill>
                  <a:srgbClr val="404040"/>
                </a:solidFill>
              </a:rPr>
              <a:t>Cara Osborne MSN, CNM, ScD </a:t>
            </a:r>
            <a:endParaRPr lang="en-US" sz="2000" dirty="0">
              <a:solidFill>
                <a:srgbClr val="404040"/>
              </a:solidFill>
            </a:endParaRPr>
          </a:p>
          <a:p>
            <a:pPr lvl="0">
              <a:defRPr/>
            </a:pPr>
            <a:r>
              <a:rPr lang="en-US" sz="2000" dirty="0">
                <a:solidFill>
                  <a:srgbClr val="404040"/>
                </a:solidFill>
              </a:rPr>
              <a:t>Chief Clinical Officer, </a:t>
            </a:r>
            <a:r>
              <a:rPr lang="en-US" sz="2000" dirty="0" err="1">
                <a:solidFill>
                  <a:srgbClr val="404040"/>
                </a:solidFill>
              </a:rPr>
              <a:t>Baby+Co</a:t>
            </a:r>
            <a:r>
              <a:rPr lang="en-US" sz="2000" dirty="0">
                <a:solidFill>
                  <a:srgbClr val="404040"/>
                </a:solidFill>
              </a:rPr>
              <a:t>.</a:t>
            </a:r>
          </a:p>
          <a:p>
            <a:pPr lvl="0">
              <a:defRPr/>
            </a:pPr>
            <a:endParaRPr lang="en-US" sz="2000" b="1" dirty="0">
              <a:solidFill>
                <a:srgbClr val="404040"/>
              </a:solidFill>
            </a:endParaRPr>
          </a:p>
          <a:p>
            <a:pPr lvl="0">
              <a:defRPr/>
            </a:pPr>
            <a:r>
              <a:rPr lang="en-US" sz="2000" b="1" dirty="0">
                <a:solidFill>
                  <a:srgbClr val="404040"/>
                </a:solidFill>
              </a:rPr>
              <a:t>Dale Paton </a:t>
            </a:r>
            <a:r>
              <a:rPr lang="en-US" sz="2000" b="1" dirty="0" err="1">
                <a:solidFill>
                  <a:srgbClr val="404040"/>
                </a:solidFill>
              </a:rPr>
              <a:t>Reisner</a:t>
            </a:r>
            <a:r>
              <a:rPr lang="en-US" sz="2000" b="1" dirty="0">
                <a:solidFill>
                  <a:srgbClr val="404040"/>
                </a:solidFill>
              </a:rPr>
              <a:t>, MD</a:t>
            </a:r>
            <a:endParaRPr lang="en-US" sz="2000" dirty="0">
              <a:solidFill>
                <a:srgbClr val="404040"/>
              </a:solidFill>
            </a:endParaRPr>
          </a:p>
          <a:p>
            <a:pPr lvl="0">
              <a:defRPr/>
            </a:pPr>
            <a:r>
              <a:rPr lang="en-US" sz="2000" dirty="0">
                <a:solidFill>
                  <a:srgbClr val="404040"/>
                </a:solidFill>
              </a:rPr>
              <a:t>Maternal Fetal Medicine Specialist</a:t>
            </a:r>
          </a:p>
          <a:p>
            <a:pPr lvl="0">
              <a:defRPr/>
            </a:pPr>
            <a:r>
              <a:rPr lang="en-US" sz="2000" dirty="0">
                <a:solidFill>
                  <a:srgbClr val="404040"/>
                </a:solidFill>
              </a:rPr>
              <a:t>Swedish Medical Center</a:t>
            </a:r>
          </a:p>
          <a:p>
            <a:pPr lvl="0">
              <a:defRPr/>
            </a:pPr>
            <a:endParaRPr lang="en-US" sz="2000" b="1" dirty="0">
              <a:solidFill>
                <a:srgbClr val="404040"/>
              </a:solidFill>
            </a:endParaRPr>
          </a:p>
          <a:p>
            <a:pPr lvl="0">
              <a:defRPr/>
            </a:pPr>
            <a:r>
              <a:rPr lang="en-US" sz="2000" b="1" dirty="0">
                <a:solidFill>
                  <a:srgbClr val="404040"/>
                </a:solidFill>
              </a:rPr>
              <a:t>Carol </a:t>
            </a:r>
            <a:r>
              <a:rPr lang="en-US" sz="2000" b="1" dirty="0" err="1">
                <a:solidFill>
                  <a:srgbClr val="404040"/>
                </a:solidFill>
              </a:rPr>
              <a:t>Sakala</a:t>
            </a:r>
            <a:r>
              <a:rPr lang="en-US" sz="2000" b="1" dirty="0">
                <a:solidFill>
                  <a:srgbClr val="404040"/>
                </a:solidFill>
              </a:rPr>
              <a:t>, PhD, MSPH </a:t>
            </a:r>
            <a:endParaRPr lang="en-US" sz="2000" dirty="0">
              <a:solidFill>
                <a:srgbClr val="404040"/>
              </a:solidFill>
            </a:endParaRPr>
          </a:p>
          <a:p>
            <a:pPr lvl="0">
              <a:defRPr/>
            </a:pPr>
            <a:r>
              <a:rPr lang="en-US" sz="2000" dirty="0">
                <a:solidFill>
                  <a:srgbClr val="404040"/>
                </a:solidFill>
              </a:rPr>
              <a:t>Director of Childbirth Connection Programs</a:t>
            </a:r>
          </a:p>
          <a:p>
            <a:pPr lvl="0">
              <a:defRPr/>
            </a:pPr>
            <a:r>
              <a:rPr lang="en-US" sz="2000" dirty="0">
                <a:solidFill>
                  <a:srgbClr val="404040"/>
                </a:solidFill>
              </a:rPr>
              <a:t>National Partnership for Women &amp; Families </a:t>
            </a:r>
          </a:p>
          <a:p>
            <a:pPr lvl="0">
              <a:defRPr/>
            </a:pPr>
            <a:endParaRPr lang="en-US" sz="2000" dirty="0">
              <a:solidFill>
                <a:srgbClr val="404040"/>
              </a:solidFill>
            </a:endParaRPr>
          </a:p>
          <a:p>
            <a:pPr lvl="0">
              <a:defRPr/>
            </a:pPr>
            <a:r>
              <a:rPr lang="en-US" sz="2000" b="1" dirty="0">
                <a:solidFill>
                  <a:srgbClr val="404040"/>
                </a:solidFill>
              </a:rPr>
              <a:t>Richard </a:t>
            </a:r>
            <a:r>
              <a:rPr lang="en-US" sz="2000" b="1" dirty="0" err="1">
                <a:solidFill>
                  <a:srgbClr val="404040"/>
                </a:solidFill>
              </a:rPr>
              <a:t>Shonk</a:t>
            </a:r>
            <a:r>
              <a:rPr lang="en-US" sz="2000" b="1" dirty="0">
                <a:solidFill>
                  <a:srgbClr val="404040"/>
                </a:solidFill>
              </a:rPr>
              <a:t>, MD, PhD</a:t>
            </a:r>
            <a:endParaRPr lang="en-US" sz="2000" dirty="0">
              <a:solidFill>
                <a:srgbClr val="404040"/>
              </a:solidFill>
            </a:endParaRPr>
          </a:p>
          <a:p>
            <a:pPr lvl="0">
              <a:defRPr/>
            </a:pPr>
            <a:r>
              <a:rPr lang="en-US" sz="2000" dirty="0">
                <a:solidFill>
                  <a:srgbClr val="404040"/>
                </a:solidFill>
              </a:rPr>
              <a:t>Chief Medical Officer, the Health Collaborative</a:t>
            </a:r>
          </a:p>
          <a:p>
            <a:pPr lvl="0">
              <a:defRPr/>
            </a:pPr>
            <a:endParaRPr lang="en-US" sz="2000" b="1" dirty="0">
              <a:solidFill>
                <a:srgbClr val="404040"/>
              </a:solidFill>
            </a:endParaRPr>
          </a:p>
          <a:p>
            <a:pPr lvl="0">
              <a:defRPr/>
            </a:pPr>
            <a:r>
              <a:rPr lang="en-US" sz="2000" b="1" dirty="0">
                <a:solidFill>
                  <a:srgbClr val="404040"/>
                </a:solidFill>
              </a:rPr>
              <a:t>Steve Spaulding</a:t>
            </a:r>
            <a:endParaRPr lang="en-US" sz="2000" dirty="0">
              <a:solidFill>
                <a:srgbClr val="404040"/>
              </a:solidFill>
            </a:endParaRPr>
          </a:p>
          <a:p>
            <a:pPr lvl="0">
              <a:defRPr/>
            </a:pPr>
            <a:r>
              <a:rPr lang="en-US" sz="2000" dirty="0">
                <a:solidFill>
                  <a:srgbClr val="404040"/>
                </a:solidFill>
              </a:rPr>
              <a:t>Senior Vice President, Enterprise Networks</a:t>
            </a:r>
          </a:p>
          <a:p>
            <a:pPr lvl="0">
              <a:defRPr/>
            </a:pPr>
            <a:r>
              <a:rPr lang="en-US" sz="2000" dirty="0">
                <a:solidFill>
                  <a:srgbClr val="404040"/>
                </a:solidFill>
              </a:rPr>
              <a:t>Arkansas BlueCross BlueShield</a:t>
            </a:r>
          </a:p>
          <a:p>
            <a:pPr lvl="0">
              <a:defRPr/>
            </a:pPr>
            <a:endParaRPr lang="en-US" sz="2000" dirty="0">
              <a:solidFill>
                <a:srgbClr val="404040"/>
              </a:solidFill>
            </a:endParaRPr>
          </a:p>
          <a:p>
            <a:pPr lvl="0">
              <a:defRPr/>
            </a:pPr>
            <a:r>
              <a:rPr lang="en-US" sz="2000" b="1" dirty="0">
                <a:solidFill>
                  <a:srgbClr val="404040"/>
                </a:solidFill>
              </a:rPr>
              <a:t>Barbara </a:t>
            </a:r>
            <a:r>
              <a:rPr lang="en-US" sz="2000" b="1" dirty="0" err="1">
                <a:solidFill>
                  <a:srgbClr val="404040"/>
                </a:solidFill>
              </a:rPr>
              <a:t>Wachsman</a:t>
            </a:r>
            <a:r>
              <a:rPr lang="en-US" sz="2000" b="1" dirty="0">
                <a:solidFill>
                  <a:srgbClr val="404040"/>
                </a:solidFill>
              </a:rPr>
              <a:t> </a:t>
            </a:r>
          </a:p>
          <a:p>
            <a:pPr lvl="0">
              <a:defRPr/>
            </a:pPr>
            <a:r>
              <a:rPr lang="en-US" sz="2000" dirty="0">
                <a:solidFill>
                  <a:srgbClr val="404040"/>
                </a:solidFill>
              </a:rPr>
              <a:t>Chair, Pacific Business Group on Health</a:t>
            </a:r>
          </a:p>
          <a:p>
            <a:pPr lvl="0">
              <a:defRPr/>
            </a:pPr>
            <a:endParaRPr lang="en-US" sz="2000" dirty="0">
              <a:solidFill>
                <a:srgbClr val="404040"/>
              </a:solidFill>
            </a:endParaRPr>
          </a:p>
          <a:p>
            <a:pPr lvl="0">
              <a:defRPr/>
            </a:pPr>
            <a:r>
              <a:rPr lang="en-US" sz="2000" b="1" dirty="0">
                <a:solidFill>
                  <a:srgbClr val="404040"/>
                </a:solidFill>
              </a:rPr>
              <a:t>Jason </a:t>
            </a:r>
            <a:r>
              <a:rPr lang="en-US" sz="2000" b="1" dirty="0" err="1">
                <a:solidFill>
                  <a:srgbClr val="404040"/>
                </a:solidFill>
              </a:rPr>
              <a:t>Wasfy</a:t>
            </a:r>
            <a:r>
              <a:rPr lang="en-US" sz="2000" b="1" dirty="0">
                <a:solidFill>
                  <a:srgbClr val="404040"/>
                </a:solidFill>
              </a:rPr>
              <a:t>, MD</a:t>
            </a:r>
          </a:p>
          <a:p>
            <a:pPr lvl="0">
              <a:defRPr/>
            </a:pPr>
            <a:r>
              <a:rPr lang="en-US" sz="2000" dirty="0">
                <a:solidFill>
                  <a:srgbClr val="404040"/>
                </a:solidFill>
              </a:rPr>
              <a:t>Director, Mass General Heart Center</a:t>
            </a:r>
          </a:p>
          <a:p>
            <a:pPr lvl="0">
              <a:defRPr/>
            </a:pPr>
            <a:endParaRPr lang="en-US" sz="2000" dirty="0">
              <a:solidFill>
                <a:srgbClr val="404040"/>
              </a:solidFill>
            </a:endParaRPr>
          </a:p>
        </p:txBody>
      </p:sp>
      <p:cxnSp>
        <p:nvCxnSpPr>
          <p:cNvPr id="43" name="Straight Connector 42" title="Straight Line Boarder "/>
          <p:cNvCxnSpPr/>
          <p:nvPr/>
        </p:nvCxnSpPr>
        <p:spPr bwMode="auto">
          <a:xfrm>
            <a:off x="15629635" y="3448331"/>
            <a:ext cx="0" cy="799338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8950419" y="4084279"/>
            <a:ext cx="6554127" cy="7571267"/>
          </a:xfrm>
          <a:prstGeom prst="rect">
            <a:avLst/>
          </a:prstGeom>
          <a:noFill/>
        </p:spPr>
        <p:txBody>
          <a:bodyPr wrap="square" lIns="182843" tIns="91422" rIns="182843" bIns="91422" rtlCol="0">
            <a:spAutoFit/>
          </a:bodyPr>
          <a:lstStyle/>
          <a:p>
            <a:pPr lvl="0">
              <a:defRPr/>
            </a:pPr>
            <a:r>
              <a:rPr lang="en-US" sz="2000" b="1" dirty="0">
                <a:solidFill>
                  <a:srgbClr val="404040"/>
                </a:solidFill>
              </a:rPr>
              <a:t>Brooks </a:t>
            </a:r>
            <a:r>
              <a:rPr lang="en-US" sz="2000" b="1" dirty="0" err="1">
                <a:solidFill>
                  <a:srgbClr val="404040"/>
                </a:solidFill>
              </a:rPr>
              <a:t>Daverman</a:t>
            </a:r>
            <a:r>
              <a:rPr lang="en-US" sz="2000" b="1" dirty="0">
                <a:solidFill>
                  <a:srgbClr val="404040"/>
                </a:solidFill>
              </a:rPr>
              <a:t>, MPP</a:t>
            </a:r>
            <a:endParaRPr lang="en-US" sz="2000" dirty="0">
              <a:solidFill>
                <a:srgbClr val="404040"/>
              </a:solidFill>
            </a:endParaRPr>
          </a:p>
          <a:p>
            <a:pPr lvl="0">
              <a:defRPr/>
            </a:pPr>
            <a:r>
              <a:rPr lang="en-US" sz="2000" dirty="0">
                <a:solidFill>
                  <a:srgbClr val="404040"/>
                </a:solidFill>
              </a:rPr>
              <a:t>Director of the Strategic Planning and Innovation Group, Tennessee Division of Health Care Finance and Administration</a:t>
            </a:r>
          </a:p>
          <a:p>
            <a:pPr lvl="0">
              <a:defRPr/>
            </a:pPr>
            <a:endParaRPr lang="en-US" sz="2000" b="1" dirty="0">
              <a:solidFill>
                <a:srgbClr val="404040"/>
              </a:solidFill>
            </a:endParaRPr>
          </a:p>
          <a:p>
            <a:pPr lvl="0">
              <a:defRPr/>
            </a:pPr>
            <a:r>
              <a:rPr lang="en-US" sz="2000" b="1" dirty="0">
                <a:solidFill>
                  <a:srgbClr val="404040"/>
                </a:solidFill>
              </a:rPr>
              <a:t>François de </a:t>
            </a:r>
            <a:r>
              <a:rPr lang="en-US" sz="2000" b="1" dirty="0" err="1">
                <a:solidFill>
                  <a:srgbClr val="404040"/>
                </a:solidFill>
              </a:rPr>
              <a:t>Brantes</a:t>
            </a:r>
            <a:r>
              <a:rPr lang="en-US" sz="2000" b="1" dirty="0">
                <a:solidFill>
                  <a:srgbClr val="404040"/>
                </a:solidFill>
              </a:rPr>
              <a:t>, MS, MBA</a:t>
            </a:r>
            <a:endParaRPr lang="en-US" sz="2000" dirty="0">
              <a:solidFill>
                <a:srgbClr val="404040"/>
              </a:solidFill>
            </a:endParaRPr>
          </a:p>
          <a:p>
            <a:pPr lvl="0">
              <a:defRPr/>
            </a:pPr>
            <a:r>
              <a:rPr lang="en-US" sz="2000" dirty="0">
                <a:solidFill>
                  <a:srgbClr val="404040"/>
                </a:solidFill>
              </a:rPr>
              <a:t>Executive Director, Health Care Incentives Improvement Institute, Inc.</a:t>
            </a:r>
          </a:p>
          <a:p>
            <a:pPr lvl="0">
              <a:defRPr/>
            </a:pPr>
            <a:endParaRPr lang="en-US" sz="2000" dirty="0">
              <a:solidFill>
                <a:srgbClr val="404040"/>
              </a:solidFill>
            </a:endParaRPr>
          </a:p>
          <a:p>
            <a:pPr lvl="0">
              <a:defRPr/>
            </a:pPr>
            <a:r>
              <a:rPr lang="en-US" sz="2000" b="1" dirty="0">
                <a:solidFill>
                  <a:srgbClr val="404040"/>
                </a:solidFill>
              </a:rPr>
              <a:t>Mark </a:t>
            </a:r>
            <a:r>
              <a:rPr lang="en-US" sz="2000" b="1" dirty="0" err="1">
                <a:solidFill>
                  <a:srgbClr val="404040"/>
                </a:solidFill>
              </a:rPr>
              <a:t>Froimson</a:t>
            </a:r>
            <a:r>
              <a:rPr lang="en-US" sz="2000" b="1" dirty="0">
                <a:solidFill>
                  <a:srgbClr val="404040"/>
                </a:solidFill>
              </a:rPr>
              <a:t>, MD, MBA</a:t>
            </a:r>
            <a:endParaRPr lang="en-US" sz="2000" dirty="0">
              <a:solidFill>
                <a:srgbClr val="404040"/>
              </a:solidFill>
            </a:endParaRPr>
          </a:p>
          <a:p>
            <a:pPr lvl="0">
              <a:defRPr/>
            </a:pPr>
            <a:r>
              <a:rPr lang="en-US" sz="2000" dirty="0">
                <a:solidFill>
                  <a:srgbClr val="404040"/>
                </a:solidFill>
              </a:rPr>
              <a:t>Executive Vice President and Chief Clinical Officer Trinity Health, Inc.</a:t>
            </a:r>
          </a:p>
          <a:p>
            <a:pPr lvl="0">
              <a:defRPr/>
            </a:pPr>
            <a:endParaRPr lang="en-US" sz="2000" dirty="0">
              <a:solidFill>
                <a:srgbClr val="404040"/>
              </a:solidFill>
            </a:endParaRPr>
          </a:p>
          <a:p>
            <a:pPr lvl="0">
              <a:defRPr/>
            </a:pPr>
            <a:r>
              <a:rPr lang="en-US" sz="2000" b="1" dirty="0">
                <a:solidFill>
                  <a:srgbClr val="404040"/>
                </a:solidFill>
              </a:rPr>
              <a:t>Rob </a:t>
            </a:r>
            <a:r>
              <a:rPr lang="en-US" sz="2000" b="1" dirty="0" err="1">
                <a:solidFill>
                  <a:srgbClr val="404040"/>
                </a:solidFill>
              </a:rPr>
              <a:t>Lazerow</a:t>
            </a:r>
            <a:r>
              <a:rPr lang="en-US" sz="2000" b="1" dirty="0">
                <a:solidFill>
                  <a:srgbClr val="404040"/>
                </a:solidFill>
              </a:rPr>
              <a:t> </a:t>
            </a:r>
          </a:p>
          <a:p>
            <a:pPr lvl="0">
              <a:defRPr/>
            </a:pPr>
            <a:r>
              <a:rPr lang="en-US" sz="2000" dirty="0">
                <a:solidFill>
                  <a:srgbClr val="404040"/>
                </a:solidFill>
              </a:rPr>
              <a:t>Practice Manager, Research and Insights</a:t>
            </a:r>
          </a:p>
          <a:p>
            <a:pPr lvl="0">
              <a:defRPr/>
            </a:pPr>
            <a:r>
              <a:rPr lang="en-US" sz="2000" dirty="0">
                <a:solidFill>
                  <a:srgbClr val="404040"/>
                </a:solidFill>
              </a:rPr>
              <a:t>The Advisory Board Company</a:t>
            </a:r>
          </a:p>
          <a:p>
            <a:pPr lvl="0">
              <a:defRPr/>
            </a:pPr>
            <a:r>
              <a:rPr lang="en-US" sz="2000" dirty="0">
                <a:solidFill>
                  <a:srgbClr val="404040"/>
                </a:solidFill>
              </a:rPr>
              <a:t>	</a:t>
            </a:r>
          </a:p>
          <a:p>
            <a:pPr lvl="0">
              <a:defRPr/>
            </a:pPr>
            <a:r>
              <a:rPr lang="en-US" sz="2000" b="1" dirty="0">
                <a:solidFill>
                  <a:srgbClr val="404040"/>
                </a:solidFill>
              </a:rPr>
              <a:t>Catherine MacLean, MD, PhD</a:t>
            </a:r>
            <a:endParaRPr lang="en-US" sz="2000" dirty="0">
              <a:solidFill>
                <a:srgbClr val="404040"/>
              </a:solidFill>
            </a:endParaRPr>
          </a:p>
          <a:p>
            <a:pPr lvl="0">
              <a:defRPr/>
            </a:pPr>
            <a:r>
              <a:rPr lang="en-US" sz="2000" dirty="0">
                <a:solidFill>
                  <a:srgbClr val="404040"/>
                </a:solidFill>
              </a:rPr>
              <a:t>Chief Value Medical Officer, Hospital for Special Surgery </a:t>
            </a:r>
          </a:p>
          <a:p>
            <a:pPr lvl="0">
              <a:defRPr/>
            </a:pPr>
            <a:r>
              <a:rPr lang="en-US" sz="2000" dirty="0">
                <a:solidFill>
                  <a:srgbClr val="404040"/>
                </a:solidFill>
              </a:rPr>
              <a:t>	</a:t>
            </a:r>
          </a:p>
          <a:p>
            <a:pPr lvl="0">
              <a:defRPr/>
            </a:pPr>
            <a:r>
              <a:rPr lang="en-US" sz="2000" b="1" dirty="0">
                <a:solidFill>
                  <a:srgbClr val="404040"/>
                </a:solidFill>
              </a:rPr>
              <a:t>Jennifer </a:t>
            </a:r>
            <a:r>
              <a:rPr lang="en-US" sz="2000" b="1" dirty="0" err="1">
                <a:solidFill>
                  <a:srgbClr val="404040"/>
                </a:solidFill>
              </a:rPr>
              <a:t>Malin</a:t>
            </a:r>
            <a:r>
              <a:rPr lang="en-US" sz="2000" b="1" dirty="0">
                <a:solidFill>
                  <a:srgbClr val="404040"/>
                </a:solidFill>
              </a:rPr>
              <a:t>, MD, PhD</a:t>
            </a:r>
            <a:endParaRPr lang="en-US" sz="2000" dirty="0">
              <a:solidFill>
                <a:srgbClr val="404040"/>
              </a:solidFill>
            </a:endParaRPr>
          </a:p>
          <a:p>
            <a:pPr lvl="0">
              <a:defRPr/>
            </a:pPr>
            <a:r>
              <a:rPr lang="en-US" sz="2000" dirty="0">
                <a:solidFill>
                  <a:srgbClr val="404040"/>
                </a:solidFill>
              </a:rPr>
              <a:t>Staff Vice President, Clinical Strategy, Anthem, Inc.</a:t>
            </a:r>
          </a:p>
          <a:p>
            <a:pPr lvl="0">
              <a:defRPr/>
            </a:pPr>
            <a:endParaRPr lang="en-US" sz="2000" dirty="0">
              <a:solidFill>
                <a:srgbClr val="404040"/>
              </a:solidFill>
            </a:endParaRPr>
          </a:p>
        </p:txBody>
      </p:sp>
      <p:cxnSp>
        <p:nvCxnSpPr>
          <p:cNvPr id="37" name="Straight Connector 36" title="Straight Line Boarder "/>
          <p:cNvCxnSpPr/>
          <p:nvPr/>
        </p:nvCxnSpPr>
        <p:spPr bwMode="auto">
          <a:xfrm>
            <a:off x="8527952" y="3448331"/>
            <a:ext cx="0" cy="799338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419186" y="6169800"/>
            <a:ext cx="6745415" cy="5724608"/>
          </a:xfrm>
          <a:prstGeom prst="rect">
            <a:avLst/>
          </a:prstGeom>
          <a:noFill/>
        </p:spPr>
        <p:txBody>
          <a:bodyPr wrap="square" lIns="182843" tIns="91422" rIns="182843" bIns="91422" rtlCol="0">
            <a:spAutoFit/>
          </a:bodyPr>
          <a:lstStyle/>
          <a:p>
            <a:pPr lvl="0">
              <a:defRPr/>
            </a:pPr>
            <a:r>
              <a:rPr lang="en-US" sz="2000" b="1" dirty="0">
                <a:solidFill>
                  <a:srgbClr val="404040"/>
                </a:solidFill>
              </a:rPr>
              <a:t>Amy Bassano, MPP</a:t>
            </a:r>
            <a:endParaRPr lang="en-US" sz="2000" dirty="0">
              <a:solidFill>
                <a:srgbClr val="404040"/>
              </a:solidFill>
            </a:endParaRPr>
          </a:p>
          <a:p>
            <a:pPr lvl="0">
              <a:defRPr/>
            </a:pPr>
            <a:r>
              <a:rPr lang="en-US" sz="2000" dirty="0">
                <a:solidFill>
                  <a:srgbClr val="404040"/>
                </a:solidFill>
              </a:rPr>
              <a:t>Director, Patient Care Models Group, Centers for Medicare and Medicaid Services	</a:t>
            </a:r>
          </a:p>
          <a:p>
            <a:pPr lvl="0">
              <a:defRPr/>
            </a:pPr>
            <a:endParaRPr lang="en-US" sz="2000" b="1" dirty="0">
              <a:solidFill>
                <a:srgbClr val="404040"/>
              </a:solidFill>
            </a:endParaRPr>
          </a:p>
          <a:p>
            <a:pPr lvl="0">
              <a:defRPr/>
            </a:pPr>
            <a:r>
              <a:rPr lang="en-US" sz="2000" b="1" dirty="0">
                <a:solidFill>
                  <a:srgbClr val="404040"/>
                </a:solidFill>
              </a:rPr>
              <a:t>Edward </a:t>
            </a:r>
            <a:r>
              <a:rPr lang="en-US" sz="2000" b="1" dirty="0" err="1">
                <a:solidFill>
                  <a:srgbClr val="404040"/>
                </a:solidFill>
              </a:rPr>
              <a:t>Bassin</a:t>
            </a:r>
            <a:r>
              <a:rPr lang="en-US" sz="2000" b="1" dirty="0">
                <a:solidFill>
                  <a:srgbClr val="404040"/>
                </a:solidFill>
              </a:rPr>
              <a:t>, PhD</a:t>
            </a:r>
          </a:p>
          <a:p>
            <a:pPr lvl="0">
              <a:defRPr/>
            </a:pPr>
            <a:r>
              <a:rPr lang="en-US" sz="2000" dirty="0">
                <a:solidFill>
                  <a:srgbClr val="404040"/>
                </a:solidFill>
              </a:rPr>
              <a:t>Chief Analytics Officer, Archway Health</a:t>
            </a:r>
          </a:p>
          <a:p>
            <a:pPr lvl="0">
              <a:defRPr/>
            </a:pPr>
            <a:endParaRPr lang="en-US" sz="2000" b="1" dirty="0">
              <a:solidFill>
                <a:srgbClr val="404040"/>
              </a:solidFill>
            </a:endParaRPr>
          </a:p>
          <a:p>
            <a:pPr lvl="0">
              <a:defRPr/>
            </a:pPr>
            <a:r>
              <a:rPr lang="en-US" sz="2000" b="1" dirty="0">
                <a:solidFill>
                  <a:srgbClr val="404040"/>
                </a:solidFill>
              </a:rPr>
              <a:t>John </a:t>
            </a:r>
            <a:r>
              <a:rPr lang="en-US" sz="2000" b="1" dirty="0" err="1">
                <a:solidFill>
                  <a:srgbClr val="404040"/>
                </a:solidFill>
              </a:rPr>
              <a:t>Bertko</a:t>
            </a:r>
            <a:r>
              <a:rPr lang="en-US" sz="2000" b="1" dirty="0">
                <a:solidFill>
                  <a:srgbClr val="404040"/>
                </a:solidFill>
              </a:rPr>
              <a:t>, FSA, MAAA</a:t>
            </a:r>
            <a:endParaRPr lang="en-US" sz="2000" dirty="0">
              <a:solidFill>
                <a:srgbClr val="404040"/>
              </a:solidFill>
            </a:endParaRPr>
          </a:p>
          <a:p>
            <a:pPr lvl="0">
              <a:defRPr/>
            </a:pPr>
            <a:r>
              <a:rPr lang="en-US" sz="2000" dirty="0">
                <a:solidFill>
                  <a:srgbClr val="404040"/>
                </a:solidFill>
              </a:rPr>
              <a:t>Chief Actuary, Covered California 	</a:t>
            </a:r>
          </a:p>
          <a:p>
            <a:pPr lvl="0">
              <a:defRPr/>
            </a:pPr>
            <a:endParaRPr lang="en-US" sz="2000" b="1" dirty="0">
              <a:solidFill>
                <a:srgbClr val="404040"/>
              </a:solidFill>
            </a:endParaRPr>
          </a:p>
          <a:p>
            <a:pPr lvl="0">
              <a:defRPr/>
            </a:pPr>
            <a:r>
              <a:rPr lang="en-US" sz="2000" b="1" dirty="0">
                <a:solidFill>
                  <a:srgbClr val="404040"/>
                </a:solidFill>
              </a:rPr>
              <a:t>Kevin </a:t>
            </a:r>
            <a:r>
              <a:rPr lang="en-US" sz="2000" b="1" dirty="0" err="1">
                <a:solidFill>
                  <a:srgbClr val="404040"/>
                </a:solidFill>
              </a:rPr>
              <a:t>Bozic</a:t>
            </a:r>
            <a:r>
              <a:rPr lang="en-US" sz="2000" b="1" dirty="0">
                <a:solidFill>
                  <a:srgbClr val="404040"/>
                </a:solidFill>
              </a:rPr>
              <a:t>, MD</a:t>
            </a:r>
          </a:p>
          <a:p>
            <a:pPr lvl="0">
              <a:defRPr/>
            </a:pPr>
            <a:r>
              <a:rPr lang="en-US" sz="2000" dirty="0">
                <a:solidFill>
                  <a:srgbClr val="404040"/>
                </a:solidFill>
              </a:rPr>
              <a:t>Chair of Surgery and Perioperative Care, Dell Medical School at the University of Texas at Austin	</a:t>
            </a:r>
          </a:p>
          <a:p>
            <a:pPr lvl="0">
              <a:defRPr/>
            </a:pPr>
            <a:endParaRPr lang="en-US" sz="2000" b="1" dirty="0">
              <a:solidFill>
                <a:srgbClr val="404040"/>
              </a:solidFill>
            </a:endParaRPr>
          </a:p>
          <a:p>
            <a:pPr lvl="0">
              <a:defRPr/>
            </a:pPr>
            <a:r>
              <a:rPr lang="en-US" sz="2000" b="1" dirty="0">
                <a:solidFill>
                  <a:srgbClr val="404040"/>
                </a:solidFill>
              </a:rPr>
              <a:t>Alexandra Clyde, MS 	</a:t>
            </a:r>
            <a:endParaRPr lang="en-US" sz="2000" dirty="0">
              <a:solidFill>
                <a:srgbClr val="404040"/>
              </a:solidFill>
            </a:endParaRPr>
          </a:p>
          <a:p>
            <a:pPr lvl="0">
              <a:defRPr/>
            </a:pPr>
            <a:r>
              <a:rPr lang="en-US" sz="2000" dirty="0">
                <a:solidFill>
                  <a:srgbClr val="404040"/>
                </a:solidFill>
              </a:rPr>
              <a:t>Corporate Vice President of Global Health Policy, Reimbursement and Health Economics, Medtronic, </a:t>
            </a:r>
            <a:r>
              <a:rPr lang="en-US" sz="2000" dirty="0" err="1">
                <a:solidFill>
                  <a:srgbClr val="404040"/>
                </a:solidFill>
              </a:rPr>
              <a:t>Inc</a:t>
            </a:r>
            <a:r>
              <a:rPr lang="en-US" sz="2000" dirty="0">
                <a:solidFill>
                  <a:srgbClr val="404040"/>
                </a:solidFill>
              </a:rPr>
              <a:t> </a:t>
            </a:r>
          </a:p>
          <a:p>
            <a:pPr lvl="0">
              <a:defRPr/>
            </a:pPr>
            <a:endParaRPr lang="en-US" sz="2000" dirty="0">
              <a:solidFill>
                <a:prstClr val="black">
                  <a:lumMod val="75000"/>
                  <a:lumOff val="25000"/>
                </a:prstClr>
              </a:solidFill>
            </a:endParaRPr>
          </a:p>
        </p:txBody>
      </p:sp>
      <p:cxnSp>
        <p:nvCxnSpPr>
          <p:cNvPr id="39" name="Straight Connector 38" title="Horizontal Line Boarder "/>
          <p:cNvCxnSpPr/>
          <p:nvPr/>
        </p:nvCxnSpPr>
        <p:spPr bwMode="auto">
          <a:xfrm>
            <a:off x="1419186" y="6058073"/>
            <a:ext cx="6647587" cy="4429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209716" y="4084279"/>
            <a:ext cx="5304897" cy="1200329"/>
          </a:xfrm>
          <a:prstGeom prst="rect">
            <a:avLst/>
          </a:prstGeom>
          <a:noFill/>
        </p:spPr>
        <p:txBody>
          <a:bodyPr wrap="square" rtlCol="0">
            <a:spAutoFit/>
          </a:bodyPr>
          <a:lstStyle/>
          <a:p>
            <a:pPr lvl="0">
              <a:lnSpc>
                <a:spcPct val="120000"/>
              </a:lnSpc>
              <a:defRPr/>
            </a:pPr>
            <a:r>
              <a:rPr lang="en-US" sz="2000" b="1" dirty="0">
                <a:solidFill>
                  <a:prstClr val="black"/>
                </a:solidFill>
                <a:cs typeface="Lato Black"/>
              </a:rPr>
              <a:t>Lewis Sandy, MD, MBA </a:t>
            </a:r>
          </a:p>
          <a:p>
            <a:pPr lvl="0">
              <a:lnSpc>
                <a:spcPct val="120000"/>
              </a:lnSpc>
              <a:defRPr/>
            </a:pPr>
            <a:r>
              <a:rPr lang="en-US" sz="2000" dirty="0">
                <a:solidFill>
                  <a:prstClr val="black"/>
                </a:solidFill>
                <a:cs typeface="Lato Light" charset="0"/>
              </a:rPr>
              <a:t>Executive Vice President, Clinical Advancement, UnitedHealth Group</a:t>
            </a:r>
          </a:p>
        </p:txBody>
      </p:sp>
      <p:pic>
        <p:nvPicPr>
          <p:cNvPr id="15" name="Picture 3" descr="Picture of Lewis Sandy " title="Picture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0250" y="4084279"/>
            <a:ext cx="1396889" cy="1389171"/>
          </a:xfrm>
          <a:prstGeom prst="flowChartConnector">
            <a:avLst/>
          </a:prstGeom>
        </p:spPr>
      </p:pic>
      <p:sp>
        <p:nvSpPr>
          <p:cNvPr id="3" name="Text Placeholder 2"/>
          <p:cNvSpPr>
            <a:spLocks noGrp="1"/>
          </p:cNvSpPr>
          <p:nvPr>
            <p:ph type="body" sz="quarter" idx="10"/>
          </p:nvPr>
        </p:nvSpPr>
        <p:spPr/>
        <p:txBody>
          <a:bodyPr/>
          <a:lstStyle/>
          <a:p>
            <a:r>
              <a:rPr lang="en-US" dirty="0"/>
              <a:t>Member Roster</a:t>
            </a:r>
            <a:endParaRPr lang="id-ID" dirty="0"/>
          </a:p>
          <a:p>
            <a:endParaRPr lang="en-US" dirty="0"/>
          </a:p>
          <a:p>
            <a:endParaRPr lang="en-US" dirty="0"/>
          </a:p>
        </p:txBody>
      </p:sp>
      <p:sp>
        <p:nvSpPr>
          <p:cNvPr id="2" name="Title 1"/>
          <p:cNvSpPr>
            <a:spLocks noGrp="1"/>
          </p:cNvSpPr>
          <p:nvPr>
            <p:ph type="title"/>
          </p:nvPr>
        </p:nvSpPr>
        <p:spPr/>
        <p:txBody>
          <a:bodyPr/>
          <a:lstStyle/>
          <a:p>
            <a:r>
              <a:rPr lang="en-US" dirty="0"/>
              <a:t>CEP </a:t>
            </a:r>
            <a:r>
              <a:rPr lang="en-US" cap="none" dirty="0"/>
              <a:t>Members</a:t>
            </a:r>
            <a:endParaRPr lang="en-US" dirty="0"/>
          </a:p>
        </p:txBody>
      </p:sp>
    </p:spTree>
    <p:extLst>
      <p:ext uri="{BB962C8B-B14F-4D97-AF65-F5344CB8AC3E}">
        <p14:creationId xmlns:p14="http://schemas.microsoft.com/office/powerpoint/2010/main" val="121885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91840" y="914400"/>
            <a:ext cx="19258608" cy="1144622"/>
          </a:xfrm>
        </p:spPr>
        <p:txBody>
          <a:bodyPr/>
          <a:lstStyle/>
          <a:p>
            <a:r>
              <a:rPr lang="en-US" sz="8000" cap="none" dirty="0">
                <a:cs typeface="Bebas Neue Bold"/>
              </a:rPr>
              <a:t>Coronary Artery Disease</a:t>
            </a:r>
            <a:r>
              <a:rPr lang="en-US" sz="8000" cap="none" dirty="0"/>
              <a:t> – </a:t>
            </a:r>
            <a:br>
              <a:rPr lang="en-US" sz="8000" cap="none" dirty="0"/>
            </a:br>
            <a:r>
              <a:rPr lang="en-US" sz="8000" cap="none" dirty="0"/>
              <a:t>Price &amp; Care</a:t>
            </a:r>
          </a:p>
        </p:txBody>
      </p:sp>
      <p:sp>
        <p:nvSpPr>
          <p:cNvPr id="48" name="Text Placeholder 1"/>
          <p:cNvSpPr>
            <a:spLocks noGrp="1"/>
          </p:cNvSpPr>
          <p:nvPr>
            <p:ph type="body" sz="quarter" idx="10"/>
          </p:nvPr>
        </p:nvSpPr>
        <p:spPr>
          <a:xfrm>
            <a:off x="3378031" y="2565574"/>
            <a:ext cx="21025723" cy="815803"/>
          </a:xfrm>
        </p:spPr>
        <p:txBody>
          <a:bodyPr/>
          <a:lstStyle/>
          <a:p>
            <a:r>
              <a:rPr lang="en-US" dirty="0"/>
              <a:t>Why a Nested Cardiac Care Episode?</a:t>
            </a:r>
          </a:p>
        </p:txBody>
      </p:sp>
      <p:sp>
        <p:nvSpPr>
          <p:cNvPr id="21" name="Right Arrow 20"/>
          <p:cNvSpPr/>
          <p:nvPr/>
        </p:nvSpPr>
        <p:spPr>
          <a:xfrm>
            <a:off x="3439341" y="9889077"/>
            <a:ext cx="4481543" cy="1074726"/>
          </a:xfrm>
          <a:prstGeom prst="rightArrow">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3" name="Right Arrow 22"/>
          <p:cNvSpPr/>
          <p:nvPr/>
        </p:nvSpPr>
        <p:spPr>
          <a:xfrm>
            <a:off x="3435317" y="5131333"/>
            <a:ext cx="4602890" cy="1074726"/>
          </a:xfrm>
          <a:prstGeom prst="rightArrow">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25" name="Group 24"/>
          <p:cNvGrpSpPr/>
          <p:nvPr/>
        </p:nvGrpSpPr>
        <p:grpSpPr>
          <a:xfrm>
            <a:off x="2391471" y="3341821"/>
            <a:ext cx="3709139" cy="5150727"/>
            <a:chOff x="2072931" y="3151609"/>
            <a:chExt cx="3709139" cy="5150727"/>
          </a:xfrm>
        </p:grpSpPr>
        <p:sp>
          <p:nvSpPr>
            <p:cNvPr id="26" name="Freeform 5"/>
            <p:cNvSpPr>
              <a:spLocks/>
            </p:cNvSpPr>
            <p:nvPr/>
          </p:nvSpPr>
          <p:spPr bwMode="auto">
            <a:xfrm rot="21077133">
              <a:off x="2072931" y="3151609"/>
              <a:ext cx="3709139" cy="5150727"/>
            </a:xfrm>
            <a:custGeom>
              <a:avLst/>
              <a:gdLst>
                <a:gd name="T0" fmla="*/ 1269 w 1347"/>
                <a:gd name="T1" fmla="*/ 1532 h 1874"/>
                <a:gd name="T2" fmla="*/ 866 w 1347"/>
                <a:gd name="T3" fmla="*/ 1462 h 1874"/>
                <a:gd name="T4" fmla="*/ 765 w 1347"/>
                <a:gd name="T5" fmla="*/ 1532 h 1874"/>
                <a:gd name="T6" fmla="*/ 786 w 1347"/>
                <a:gd name="T7" fmla="*/ 1606 h 1874"/>
                <a:gd name="T8" fmla="*/ 786 w 1347"/>
                <a:gd name="T9" fmla="*/ 1807 h 1874"/>
                <a:gd name="T10" fmla="*/ 573 w 1347"/>
                <a:gd name="T11" fmla="*/ 1819 h 1874"/>
                <a:gd name="T12" fmla="*/ 561 w 1347"/>
                <a:gd name="T13" fmla="*/ 1606 h 1874"/>
                <a:gd name="T14" fmla="*/ 554 w 1347"/>
                <a:gd name="T15" fmla="*/ 1482 h 1874"/>
                <a:gd name="T16" fmla="*/ 481 w 1347"/>
                <a:gd name="T17" fmla="*/ 1462 h 1874"/>
                <a:gd name="T18" fmla="*/ 78 w 1347"/>
                <a:gd name="T19" fmla="*/ 1532 h 1874"/>
                <a:gd name="T20" fmla="*/ 7 w 1347"/>
                <a:gd name="T21" fmla="*/ 1127 h 1874"/>
                <a:gd name="T22" fmla="*/ 24 w 1347"/>
                <a:gd name="T23" fmla="*/ 1067 h 1874"/>
                <a:gd name="T24" fmla="*/ 125 w 1347"/>
                <a:gd name="T25" fmla="*/ 1061 h 1874"/>
                <a:gd name="T26" fmla="*/ 360 w 1347"/>
                <a:gd name="T27" fmla="*/ 1048 h 1874"/>
                <a:gd name="T28" fmla="*/ 347 w 1347"/>
                <a:gd name="T29" fmla="*/ 813 h 1874"/>
                <a:gd name="T30" fmla="*/ 125 w 1347"/>
                <a:gd name="T31" fmla="*/ 813 h 1874"/>
                <a:gd name="T32" fmla="*/ 65 w 1347"/>
                <a:gd name="T33" fmla="*/ 830 h 1874"/>
                <a:gd name="T34" fmla="*/ 7 w 1347"/>
                <a:gd name="T35" fmla="*/ 747 h 1874"/>
                <a:gd name="T36" fmla="*/ 78 w 1347"/>
                <a:gd name="T37" fmla="*/ 342 h 1874"/>
                <a:gd name="T38" fmla="*/ 481 w 1347"/>
                <a:gd name="T39" fmla="*/ 413 h 1874"/>
                <a:gd name="T40" fmla="*/ 582 w 1347"/>
                <a:gd name="T41" fmla="*/ 342 h 1874"/>
                <a:gd name="T42" fmla="*/ 561 w 1347"/>
                <a:gd name="T43" fmla="*/ 269 h 1874"/>
                <a:gd name="T44" fmla="*/ 561 w 1347"/>
                <a:gd name="T45" fmla="*/ 68 h 1874"/>
                <a:gd name="T46" fmla="*/ 774 w 1347"/>
                <a:gd name="T47" fmla="*/ 56 h 1874"/>
                <a:gd name="T48" fmla="*/ 786 w 1347"/>
                <a:gd name="T49" fmla="*/ 269 h 1874"/>
                <a:gd name="T50" fmla="*/ 793 w 1347"/>
                <a:gd name="T51" fmla="*/ 392 h 1874"/>
                <a:gd name="T52" fmla="*/ 866 w 1347"/>
                <a:gd name="T53" fmla="*/ 413 h 1874"/>
                <a:gd name="T54" fmla="*/ 1269 w 1347"/>
                <a:gd name="T55" fmla="*/ 342 h 1874"/>
                <a:gd name="T56" fmla="*/ 1340 w 1347"/>
                <a:gd name="T57" fmla="*/ 747 h 1874"/>
                <a:gd name="T58" fmla="*/ 1323 w 1347"/>
                <a:gd name="T59" fmla="*/ 807 h 1874"/>
                <a:gd name="T60" fmla="*/ 1222 w 1347"/>
                <a:gd name="T61" fmla="*/ 813 h 1874"/>
                <a:gd name="T62" fmla="*/ 987 w 1347"/>
                <a:gd name="T63" fmla="*/ 826 h 1874"/>
                <a:gd name="T64" fmla="*/ 1000 w 1347"/>
                <a:gd name="T65" fmla="*/ 1061 h 1874"/>
                <a:gd name="T66" fmla="*/ 1222 w 1347"/>
                <a:gd name="T67" fmla="*/ 1061 h 1874"/>
                <a:gd name="T68" fmla="*/ 1282 w 1347"/>
                <a:gd name="T69" fmla="*/ 1044 h 1874"/>
                <a:gd name="T70" fmla="*/ 1340 w 1347"/>
                <a:gd name="T71" fmla="*/ 1127 h 1874"/>
                <a:gd name="T72" fmla="*/ 1269 w 1347"/>
                <a:gd name="T73" fmla="*/ 1532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7" h="1874">
                  <a:moveTo>
                    <a:pt x="1269" y="1532"/>
                  </a:moveTo>
                  <a:cubicBezTo>
                    <a:pt x="866" y="1462"/>
                    <a:pt x="866" y="1462"/>
                    <a:pt x="866" y="1462"/>
                  </a:cubicBezTo>
                  <a:cubicBezTo>
                    <a:pt x="819" y="1453"/>
                    <a:pt x="773" y="1485"/>
                    <a:pt x="765" y="1532"/>
                  </a:cubicBezTo>
                  <a:cubicBezTo>
                    <a:pt x="760" y="1556"/>
                    <a:pt x="769" y="1589"/>
                    <a:pt x="786" y="1606"/>
                  </a:cubicBezTo>
                  <a:cubicBezTo>
                    <a:pt x="837" y="1661"/>
                    <a:pt x="837" y="1751"/>
                    <a:pt x="786" y="1807"/>
                  </a:cubicBezTo>
                  <a:cubicBezTo>
                    <a:pt x="730" y="1869"/>
                    <a:pt x="635" y="1874"/>
                    <a:pt x="573" y="1819"/>
                  </a:cubicBezTo>
                  <a:cubicBezTo>
                    <a:pt x="511" y="1763"/>
                    <a:pt x="506" y="1668"/>
                    <a:pt x="561" y="1606"/>
                  </a:cubicBezTo>
                  <a:cubicBezTo>
                    <a:pt x="593" y="1570"/>
                    <a:pt x="590" y="1515"/>
                    <a:pt x="554" y="1482"/>
                  </a:cubicBezTo>
                  <a:cubicBezTo>
                    <a:pt x="537" y="1465"/>
                    <a:pt x="504" y="1456"/>
                    <a:pt x="481" y="1462"/>
                  </a:cubicBezTo>
                  <a:cubicBezTo>
                    <a:pt x="78" y="1532"/>
                    <a:pt x="78" y="1532"/>
                    <a:pt x="78" y="1532"/>
                  </a:cubicBezTo>
                  <a:cubicBezTo>
                    <a:pt x="7" y="1127"/>
                    <a:pt x="7" y="1127"/>
                    <a:pt x="7" y="1127"/>
                  </a:cubicBezTo>
                  <a:cubicBezTo>
                    <a:pt x="2" y="1108"/>
                    <a:pt x="10" y="1081"/>
                    <a:pt x="24" y="1067"/>
                  </a:cubicBezTo>
                  <a:cubicBezTo>
                    <a:pt x="50" y="1038"/>
                    <a:pt x="95" y="1035"/>
                    <a:pt x="125" y="1061"/>
                  </a:cubicBezTo>
                  <a:cubicBezTo>
                    <a:pt x="193" y="1123"/>
                    <a:pt x="299" y="1117"/>
                    <a:pt x="360" y="1048"/>
                  </a:cubicBezTo>
                  <a:cubicBezTo>
                    <a:pt x="422" y="980"/>
                    <a:pt x="416" y="874"/>
                    <a:pt x="347" y="813"/>
                  </a:cubicBezTo>
                  <a:cubicBezTo>
                    <a:pt x="285" y="756"/>
                    <a:pt x="186" y="756"/>
                    <a:pt x="125" y="813"/>
                  </a:cubicBezTo>
                  <a:cubicBezTo>
                    <a:pt x="111" y="827"/>
                    <a:pt x="84" y="835"/>
                    <a:pt x="65" y="830"/>
                  </a:cubicBezTo>
                  <a:cubicBezTo>
                    <a:pt x="26" y="823"/>
                    <a:pt x="0" y="786"/>
                    <a:pt x="7" y="747"/>
                  </a:cubicBezTo>
                  <a:cubicBezTo>
                    <a:pt x="78" y="342"/>
                    <a:pt x="78" y="342"/>
                    <a:pt x="78" y="342"/>
                  </a:cubicBezTo>
                  <a:cubicBezTo>
                    <a:pt x="481" y="413"/>
                    <a:pt x="481" y="413"/>
                    <a:pt x="481" y="413"/>
                  </a:cubicBezTo>
                  <a:cubicBezTo>
                    <a:pt x="528" y="421"/>
                    <a:pt x="574" y="389"/>
                    <a:pt x="582" y="342"/>
                  </a:cubicBezTo>
                  <a:cubicBezTo>
                    <a:pt x="587" y="319"/>
                    <a:pt x="578" y="286"/>
                    <a:pt x="561" y="269"/>
                  </a:cubicBezTo>
                  <a:cubicBezTo>
                    <a:pt x="510" y="213"/>
                    <a:pt x="510" y="123"/>
                    <a:pt x="561" y="68"/>
                  </a:cubicBezTo>
                  <a:cubicBezTo>
                    <a:pt x="617" y="6"/>
                    <a:pt x="712" y="0"/>
                    <a:pt x="774" y="56"/>
                  </a:cubicBezTo>
                  <a:cubicBezTo>
                    <a:pt x="836" y="111"/>
                    <a:pt x="841" y="207"/>
                    <a:pt x="786" y="269"/>
                  </a:cubicBezTo>
                  <a:cubicBezTo>
                    <a:pt x="754" y="305"/>
                    <a:pt x="757" y="360"/>
                    <a:pt x="793" y="392"/>
                  </a:cubicBezTo>
                  <a:cubicBezTo>
                    <a:pt x="810" y="409"/>
                    <a:pt x="843" y="418"/>
                    <a:pt x="866" y="413"/>
                  </a:cubicBezTo>
                  <a:cubicBezTo>
                    <a:pt x="1269" y="342"/>
                    <a:pt x="1269" y="342"/>
                    <a:pt x="1269" y="342"/>
                  </a:cubicBezTo>
                  <a:cubicBezTo>
                    <a:pt x="1340" y="747"/>
                    <a:pt x="1340" y="747"/>
                    <a:pt x="1340" y="747"/>
                  </a:cubicBezTo>
                  <a:cubicBezTo>
                    <a:pt x="1345" y="766"/>
                    <a:pt x="1337" y="793"/>
                    <a:pt x="1323" y="807"/>
                  </a:cubicBezTo>
                  <a:cubicBezTo>
                    <a:pt x="1297" y="837"/>
                    <a:pt x="1252" y="839"/>
                    <a:pt x="1222" y="813"/>
                  </a:cubicBezTo>
                  <a:cubicBezTo>
                    <a:pt x="1154" y="752"/>
                    <a:pt x="1048" y="757"/>
                    <a:pt x="987" y="826"/>
                  </a:cubicBezTo>
                  <a:cubicBezTo>
                    <a:pt x="926" y="895"/>
                    <a:pt x="931" y="1000"/>
                    <a:pt x="1000" y="1061"/>
                  </a:cubicBezTo>
                  <a:cubicBezTo>
                    <a:pt x="1062" y="1118"/>
                    <a:pt x="1161" y="1118"/>
                    <a:pt x="1222" y="1061"/>
                  </a:cubicBezTo>
                  <a:cubicBezTo>
                    <a:pt x="1236" y="1048"/>
                    <a:pt x="1263" y="1040"/>
                    <a:pt x="1282" y="1044"/>
                  </a:cubicBezTo>
                  <a:cubicBezTo>
                    <a:pt x="1321" y="1051"/>
                    <a:pt x="1347" y="1088"/>
                    <a:pt x="1340" y="1127"/>
                  </a:cubicBezTo>
                  <a:cubicBezTo>
                    <a:pt x="1269" y="1532"/>
                    <a:pt x="1269" y="1532"/>
                    <a:pt x="1269" y="15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TextBox 28"/>
            <p:cNvSpPr txBox="1"/>
            <p:nvPr/>
          </p:nvSpPr>
          <p:spPr>
            <a:xfrm>
              <a:off x="2838610" y="5167477"/>
              <a:ext cx="2423291" cy="1569660"/>
            </a:xfrm>
            <a:prstGeom prst="rect">
              <a:avLst/>
            </a:prstGeom>
            <a:noFill/>
          </p:spPr>
          <p:txBody>
            <a:bodyPr wrap="none" rtlCol="0">
              <a:spAutoFit/>
            </a:bodyPr>
            <a:lstStyle/>
            <a:p>
              <a:pPr algn="ctr" defTabSz="913989"/>
              <a:r>
                <a:rPr lang="en-US" sz="3200" dirty="0">
                  <a:solidFill>
                    <a:prstClr val="white"/>
                  </a:solidFill>
                  <a:latin typeface="Lato"/>
                </a:rPr>
                <a:t>CAD </a:t>
              </a:r>
            </a:p>
            <a:p>
              <a:pPr algn="ctr" defTabSz="913989"/>
              <a:r>
                <a:rPr lang="en-US" sz="3200" dirty="0">
                  <a:solidFill>
                    <a:prstClr val="white"/>
                  </a:solidFill>
                  <a:latin typeface="Lato"/>
                </a:rPr>
                <a:t>Condition</a:t>
              </a:r>
            </a:p>
            <a:p>
              <a:pPr algn="ctr" defTabSz="913989"/>
              <a:r>
                <a:rPr lang="en-US" sz="3200" dirty="0">
                  <a:solidFill>
                    <a:prstClr val="white"/>
                  </a:solidFill>
                  <a:latin typeface="Lato"/>
                </a:rPr>
                <a:t>Management</a:t>
              </a:r>
            </a:p>
          </p:txBody>
        </p:sp>
      </p:grpSp>
      <p:grpSp>
        <p:nvGrpSpPr>
          <p:cNvPr id="30" name="Group 29"/>
          <p:cNvGrpSpPr/>
          <p:nvPr/>
        </p:nvGrpSpPr>
        <p:grpSpPr>
          <a:xfrm>
            <a:off x="1766293" y="8347054"/>
            <a:ext cx="5154550" cy="3712959"/>
            <a:chOff x="1460208" y="7995523"/>
            <a:chExt cx="5154550" cy="3712959"/>
          </a:xfrm>
        </p:grpSpPr>
        <p:sp>
          <p:nvSpPr>
            <p:cNvPr id="31" name="Freeform 17"/>
            <p:cNvSpPr>
              <a:spLocks/>
            </p:cNvSpPr>
            <p:nvPr/>
          </p:nvSpPr>
          <p:spPr bwMode="auto">
            <a:xfrm rot="363366">
              <a:off x="1460208" y="7995523"/>
              <a:ext cx="5154550" cy="3712959"/>
            </a:xfrm>
            <a:custGeom>
              <a:avLst/>
              <a:gdLst>
                <a:gd name="T0" fmla="*/ 1532 w 1874"/>
                <a:gd name="T1" fmla="*/ 79 h 1348"/>
                <a:gd name="T2" fmla="*/ 1462 w 1874"/>
                <a:gd name="T3" fmla="*/ 481 h 1348"/>
                <a:gd name="T4" fmla="*/ 1532 w 1874"/>
                <a:gd name="T5" fmla="*/ 583 h 1348"/>
                <a:gd name="T6" fmla="*/ 1606 w 1874"/>
                <a:gd name="T7" fmla="*/ 562 h 1348"/>
                <a:gd name="T8" fmla="*/ 1807 w 1874"/>
                <a:gd name="T9" fmla="*/ 562 h 1348"/>
                <a:gd name="T10" fmla="*/ 1819 w 1874"/>
                <a:gd name="T11" fmla="*/ 775 h 1348"/>
                <a:gd name="T12" fmla="*/ 1606 w 1874"/>
                <a:gd name="T13" fmla="*/ 786 h 1348"/>
                <a:gd name="T14" fmla="*/ 1482 w 1874"/>
                <a:gd name="T15" fmla="*/ 793 h 1348"/>
                <a:gd name="T16" fmla="*/ 1462 w 1874"/>
                <a:gd name="T17" fmla="*/ 867 h 1348"/>
                <a:gd name="T18" fmla="*/ 1532 w 1874"/>
                <a:gd name="T19" fmla="*/ 1269 h 1348"/>
                <a:gd name="T20" fmla="*/ 1127 w 1874"/>
                <a:gd name="T21" fmla="*/ 1341 h 1348"/>
                <a:gd name="T22" fmla="*/ 1067 w 1874"/>
                <a:gd name="T23" fmla="*/ 1324 h 1348"/>
                <a:gd name="T24" fmla="*/ 1061 w 1874"/>
                <a:gd name="T25" fmla="*/ 1223 h 1348"/>
                <a:gd name="T26" fmla="*/ 1048 w 1874"/>
                <a:gd name="T27" fmla="*/ 987 h 1348"/>
                <a:gd name="T28" fmla="*/ 813 w 1874"/>
                <a:gd name="T29" fmla="*/ 1001 h 1348"/>
                <a:gd name="T30" fmla="*/ 813 w 1874"/>
                <a:gd name="T31" fmla="*/ 1223 h 1348"/>
                <a:gd name="T32" fmla="*/ 830 w 1874"/>
                <a:gd name="T33" fmla="*/ 1283 h 1348"/>
                <a:gd name="T34" fmla="*/ 747 w 1874"/>
                <a:gd name="T35" fmla="*/ 1341 h 1348"/>
                <a:gd name="T36" fmla="*/ 342 w 1874"/>
                <a:gd name="T37" fmla="*/ 1269 h 1348"/>
                <a:gd name="T38" fmla="*/ 413 w 1874"/>
                <a:gd name="T39" fmla="*/ 867 h 1348"/>
                <a:gd name="T40" fmla="*/ 342 w 1874"/>
                <a:gd name="T41" fmla="*/ 766 h 1348"/>
                <a:gd name="T42" fmla="*/ 269 w 1874"/>
                <a:gd name="T43" fmla="*/ 786 h 1348"/>
                <a:gd name="T44" fmla="*/ 68 w 1874"/>
                <a:gd name="T45" fmla="*/ 786 h 1348"/>
                <a:gd name="T46" fmla="*/ 56 w 1874"/>
                <a:gd name="T47" fmla="*/ 574 h 1348"/>
                <a:gd name="T48" fmla="*/ 269 w 1874"/>
                <a:gd name="T49" fmla="*/ 562 h 1348"/>
                <a:gd name="T50" fmla="*/ 392 w 1874"/>
                <a:gd name="T51" fmla="*/ 555 h 1348"/>
                <a:gd name="T52" fmla="*/ 413 w 1874"/>
                <a:gd name="T53" fmla="*/ 481 h 1348"/>
                <a:gd name="T54" fmla="*/ 342 w 1874"/>
                <a:gd name="T55" fmla="*/ 79 h 1348"/>
                <a:gd name="T56" fmla="*/ 747 w 1874"/>
                <a:gd name="T57" fmla="*/ 7 h 1348"/>
                <a:gd name="T58" fmla="*/ 807 w 1874"/>
                <a:gd name="T59" fmla="*/ 24 h 1348"/>
                <a:gd name="T60" fmla="*/ 813 w 1874"/>
                <a:gd name="T61" fmla="*/ 125 h 1348"/>
                <a:gd name="T62" fmla="*/ 826 w 1874"/>
                <a:gd name="T63" fmla="*/ 361 h 1348"/>
                <a:gd name="T64" fmla="*/ 1061 w 1874"/>
                <a:gd name="T65" fmla="*/ 348 h 1348"/>
                <a:gd name="T66" fmla="*/ 1061 w 1874"/>
                <a:gd name="T67" fmla="*/ 125 h 1348"/>
                <a:gd name="T68" fmla="*/ 1044 w 1874"/>
                <a:gd name="T69" fmla="*/ 65 h 1348"/>
                <a:gd name="T70" fmla="*/ 1127 w 1874"/>
                <a:gd name="T71" fmla="*/ 7 h 1348"/>
                <a:gd name="T72" fmla="*/ 1532 w 1874"/>
                <a:gd name="T73" fmla="*/ 7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4" h="1348">
                  <a:moveTo>
                    <a:pt x="1532" y="79"/>
                  </a:moveTo>
                  <a:cubicBezTo>
                    <a:pt x="1462" y="481"/>
                    <a:pt x="1462" y="481"/>
                    <a:pt x="1462" y="481"/>
                  </a:cubicBezTo>
                  <a:cubicBezTo>
                    <a:pt x="1453" y="529"/>
                    <a:pt x="1485" y="574"/>
                    <a:pt x="1532" y="583"/>
                  </a:cubicBezTo>
                  <a:cubicBezTo>
                    <a:pt x="1556" y="588"/>
                    <a:pt x="1589" y="579"/>
                    <a:pt x="1606" y="562"/>
                  </a:cubicBezTo>
                  <a:cubicBezTo>
                    <a:pt x="1661" y="510"/>
                    <a:pt x="1751" y="510"/>
                    <a:pt x="1807" y="562"/>
                  </a:cubicBezTo>
                  <a:cubicBezTo>
                    <a:pt x="1869" y="617"/>
                    <a:pt x="1874" y="712"/>
                    <a:pt x="1819" y="775"/>
                  </a:cubicBezTo>
                  <a:cubicBezTo>
                    <a:pt x="1763" y="837"/>
                    <a:pt x="1668" y="842"/>
                    <a:pt x="1606" y="786"/>
                  </a:cubicBezTo>
                  <a:cubicBezTo>
                    <a:pt x="1570" y="754"/>
                    <a:pt x="1515" y="757"/>
                    <a:pt x="1482" y="793"/>
                  </a:cubicBezTo>
                  <a:cubicBezTo>
                    <a:pt x="1465" y="810"/>
                    <a:pt x="1456" y="843"/>
                    <a:pt x="1462" y="867"/>
                  </a:cubicBezTo>
                  <a:cubicBezTo>
                    <a:pt x="1532" y="1269"/>
                    <a:pt x="1532" y="1269"/>
                    <a:pt x="1532" y="1269"/>
                  </a:cubicBezTo>
                  <a:cubicBezTo>
                    <a:pt x="1127" y="1341"/>
                    <a:pt x="1127" y="1341"/>
                    <a:pt x="1127" y="1341"/>
                  </a:cubicBezTo>
                  <a:cubicBezTo>
                    <a:pt x="1108" y="1345"/>
                    <a:pt x="1081" y="1338"/>
                    <a:pt x="1067" y="1324"/>
                  </a:cubicBezTo>
                  <a:cubicBezTo>
                    <a:pt x="1038" y="1297"/>
                    <a:pt x="1035" y="1252"/>
                    <a:pt x="1061" y="1223"/>
                  </a:cubicBezTo>
                  <a:cubicBezTo>
                    <a:pt x="1123" y="1154"/>
                    <a:pt x="1117" y="1049"/>
                    <a:pt x="1048" y="987"/>
                  </a:cubicBezTo>
                  <a:cubicBezTo>
                    <a:pt x="980" y="926"/>
                    <a:pt x="874" y="932"/>
                    <a:pt x="813" y="1001"/>
                  </a:cubicBezTo>
                  <a:cubicBezTo>
                    <a:pt x="756" y="1062"/>
                    <a:pt x="756" y="1161"/>
                    <a:pt x="813" y="1223"/>
                  </a:cubicBezTo>
                  <a:cubicBezTo>
                    <a:pt x="827" y="1237"/>
                    <a:pt x="835" y="1264"/>
                    <a:pt x="830" y="1283"/>
                  </a:cubicBezTo>
                  <a:cubicBezTo>
                    <a:pt x="823" y="1322"/>
                    <a:pt x="786" y="1348"/>
                    <a:pt x="747" y="1341"/>
                  </a:cubicBezTo>
                  <a:cubicBezTo>
                    <a:pt x="342" y="1269"/>
                    <a:pt x="342" y="1269"/>
                    <a:pt x="342" y="1269"/>
                  </a:cubicBezTo>
                  <a:cubicBezTo>
                    <a:pt x="413" y="867"/>
                    <a:pt x="413" y="867"/>
                    <a:pt x="413" y="867"/>
                  </a:cubicBezTo>
                  <a:cubicBezTo>
                    <a:pt x="421" y="819"/>
                    <a:pt x="389" y="774"/>
                    <a:pt x="342" y="766"/>
                  </a:cubicBezTo>
                  <a:cubicBezTo>
                    <a:pt x="319" y="760"/>
                    <a:pt x="286" y="769"/>
                    <a:pt x="269" y="786"/>
                  </a:cubicBezTo>
                  <a:cubicBezTo>
                    <a:pt x="213" y="838"/>
                    <a:pt x="123" y="838"/>
                    <a:pt x="68" y="786"/>
                  </a:cubicBezTo>
                  <a:cubicBezTo>
                    <a:pt x="5" y="731"/>
                    <a:pt x="0" y="636"/>
                    <a:pt x="56" y="574"/>
                  </a:cubicBezTo>
                  <a:cubicBezTo>
                    <a:pt x="111" y="511"/>
                    <a:pt x="207" y="506"/>
                    <a:pt x="269" y="562"/>
                  </a:cubicBezTo>
                  <a:cubicBezTo>
                    <a:pt x="305" y="594"/>
                    <a:pt x="360" y="591"/>
                    <a:pt x="392" y="555"/>
                  </a:cubicBezTo>
                  <a:cubicBezTo>
                    <a:pt x="409" y="538"/>
                    <a:pt x="418" y="505"/>
                    <a:pt x="413" y="481"/>
                  </a:cubicBezTo>
                  <a:cubicBezTo>
                    <a:pt x="342" y="79"/>
                    <a:pt x="342" y="79"/>
                    <a:pt x="342" y="79"/>
                  </a:cubicBezTo>
                  <a:cubicBezTo>
                    <a:pt x="747" y="7"/>
                    <a:pt x="747" y="7"/>
                    <a:pt x="747" y="7"/>
                  </a:cubicBezTo>
                  <a:cubicBezTo>
                    <a:pt x="766" y="3"/>
                    <a:pt x="793" y="11"/>
                    <a:pt x="807" y="24"/>
                  </a:cubicBezTo>
                  <a:cubicBezTo>
                    <a:pt x="837" y="51"/>
                    <a:pt x="839" y="96"/>
                    <a:pt x="813" y="125"/>
                  </a:cubicBezTo>
                  <a:cubicBezTo>
                    <a:pt x="752" y="194"/>
                    <a:pt x="757" y="299"/>
                    <a:pt x="826" y="361"/>
                  </a:cubicBezTo>
                  <a:cubicBezTo>
                    <a:pt x="895" y="422"/>
                    <a:pt x="1000" y="416"/>
                    <a:pt x="1061" y="348"/>
                  </a:cubicBezTo>
                  <a:cubicBezTo>
                    <a:pt x="1118" y="286"/>
                    <a:pt x="1118" y="187"/>
                    <a:pt x="1061" y="125"/>
                  </a:cubicBezTo>
                  <a:cubicBezTo>
                    <a:pt x="1048" y="111"/>
                    <a:pt x="1040" y="84"/>
                    <a:pt x="1044" y="65"/>
                  </a:cubicBezTo>
                  <a:cubicBezTo>
                    <a:pt x="1051" y="26"/>
                    <a:pt x="1088" y="0"/>
                    <a:pt x="1127" y="7"/>
                  </a:cubicBezTo>
                  <a:cubicBezTo>
                    <a:pt x="1532" y="79"/>
                    <a:pt x="1532" y="79"/>
                    <a:pt x="1532" y="79"/>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TextBox 31"/>
            <p:cNvSpPr txBox="1"/>
            <p:nvPr/>
          </p:nvSpPr>
          <p:spPr>
            <a:xfrm>
              <a:off x="3071946" y="8974839"/>
              <a:ext cx="2100703" cy="1569660"/>
            </a:xfrm>
            <a:prstGeom prst="rect">
              <a:avLst/>
            </a:prstGeom>
            <a:noFill/>
          </p:spPr>
          <p:txBody>
            <a:bodyPr wrap="none" rtlCol="0">
              <a:spAutoFit/>
            </a:bodyPr>
            <a:lstStyle/>
            <a:p>
              <a:pPr algn="ctr"/>
              <a:r>
                <a:rPr lang="en-US" sz="3200" dirty="0">
                  <a:solidFill>
                    <a:prstClr val="white"/>
                  </a:solidFill>
                  <a:latin typeface="Lato"/>
                </a:rPr>
                <a:t>Inpatient &amp;</a:t>
              </a:r>
            </a:p>
            <a:p>
              <a:pPr algn="ctr"/>
              <a:r>
                <a:rPr lang="en-US" sz="3200" dirty="0">
                  <a:solidFill>
                    <a:prstClr val="white"/>
                  </a:solidFill>
                  <a:latin typeface="Lato"/>
                </a:rPr>
                <a:t>Outpatient </a:t>
              </a:r>
            </a:p>
            <a:p>
              <a:pPr algn="ctr"/>
              <a:r>
                <a:rPr lang="en-US" sz="3200" dirty="0">
                  <a:solidFill>
                    <a:prstClr val="white"/>
                  </a:solidFill>
                  <a:latin typeface="Lato"/>
                </a:rPr>
                <a:t>Hospital</a:t>
              </a:r>
            </a:p>
          </p:txBody>
        </p:sp>
      </p:grpSp>
      <p:sp>
        <p:nvSpPr>
          <p:cNvPr id="33" name="Rounded Rectangle 32"/>
          <p:cNvSpPr/>
          <p:nvPr/>
        </p:nvSpPr>
        <p:spPr>
          <a:xfrm>
            <a:off x="13566591" y="6742495"/>
            <a:ext cx="9802385" cy="226677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dirty="0">
                <a:solidFill>
                  <a:prstClr val="white"/>
                </a:solidFill>
                <a:latin typeface="Lato" panose="020F0502020204030203" pitchFamily="34" charset="0"/>
                <a:ea typeface="Lato" panose="020F0502020204030203" pitchFamily="34" charset="0"/>
                <a:cs typeface="Lato" panose="020F0502020204030203" pitchFamily="34" charset="0"/>
              </a:rPr>
              <a:t>Active Management of</a:t>
            </a:r>
            <a:br>
              <a:rPr lang="en-US" sz="3200" dirty="0">
                <a:solidFill>
                  <a:prstClr val="white"/>
                </a:solidFill>
                <a:latin typeface="Lato" panose="020F0502020204030203" pitchFamily="34" charset="0"/>
                <a:ea typeface="Lato" panose="020F0502020204030203" pitchFamily="34" charset="0"/>
                <a:cs typeface="Lato" panose="020F0502020204030203" pitchFamily="34" charset="0"/>
              </a:rPr>
            </a:br>
            <a:r>
              <a:rPr lang="en-US" sz="3200" dirty="0">
                <a:solidFill>
                  <a:prstClr val="white"/>
                </a:solidFill>
                <a:latin typeface="Lato" panose="020F0502020204030203" pitchFamily="34" charset="0"/>
                <a:ea typeface="Lato" panose="020F0502020204030203" pitchFamily="34" charset="0"/>
                <a:cs typeface="Lato" panose="020F0502020204030203" pitchFamily="34" charset="0"/>
              </a:rPr>
              <a:t>Coronary Artery Disease</a:t>
            </a:r>
          </a:p>
        </p:txBody>
      </p:sp>
      <p:sp>
        <p:nvSpPr>
          <p:cNvPr id="34" name="Rounded Rectangle 33"/>
          <p:cNvSpPr/>
          <p:nvPr/>
        </p:nvSpPr>
        <p:spPr>
          <a:xfrm>
            <a:off x="13871077" y="6952117"/>
            <a:ext cx="2265243" cy="184753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a:solidFill>
                  <a:prstClr val="white"/>
                </a:solidFill>
                <a:latin typeface="Lato" panose="020F0502020204030203" pitchFamily="34" charset="0"/>
                <a:ea typeface="Lato" panose="020F0502020204030203" pitchFamily="34" charset="0"/>
                <a:cs typeface="Lato" panose="020F0502020204030203" pitchFamily="34" charset="0"/>
              </a:rPr>
              <a:t>PCI/</a:t>
            </a:r>
            <a:br>
              <a:rPr lang="en-US" sz="3200" dirty="0">
                <a:solidFill>
                  <a:prstClr val="white"/>
                </a:solidFill>
                <a:latin typeface="Lato" panose="020F0502020204030203" pitchFamily="34" charset="0"/>
                <a:ea typeface="Lato" panose="020F0502020204030203" pitchFamily="34" charset="0"/>
                <a:cs typeface="Lato" panose="020F0502020204030203" pitchFamily="34" charset="0"/>
              </a:rPr>
            </a:br>
            <a:r>
              <a:rPr lang="en-US" sz="3200" dirty="0">
                <a:solidFill>
                  <a:prstClr val="white"/>
                </a:solidFill>
                <a:latin typeface="Lato" panose="020F0502020204030203" pitchFamily="34" charset="0"/>
                <a:ea typeface="Lato" panose="020F0502020204030203" pitchFamily="34" charset="0"/>
                <a:cs typeface="Lato" panose="020F0502020204030203" pitchFamily="34" charset="0"/>
              </a:rPr>
              <a:t>CABG</a:t>
            </a:r>
          </a:p>
        </p:txBody>
      </p:sp>
      <p:sp>
        <p:nvSpPr>
          <p:cNvPr id="35" name="TextBox 34"/>
          <p:cNvSpPr txBox="1"/>
          <p:nvPr/>
        </p:nvSpPr>
        <p:spPr>
          <a:xfrm>
            <a:off x="8371886" y="4862631"/>
            <a:ext cx="3155031" cy="1754326"/>
          </a:xfrm>
          <a:prstGeom prst="rect">
            <a:avLst/>
          </a:prstGeom>
          <a:noFill/>
        </p:spPr>
        <p:txBody>
          <a:bodyPr wrap="none" rtlCol="0">
            <a:spAutoFit/>
          </a:bodyPr>
          <a:lstStyle/>
          <a:p>
            <a:pPr algn="ctr"/>
            <a:r>
              <a:rPr lang="en-US" dirty="0">
                <a:solidFill>
                  <a:prstClr val="black"/>
                </a:solidFill>
                <a:latin typeface="Lato"/>
              </a:rPr>
              <a:t>Primary Care</a:t>
            </a:r>
            <a:br>
              <a:rPr lang="en-US" dirty="0">
                <a:solidFill>
                  <a:prstClr val="black"/>
                </a:solidFill>
                <a:latin typeface="Lato"/>
              </a:rPr>
            </a:br>
            <a:r>
              <a:rPr lang="en-US" dirty="0">
                <a:solidFill>
                  <a:prstClr val="black"/>
                </a:solidFill>
                <a:latin typeface="Lato"/>
              </a:rPr>
              <a:t>Provider </a:t>
            </a:r>
            <a:br>
              <a:rPr lang="en-US" dirty="0">
                <a:solidFill>
                  <a:prstClr val="black"/>
                </a:solidFill>
                <a:latin typeface="Lato"/>
              </a:rPr>
            </a:br>
            <a:r>
              <a:rPr lang="en-US" dirty="0">
                <a:solidFill>
                  <a:prstClr val="black"/>
                </a:solidFill>
                <a:latin typeface="Lato"/>
              </a:rPr>
              <a:t>or Cardiologist</a:t>
            </a:r>
          </a:p>
        </p:txBody>
      </p:sp>
      <p:sp>
        <p:nvSpPr>
          <p:cNvPr id="36" name="TextBox 35"/>
          <p:cNvSpPr txBox="1"/>
          <p:nvPr/>
        </p:nvSpPr>
        <p:spPr>
          <a:xfrm>
            <a:off x="7920884" y="9946032"/>
            <a:ext cx="4273326" cy="1754326"/>
          </a:xfrm>
          <a:prstGeom prst="rect">
            <a:avLst/>
          </a:prstGeom>
          <a:noFill/>
        </p:spPr>
        <p:txBody>
          <a:bodyPr wrap="square" rtlCol="0">
            <a:spAutoFit/>
          </a:bodyPr>
          <a:lstStyle>
            <a:defPPr>
              <a:defRPr lang="en-US"/>
            </a:defPPr>
            <a:lvl1pPr algn="ctr">
              <a:defRPr>
                <a:latin typeface="+mj-lt"/>
              </a:defRPr>
            </a:lvl1pPr>
          </a:lstStyle>
          <a:p>
            <a:r>
              <a:rPr lang="en-US" dirty="0">
                <a:solidFill>
                  <a:prstClr val="black"/>
                </a:solidFill>
              </a:rPr>
              <a:t>Interventionalist (PCI) or Cardiothoracic Surgeon (CABG)</a:t>
            </a:r>
          </a:p>
        </p:txBody>
      </p:sp>
      <p:sp>
        <p:nvSpPr>
          <p:cNvPr id="37" name="Bent Arrow 36"/>
          <p:cNvSpPr/>
          <p:nvPr/>
        </p:nvSpPr>
        <p:spPr>
          <a:xfrm rot="5400000">
            <a:off x="14764902" y="2517351"/>
            <a:ext cx="1981467" cy="7581903"/>
          </a:xfrm>
          <a:prstGeom prst="bentArrow">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Bent Arrow 37"/>
          <p:cNvSpPr/>
          <p:nvPr/>
        </p:nvSpPr>
        <p:spPr>
          <a:xfrm rot="5400000" flipH="1">
            <a:off x="12784609" y="7914520"/>
            <a:ext cx="2294281" cy="3475081"/>
          </a:xfrm>
          <a:prstGeom prst="bentArrow">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Box 38"/>
          <p:cNvSpPr txBox="1"/>
          <p:nvPr/>
        </p:nvSpPr>
        <p:spPr>
          <a:xfrm>
            <a:off x="13566591" y="9218897"/>
            <a:ext cx="9802385" cy="646331"/>
          </a:xfrm>
          <a:prstGeom prst="rect">
            <a:avLst/>
          </a:prstGeom>
          <a:noFill/>
        </p:spPr>
        <p:txBody>
          <a:bodyPr wrap="square" rtlCol="0">
            <a:spAutoFit/>
          </a:bodyPr>
          <a:lstStyle/>
          <a:p>
            <a:pPr algn="ctr"/>
            <a:r>
              <a:rPr lang="en-US" dirty="0">
                <a:solidFill>
                  <a:prstClr val="black"/>
                </a:solidFill>
                <a:latin typeface="Lato"/>
              </a:rPr>
              <a:t>Nested Episode Design</a:t>
            </a:r>
          </a:p>
        </p:txBody>
      </p:sp>
      <p:sp>
        <p:nvSpPr>
          <p:cNvPr id="40" name="TextBox 39"/>
          <p:cNvSpPr txBox="1"/>
          <p:nvPr/>
        </p:nvSpPr>
        <p:spPr>
          <a:xfrm>
            <a:off x="-12463" y="3499547"/>
            <a:ext cx="4258503" cy="646331"/>
          </a:xfrm>
          <a:prstGeom prst="rect">
            <a:avLst/>
          </a:prstGeom>
          <a:noFill/>
        </p:spPr>
        <p:txBody>
          <a:bodyPr wrap="square" rtlCol="0">
            <a:spAutoFit/>
          </a:bodyPr>
          <a:lstStyle/>
          <a:p>
            <a:pPr algn="ctr"/>
            <a:r>
              <a:rPr lang="en-US" dirty="0">
                <a:solidFill>
                  <a:prstClr val="black"/>
                </a:solidFill>
                <a:latin typeface="Lato"/>
              </a:rPr>
              <a:t>Type of Care</a:t>
            </a:r>
          </a:p>
        </p:txBody>
      </p:sp>
      <p:sp>
        <p:nvSpPr>
          <p:cNvPr id="41" name="TextBox 40"/>
          <p:cNvSpPr txBox="1"/>
          <p:nvPr/>
        </p:nvSpPr>
        <p:spPr>
          <a:xfrm>
            <a:off x="15527034" y="10043638"/>
            <a:ext cx="7860994" cy="2400657"/>
          </a:xfrm>
          <a:prstGeom prst="rect">
            <a:avLst/>
          </a:prstGeom>
          <a:noFill/>
        </p:spPr>
        <p:txBody>
          <a:bodyPr wrap="square" rtlCol="0">
            <a:spAutoFit/>
          </a:bodyPr>
          <a:lstStyle/>
          <a:p>
            <a:pPr marL="571514" indent="-571514">
              <a:spcAft>
                <a:spcPts val="1200"/>
              </a:spcAft>
              <a:buFont typeface="Wingdings" panose="05000000000000000000" pitchFamily="2" charset="2"/>
              <a:buChar char="ü"/>
            </a:pPr>
            <a:r>
              <a:rPr lang="en-US" sz="2800" dirty="0">
                <a:solidFill>
                  <a:prstClr val="black"/>
                </a:solidFill>
                <a:latin typeface="Lato"/>
              </a:rPr>
              <a:t>Incentive to coordinate care delivery since both parties are at risk financially</a:t>
            </a:r>
          </a:p>
          <a:p>
            <a:pPr marL="571514" indent="-571514">
              <a:spcAft>
                <a:spcPts val="1200"/>
              </a:spcAft>
              <a:buFont typeface="Wingdings" panose="05000000000000000000" pitchFamily="2" charset="2"/>
              <a:buChar char="ü"/>
            </a:pPr>
            <a:r>
              <a:rPr lang="en-US" sz="2800" dirty="0">
                <a:solidFill>
                  <a:prstClr val="black"/>
                </a:solidFill>
                <a:latin typeface="Lato"/>
              </a:rPr>
              <a:t>Make value-based decisions – using quality measures and historical costs – when partnering</a:t>
            </a:r>
          </a:p>
        </p:txBody>
      </p:sp>
      <p:sp>
        <p:nvSpPr>
          <p:cNvPr id="42" name="TextBox 41"/>
          <p:cNvSpPr txBox="1"/>
          <p:nvPr/>
        </p:nvSpPr>
        <p:spPr>
          <a:xfrm>
            <a:off x="7102323" y="7096020"/>
            <a:ext cx="6023183" cy="2800767"/>
          </a:xfrm>
          <a:prstGeom prst="rect">
            <a:avLst/>
          </a:prstGeom>
          <a:noFill/>
        </p:spPr>
        <p:txBody>
          <a:bodyPr wrap="square" rtlCol="0">
            <a:spAutoFit/>
          </a:bodyPr>
          <a:lstStyle/>
          <a:p>
            <a:pPr algn="ctr"/>
            <a:r>
              <a:rPr lang="en-US" sz="2800" dirty="0">
                <a:latin typeface="Lato" panose="020F0502020204030203"/>
              </a:rPr>
              <a:t>Procedure is determined appropriate by Heart Team (Cardiologist, PCP, cardiothoracic surgeon, cardiac anesthesiologist, hospitalist) using data and Appropriate Use Criteria</a:t>
            </a:r>
          </a:p>
          <a:p>
            <a:endParaRPr lang="en-US" dirty="0"/>
          </a:p>
        </p:txBody>
      </p:sp>
      <p:sp>
        <p:nvSpPr>
          <p:cNvPr id="43" name="Right Arrow 42"/>
          <p:cNvSpPr/>
          <p:nvPr/>
        </p:nvSpPr>
        <p:spPr>
          <a:xfrm rot="5400000">
            <a:off x="9691486" y="6569172"/>
            <a:ext cx="597746" cy="537223"/>
          </a:xfrm>
          <a:prstGeom prst="rightArrow">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989"/>
            <a:endParaRPr lang="en-US" dirty="0">
              <a:solidFill>
                <a:prstClr val="white"/>
              </a:solidFill>
              <a:latin typeface="Lato Light"/>
            </a:endParaRPr>
          </a:p>
        </p:txBody>
      </p:sp>
      <p:sp>
        <p:nvSpPr>
          <p:cNvPr id="44" name="Right Arrow 43"/>
          <p:cNvSpPr/>
          <p:nvPr/>
        </p:nvSpPr>
        <p:spPr>
          <a:xfrm rot="5400000">
            <a:off x="9691485" y="9316509"/>
            <a:ext cx="597746" cy="537223"/>
          </a:xfrm>
          <a:prstGeom prst="rightArrow">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989"/>
            <a:endParaRPr lang="en-US" dirty="0">
              <a:solidFill>
                <a:prstClr val="white"/>
              </a:solidFill>
              <a:latin typeface="Lato Light"/>
            </a:endParaRPr>
          </a:p>
        </p:txBody>
      </p:sp>
      <p:sp>
        <p:nvSpPr>
          <p:cNvPr id="45" name="TextBox 44"/>
          <p:cNvSpPr txBox="1"/>
          <p:nvPr/>
        </p:nvSpPr>
        <p:spPr>
          <a:xfrm>
            <a:off x="5019689" y="12444295"/>
            <a:ext cx="11116631" cy="1077218"/>
          </a:xfrm>
          <a:prstGeom prst="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dirty="0">
                <a:solidFill>
                  <a:schemeClr val="tx1"/>
                </a:solidFill>
                <a:latin typeface="Lato" panose="020F0502020204030203"/>
              </a:rPr>
              <a:t>Additional clinicians and settings involved in CAD Care: CCC Cath Lab, Cardiac Rehabilitation Facility, others.</a:t>
            </a:r>
          </a:p>
        </p:txBody>
      </p:sp>
      <p:pic>
        <p:nvPicPr>
          <p:cNvPr id="46" name="Picture 4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960" y="365760"/>
            <a:ext cx="2286000" cy="2286000"/>
          </a:xfrm>
          <a:prstGeom prst="rect">
            <a:avLst/>
          </a:prstGeom>
        </p:spPr>
      </p:pic>
    </p:spTree>
    <p:extLst>
      <p:ext uri="{BB962C8B-B14F-4D97-AF65-F5344CB8AC3E}">
        <p14:creationId xmlns:p14="http://schemas.microsoft.com/office/powerpoint/2010/main" val="146530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title="Straight Line Border "/>
          <p:cNvCxnSpPr>
            <a:stCxn id="8" idx="4"/>
          </p:cNvCxnSpPr>
          <p:nvPr/>
        </p:nvCxnSpPr>
        <p:spPr>
          <a:xfrm>
            <a:off x="10191652" y="3658193"/>
            <a:ext cx="0" cy="10057807"/>
          </a:xfrm>
          <a:prstGeom prst="line">
            <a:avLst/>
          </a:prstGeom>
          <a:ln w="190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Freeform 29" title="Check Mark "/>
          <p:cNvSpPr>
            <a:spLocks/>
          </p:cNvSpPr>
          <p:nvPr/>
        </p:nvSpPr>
        <p:spPr bwMode="auto">
          <a:xfrm>
            <a:off x="10784204" y="7221110"/>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21" name="Freeform 29" title="Check Mark "/>
          <p:cNvSpPr>
            <a:spLocks/>
          </p:cNvSpPr>
          <p:nvPr/>
        </p:nvSpPr>
        <p:spPr bwMode="auto">
          <a:xfrm>
            <a:off x="10755127" y="5270830"/>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23" name="Freeform 29" title="Check mark "/>
          <p:cNvSpPr>
            <a:spLocks/>
          </p:cNvSpPr>
          <p:nvPr/>
        </p:nvSpPr>
        <p:spPr bwMode="auto">
          <a:xfrm>
            <a:off x="10755127" y="3224367"/>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11" name="Oval 10" title="Oval "/>
          <p:cNvSpPr/>
          <p:nvPr/>
        </p:nvSpPr>
        <p:spPr>
          <a:xfrm>
            <a:off x="9935474" y="11258967"/>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10" name="Oval 9" title="Oval "/>
          <p:cNvSpPr/>
          <p:nvPr/>
        </p:nvSpPr>
        <p:spPr>
          <a:xfrm>
            <a:off x="9935474" y="9215280"/>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9" name="Oval 8" title="Oval "/>
          <p:cNvSpPr/>
          <p:nvPr/>
        </p:nvSpPr>
        <p:spPr>
          <a:xfrm>
            <a:off x="9935474" y="7153293"/>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12" name="Oval 11" title="Oval "/>
          <p:cNvSpPr/>
          <p:nvPr/>
        </p:nvSpPr>
        <p:spPr>
          <a:xfrm>
            <a:off x="9897788" y="5207997"/>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8" name="Oval 7" title="Oval"/>
          <p:cNvSpPr/>
          <p:nvPr/>
        </p:nvSpPr>
        <p:spPr>
          <a:xfrm>
            <a:off x="9935474" y="3145639"/>
            <a:ext cx="512355" cy="51255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Lato Light"/>
              <a:cs typeface="Lato Light"/>
            </a:endParaRPr>
          </a:p>
        </p:txBody>
      </p:sp>
      <p:sp>
        <p:nvSpPr>
          <p:cNvPr id="22" name="TextBox 21"/>
          <p:cNvSpPr txBox="1"/>
          <p:nvPr/>
        </p:nvSpPr>
        <p:spPr>
          <a:xfrm>
            <a:off x="920166" y="3151266"/>
            <a:ext cx="8594357" cy="8915518"/>
          </a:xfrm>
          <a:prstGeom prst="rect">
            <a:avLst/>
          </a:prstGeom>
          <a:noFill/>
        </p:spPr>
        <p:txBody>
          <a:bodyPr wrap="square" rtlCol="0">
            <a:spAutoFit/>
          </a:bodyPr>
          <a:lstStyle/>
          <a:p>
            <a:pPr>
              <a:lnSpc>
                <a:spcPct val="120000"/>
              </a:lnSpc>
            </a:pPr>
            <a:r>
              <a:rPr lang="en-US" sz="2400" dirty="0">
                <a:solidFill>
                  <a:prstClr val="black"/>
                </a:solidFill>
              </a:rPr>
              <a:t>The white paper titled </a:t>
            </a:r>
            <a:r>
              <a:rPr lang="en-US" sz="2400" i="1" dirty="0">
                <a:solidFill>
                  <a:prstClr val="black"/>
                </a:solidFill>
              </a:rPr>
              <a:t>Accelerating and Aligning Clinical Episode Payment Models </a:t>
            </a:r>
            <a:r>
              <a:rPr lang="en-US" sz="2400" dirty="0">
                <a:solidFill>
                  <a:prstClr val="black"/>
                </a:solidFill>
              </a:rPr>
              <a:t>provides high-level recommendations for designing clinical episode payment models. A clinical episode payment is a bundled payment for a set of services that occur over time and across settings. The paper outlines design elements and operational considerations for three selected clinical areas: elective joint replacement, maternity care, and coronary artery disease. Recommendations are organized according to design elements and operational considerations. Design elements address questions stakeholders must consider when designing an episode payment model, including the definition, the duration of the episode, what services are to be included, and others. Operational considerations relate to implementing an episode payment model, including the roles and perspectives of stakeholders, data infrastructure issues, and the regulatory environment in which APMs must operate. The recommendations are designed to speak to a multi-stakeholder audience with the goal of supporting broad clinical episode payment adoption.</a:t>
            </a:r>
          </a:p>
        </p:txBody>
      </p:sp>
      <p:sp>
        <p:nvSpPr>
          <p:cNvPr id="24" name="Title 23"/>
          <p:cNvSpPr>
            <a:spLocks noGrp="1"/>
          </p:cNvSpPr>
          <p:nvPr>
            <p:ph type="title"/>
          </p:nvPr>
        </p:nvSpPr>
        <p:spPr>
          <a:xfrm>
            <a:off x="1444626" y="469756"/>
            <a:ext cx="21025723" cy="2444674"/>
          </a:xfrm>
        </p:spPr>
        <p:txBody>
          <a:bodyPr>
            <a:normAutofit/>
          </a:bodyPr>
          <a:lstStyle/>
          <a:p>
            <a:pPr lvl="0" defTabSz="1828434">
              <a:lnSpc>
                <a:spcPct val="80000"/>
              </a:lnSpc>
              <a:spcBef>
                <a:spcPts val="0"/>
              </a:spcBef>
            </a:pPr>
            <a:r>
              <a:rPr lang="en-US" dirty="0">
                <a:ea typeface="+mn-ea"/>
              </a:rPr>
              <a:t>Accelerating and Aligning</a:t>
            </a:r>
            <a:endParaRPr lang="en-US" dirty="0"/>
          </a:p>
        </p:txBody>
      </p:sp>
      <p:sp>
        <p:nvSpPr>
          <p:cNvPr id="20" name="Freeform 29" title="Check Mark "/>
          <p:cNvSpPr>
            <a:spLocks/>
          </p:cNvSpPr>
          <p:nvPr/>
        </p:nvSpPr>
        <p:spPr bwMode="auto">
          <a:xfrm>
            <a:off x="10752978" y="9296149"/>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25" name="Freeform 29" title="Check Mark "/>
          <p:cNvSpPr>
            <a:spLocks/>
          </p:cNvSpPr>
          <p:nvPr/>
        </p:nvSpPr>
        <p:spPr bwMode="auto">
          <a:xfrm>
            <a:off x="10773970" y="11246429"/>
            <a:ext cx="528494" cy="4079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Lato Light"/>
              <a:cs typeface="Lato Light"/>
            </a:endParaRPr>
          </a:p>
        </p:txBody>
      </p:sp>
      <p:sp>
        <p:nvSpPr>
          <p:cNvPr id="26" name="TextBox 25"/>
          <p:cNvSpPr txBox="1"/>
          <p:nvPr/>
        </p:nvSpPr>
        <p:spPr>
          <a:xfrm>
            <a:off x="11628606" y="10989694"/>
            <a:ext cx="4183440" cy="1077090"/>
          </a:xfrm>
          <a:prstGeom prst="rect">
            <a:avLst/>
          </a:prstGeom>
          <a:noFill/>
        </p:spPr>
        <p:txBody>
          <a:bodyPr wrap="square" rtlCol="0">
            <a:spAutoFit/>
          </a:bodyPr>
          <a:lstStyle/>
          <a:p>
            <a:r>
              <a:rPr lang="en-US" sz="4000" b="1" dirty="0">
                <a:latin typeface="Lato Light"/>
                <a:cs typeface="Lato Light"/>
              </a:rPr>
              <a:t>Final Release</a:t>
            </a:r>
          </a:p>
          <a:p>
            <a:r>
              <a:rPr lang="en-US" sz="2399" dirty="0">
                <a:latin typeface="Lato Light"/>
                <a:cs typeface="Lato Light"/>
              </a:rPr>
              <a:t>August 1, 2016</a:t>
            </a:r>
          </a:p>
        </p:txBody>
      </p:sp>
      <p:sp>
        <p:nvSpPr>
          <p:cNvPr id="27" name="TextBox 26"/>
          <p:cNvSpPr txBox="1"/>
          <p:nvPr/>
        </p:nvSpPr>
        <p:spPr>
          <a:xfrm>
            <a:off x="11628606" y="9033893"/>
            <a:ext cx="4183440" cy="1077090"/>
          </a:xfrm>
          <a:prstGeom prst="rect">
            <a:avLst/>
          </a:prstGeom>
          <a:noFill/>
        </p:spPr>
        <p:txBody>
          <a:bodyPr wrap="square" rtlCol="0">
            <a:spAutoFit/>
          </a:bodyPr>
          <a:lstStyle/>
          <a:p>
            <a:r>
              <a:rPr lang="en-US" sz="4000" b="1" dirty="0">
                <a:latin typeface="Lato Light"/>
                <a:cs typeface="Lato Light"/>
              </a:rPr>
              <a:t>Revise</a:t>
            </a:r>
          </a:p>
          <a:p>
            <a:r>
              <a:rPr lang="en-US" sz="2399" dirty="0">
                <a:cs typeface="Lato Light"/>
              </a:rPr>
              <a:t>March 28 – </a:t>
            </a:r>
            <a:r>
              <a:rPr lang="en-US" sz="2399" dirty="0">
                <a:latin typeface="Lato Light"/>
                <a:cs typeface="Lato Light"/>
              </a:rPr>
              <a:t>July 25, 2016</a:t>
            </a:r>
          </a:p>
        </p:txBody>
      </p:sp>
      <p:sp>
        <p:nvSpPr>
          <p:cNvPr id="28" name="TextBox 27"/>
          <p:cNvSpPr txBox="1"/>
          <p:nvPr/>
        </p:nvSpPr>
        <p:spPr>
          <a:xfrm>
            <a:off x="11628606" y="7031313"/>
            <a:ext cx="4183440" cy="2061846"/>
          </a:xfrm>
          <a:prstGeom prst="rect">
            <a:avLst/>
          </a:prstGeom>
          <a:noFill/>
        </p:spPr>
        <p:txBody>
          <a:bodyPr wrap="square" rtlCol="0">
            <a:spAutoFit/>
          </a:bodyPr>
          <a:lstStyle/>
          <a:p>
            <a:r>
              <a:rPr lang="en-US" sz="4000" b="1" dirty="0">
                <a:latin typeface="Lato Light"/>
                <a:cs typeface="Lato Light"/>
              </a:rPr>
              <a:t>Public Comment</a:t>
            </a:r>
          </a:p>
          <a:p>
            <a:r>
              <a:rPr lang="en-US" sz="2399" dirty="0">
                <a:latin typeface="Lato Light"/>
                <a:cs typeface="Lato Light"/>
              </a:rPr>
              <a:t>February 26 –</a:t>
            </a:r>
          </a:p>
          <a:p>
            <a:r>
              <a:rPr lang="en-US" sz="2399" dirty="0">
                <a:latin typeface="Lato Light"/>
                <a:cs typeface="Lato Light"/>
              </a:rPr>
              <a:t>March 28, 2016</a:t>
            </a:r>
          </a:p>
        </p:txBody>
      </p:sp>
      <p:sp>
        <p:nvSpPr>
          <p:cNvPr id="29" name="TextBox 28"/>
          <p:cNvSpPr txBox="1"/>
          <p:nvPr/>
        </p:nvSpPr>
        <p:spPr>
          <a:xfrm>
            <a:off x="11628606" y="5177112"/>
            <a:ext cx="4183440" cy="1077090"/>
          </a:xfrm>
          <a:prstGeom prst="rect">
            <a:avLst/>
          </a:prstGeom>
          <a:noFill/>
        </p:spPr>
        <p:txBody>
          <a:bodyPr wrap="square" rtlCol="0">
            <a:spAutoFit/>
          </a:bodyPr>
          <a:lstStyle/>
          <a:p>
            <a:r>
              <a:rPr lang="en-US" sz="4000" b="1" dirty="0">
                <a:latin typeface="Lato Light"/>
                <a:cs typeface="Lato Light"/>
              </a:rPr>
              <a:t>Draft Release</a:t>
            </a:r>
          </a:p>
          <a:p>
            <a:r>
              <a:rPr lang="en-US" sz="2399" dirty="0">
                <a:latin typeface="Lato Light"/>
                <a:cs typeface="Lato Light"/>
              </a:rPr>
              <a:t>February 26, 2016</a:t>
            </a:r>
          </a:p>
        </p:txBody>
      </p:sp>
      <p:sp>
        <p:nvSpPr>
          <p:cNvPr id="30" name="TextBox 29"/>
          <p:cNvSpPr txBox="1"/>
          <p:nvPr/>
        </p:nvSpPr>
        <p:spPr>
          <a:xfrm>
            <a:off x="11628606" y="3014929"/>
            <a:ext cx="4183440" cy="1446293"/>
          </a:xfrm>
          <a:prstGeom prst="rect">
            <a:avLst/>
          </a:prstGeom>
          <a:noFill/>
        </p:spPr>
        <p:txBody>
          <a:bodyPr wrap="square" rtlCol="0">
            <a:spAutoFit/>
          </a:bodyPr>
          <a:lstStyle/>
          <a:p>
            <a:r>
              <a:rPr lang="en-US" sz="4000" b="1" dirty="0">
                <a:latin typeface="Lato Light"/>
                <a:cs typeface="Lato Light"/>
              </a:rPr>
              <a:t>Development</a:t>
            </a:r>
          </a:p>
          <a:p>
            <a:r>
              <a:rPr lang="en-US" sz="2399" dirty="0">
                <a:latin typeface="Lato Light"/>
                <a:cs typeface="Lato Light"/>
              </a:rPr>
              <a:t>December 2015 –</a:t>
            </a:r>
          </a:p>
          <a:p>
            <a:r>
              <a:rPr lang="en-US" sz="2399" dirty="0">
                <a:latin typeface="Lato Light"/>
                <a:cs typeface="Lato Light"/>
              </a:rPr>
              <a:t>February 2016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6550" y="3249313"/>
            <a:ext cx="6542585" cy="8522208"/>
          </a:xfrm>
          <a:prstGeom prst="rect">
            <a:avLst/>
          </a:prstGeom>
        </p:spPr>
      </p:pic>
      <p:sp>
        <p:nvSpPr>
          <p:cNvPr id="31" name="TextBox 30"/>
          <p:cNvSpPr txBox="1"/>
          <p:nvPr/>
        </p:nvSpPr>
        <p:spPr>
          <a:xfrm>
            <a:off x="1639056" y="2100762"/>
            <a:ext cx="3407984" cy="535531"/>
          </a:xfrm>
          <a:prstGeom prst="rect">
            <a:avLst/>
          </a:prstGeom>
          <a:noFill/>
        </p:spPr>
        <p:txBody>
          <a:bodyPr wrap="none" rtlCol="0">
            <a:spAutoFit/>
          </a:bodyPr>
          <a:lstStyle/>
          <a:p>
            <a:pPr>
              <a:lnSpc>
                <a:spcPct val="80000"/>
              </a:lnSpc>
            </a:pPr>
            <a:r>
              <a:rPr lang="en-US" dirty="0">
                <a:latin typeface="Lato Light"/>
                <a:cs typeface="Lato Light"/>
              </a:rPr>
              <a:t>for CEP models</a:t>
            </a:r>
          </a:p>
        </p:txBody>
      </p:sp>
    </p:spTree>
    <p:extLst>
      <p:ext uri="{BB962C8B-B14F-4D97-AF65-F5344CB8AC3E}">
        <p14:creationId xmlns:p14="http://schemas.microsoft.com/office/powerpoint/2010/main" val="253687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descr="Chart explaining Episode Selection Criteria " title="Graphic "/>
          <p:cNvGrpSpPr/>
          <p:nvPr/>
        </p:nvGrpSpPr>
        <p:grpSpPr>
          <a:xfrm>
            <a:off x="2091520" y="3848864"/>
            <a:ext cx="20113562" cy="7961218"/>
            <a:chOff x="2250649" y="6089099"/>
            <a:chExt cx="11225159" cy="4443069"/>
          </a:xfrm>
        </p:grpSpPr>
        <p:grpSp>
          <p:nvGrpSpPr>
            <p:cNvPr id="5" name="Group 4"/>
            <p:cNvGrpSpPr/>
            <p:nvPr/>
          </p:nvGrpSpPr>
          <p:grpSpPr>
            <a:xfrm>
              <a:off x="5034568" y="6091936"/>
              <a:ext cx="1285137" cy="1285137"/>
              <a:chOff x="4625" y="201842"/>
              <a:chExt cx="1285137" cy="1285137"/>
            </a:xfrm>
            <a:solidFill>
              <a:schemeClr val="accent2"/>
            </a:solidFill>
          </p:grpSpPr>
          <p:sp>
            <p:nvSpPr>
              <p:cNvPr id="6" name="Oval 5"/>
              <p:cNvSpPr/>
              <p:nvPr/>
            </p:nvSpPr>
            <p:spPr>
              <a:xfrm>
                <a:off x="4625" y="201842"/>
                <a:ext cx="1285137" cy="1285137"/>
              </a:xfrm>
              <a:prstGeom prst="ellipse">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Oval 4"/>
              <p:cNvSpPr/>
              <p:nvPr/>
            </p:nvSpPr>
            <p:spPr>
              <a:xfrm>
                <a:off x="192829" y="390046"/>
                <a:ext cx="908729" cy="9087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n-US" sz="5500" kern="1200" dirty="0"/>
              </a:p>
            </p:txBody>
          </p:sp>
        </p:grpSp>
        <p:grpSp>
          <p:nvGrpSpPr>
            <p:cNvPr id="8" name="Group 7"/>
            <p:cNvGrpSpPr/>
            <p:nvPr/>
          </p:nvGrpSpPr>
          <p:grpSpPr>
            <a:xfrm>
              <a:off x="6424059" y="6361815"/>
              <a:ext cx="745379" cy="745379"/>
              <a:chOff x="1394116" y="471721"/>
              <a:chExt cx="745379" cy="745379"/>
            </a:xfrm>
            <a:solidFill>
              <a:schemeClr val="accent6">
                <a:lumMod val="40000"/>
                <a:lumOff val="60000"/>
              </a:schemeClr>
            </a:solidFill>
          </p:grpSpPr>
          <p:sp>
            <p:nvSpPr>
              <p:cNvPr id="9" name="Plus 8"/>
              <p:cNvSpPr/>
              <p:nvPr/>
            </p:nvSpPr>
            <p:spPr>
              <a:xfrm>
                <a:off x="1394116" y="471721"/>
                <a:ext cx="745379" cy="745379"/>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Plus 6"/>
              <p:cNvSpPr/>
              <p:nvPr/>
            </p:nvSpPr>
            <p:spPr>
              <a:xfrm>
                <a:off x="1492916" y="756754"/>
                <a:ext cx="547779" cy="1753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p:txBody>
          </p:sp>
        </p:grpSp>
        <p:grpSp>
          <p:nvGrpSpPr>
            <p:cNvPr id="11" name="Group 10"/>
            <p:cNvGrpSpPr/>
            <p:nvPr/>
          </p:nvGrpSpPr>
          <p:grpSpPr>
            <a:xfrm>
              <a:off x="7268238" y="6091936"/>
              <a:ext cx="1285137" cy="1285137"/>
              <a:chOff x="4625" y="201842"/>
              <a:chExt cx="1285137" cy="1285137"/>
            </a:xfrm>
            <a:solidFill>
              <a:schemeClr val="accent3"/>
            </a:solidFill>
          </p:grpSpPr>
          <p:sp>
            <p:nvSpPr>
              <p:cNvPr id="12" name="Oval 11"/>
              <p:cNvSpPr/>
              <p:nvPr/>
            </p:nvSpPr>
            <p:spPr>
              <a:xfrm>
                <a:off x="4625" y="201842"/>
                <a:ext cx="1285137" cy="1285137"/>
              </a:xfrm>
              <a:prstGeom prst="ellipse">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Oval 4"/>
              <p:cNvSpPr/>
              <p:nvPr/>
            </p:nvSpPr>
            <p:spPr>
              <a:xfrm>
                <a:off x="192829" y="390046"/>
                <a:ext cx="908729" cy="9087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n-US" sz="5500" kern="1200" dirty="0"/>
              </a:p>
            </p:txBody>
          </p:sp>
        </p:grpSp>
        <p:grpSp>
          <p:nvGrpSpPr>
            <p:cNvPr id="14" name="Group 13"/>
            <p:cNvGrpSpPr/>
            <p:nvPr/>
          </p:nvGrpSpPr>
          <p:grpSpPr>
            <a:xfrm>
              <a:off x="8657729" y="6361815"/>
              <a:ext cx="745379" cy="745379"/>
              <a:chOff x="1394116" y="471721"/>
              <a:chExt cx="745379" cy="745379"/>
            </a:xfrm>
            <a:solidFill>
              <a:schemeClr val="accent6">
                <a:lumMod val="40000"/>
                <a:lumOff val="60000"/>
              </a:schemeClr>
            </a:solidFill>
          </p:grpSpPr>
          <p:sp>
            <p:nvSpPr>
              <p:cNvPr id="15" name="Plus 14"/>
              <p:cNvSpPr/>
              <p:nvPr/>
            </p:nvSpPr>
            <p:spPr>
              <a:xfrm>
                <a:off x="1394116" y="471721"/>
                <a:ext cx="745379" cy="745379"/>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Plus 6"/>
              <p:cNvSpPr/>
              <p:nvPr/>
            </p:nvSpPr>
            <p:spPr>
              <a:xfrm>
                <a:off x="1492916" y="756754"/>
                <a:ext cx="547779" cy="1753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p:txBody>
          </p:sp>
        </p:grpSp>
        <p:grpSp>
          <p:nvGrpSpPr>
            <p:cNvPr id="17" name="Group 16"/>
            <p:cNvGrpSpPr/>
            <p:nvPr/>
          </p:nvGrpSpPr>
          <p:grpSpPr>
            <a:xfrm>
              <a:off x="9501908" y="6091936"/>
              <a:ext cx="1285137" cy="1285137"/>
              <a:chOff x="4625" y="201842"/>
              <a:chExt cx="1285137" cy="1285137"/>
            </a:xfrm>
            <a:solidFill>
              <a:schemeClr val="accent4"/>
            </a:solidFill>
          </p:grpSpPr>
          <p:sp>
            <p:nvSpPr>
              <p:cNvPr id="18" name="Oval 17"/>
              <p:cNvSpPr/>
              <p:nvPr/>
            </p:nvSpPr>
            <p:spPr>
              <a:xfrm>
                <a:off x="4625" y="201842"/>
                <a:ext cx="1285137" cy="1285137"/>
              </a:xfrm>
              <a:prstGeom prst="ellipse">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Oval 4"/>
              <p:cNvSpPr/>
              <p:nvPr/>
            </p:nvSpPr>
            <p:spPr>
              <a:xfrm>
                <a:off x="192829" y="390046"/>
                <a:ext cx="908729" cy="9087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n-US" sz="5500" kern="1200" dirty="0"/>
              </a:p>
            </p:txBody>
          </p:sp>
        </p:grpSp>
        <p:grpSp>
          <p:nvGrpSpPr>
            <p:cNvPr id="20" name="Group 19"/>
            <p:cNvGrpSpPr/>
            <p:nvPr/>
          </p:nvGrpSpPr>
          <p:grpSpPr>
            <a:xfrm>
              <a:off x="10891399" y="6361815"/>
              <a:ext cx="745379" cy="745379"/>
              <a:chOff x="1394116" y="471721"/>
              <a:chExt cx="745379" cy="745379"/>
            </a:xfrm>
            <a:solidFill>
              <a:schemeClr val="accent6">
                <a:lumMod val="40000"/>
                <a:lumOff val="60000"/>
              </a:schemeClr>
            </a:solidFill>
          </p:grpSpPr>
          <p:sp>
            <p:nvSpPr>
              <p:cNvPr id="21" name="Plus 20"/>
              <p:cNvSpPr/>
              <p:nvPr/>
            </p:nvSpPr>
            <p:spPr>
              <a:xfrm>
                <a:off x="1394116" y="471721"/>
                <a:ext cx="745379" cy="745379"/>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Plus 6"/>
              <p:cNvSpPr/>
              <p:nvPr/>
            </p:nvSpPr>
            <p:spPr>
              <a:xfrm>
                <a:off x="1492916" y="756754"/>
                <a:ext cx="547779" cy="1753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p:txBody>
          </p:sp>
        </p:grpSp>
        <p:grpSp>
          <p:nvGrpSpPr>
            <p:cNvPr id="23" name="Group 22"/>
            <p:cNvGrpSpPr/>
            <p:nvPr/>
          </p:nvGrpSpPr>
          <p:grpSpPr>
            <a:xfrm>
              <a:off x="11717938" y="6091936"/>
              <a:ext cx="1285137" cy="1285137"/>
              <a:chOff x="4625" y="201842"/>
              <a:chExt cx="1285137" cy="1285137"/>
            </a:xfrm>
          </p:grpSpPr>
          <p:sp>
            <p:nvSpPr>
              <p:cNvPr id="24" name="Oval 23"/>
              <p:cNvSpPr/>
              <p:nvPr/>
            </p:nvSpPr>
            <p:spPr>
              <a:xfrm>
                <a:off x="4625" y="201842"/>
                <a:ext cx="1285137" cy="1285137"/>
              </a:xfrm>
              <a:prstGeom prst="ellipse">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Oval 4"/>
              <p:cNvSpPr/>
              <p:nvPr/>
            </p:nvSpPr>
            <p:spPr>
              <a:xfrm>
                <a:off x="192829" y="390046"/>
                <a:ext cx="908729" cy="908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n-US" sz="5500" kern="1200" dirty="0"/>
              </a:p>
            </p:txBody>
          </p:sp>
        </p:grpSp>
        <p:sp>
          <p:nvSpPr>
            <p:cNvPr id="26" name="Content Placeholder 4"/>
            <p:cNvSpPr txBox="1">
              <a:spLocks/>
            </p:cNvSpPr>
            <p:nvPr/>
          </p:nvSpPr>
          <p:spPr>
            <a:xfrm>
              <a:off x="6795746" y="7392227"/>
              <a:ext cx="2195325" cy="29265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Lato" panose="020F0502020204030203" pitchFamily="34" charset="0"/>
                  <a:ea typeface="Lato" panose="020F0502020204030203" pitchFamily="34" charset="0"/>
                  <a:cs typeface="Lato" panose="020F0502020204030203" pitchFamily="34" charset="0"/>
                </a:rPr>
                <a:t>Unexplained Variation</a:t>
              </a:r>
            </a:p>
            <a:p>
              <a:pPr marL="0" indent="0" defTabSz="457200">
                <a:spcBef>
                  <a:spcPts val="500"/>
                </a:spcBef>
                <a:buNone/>
                <a:defRPr/>
              </a:pPr>
              <a:r>
                <a:rPr lang="en-US" sz="2400" dirty="0">
                  <a:solidFill>
                    <a:prstClr val="black"/>
                  </a:solidFill>
                  <a:ea typeface="Lato Light" panose="020F0502020204030203" pitchFamily="34" charset="0"/>
                  <a:cs typeface="Lato Light" panose="020F0502020204030203" pitchFamily="34" charset="0"/>
                </a:rPr>
                <a:t>Conditions and procedures for which there is high variation in the care that patients receive, despite the existence evidence based “best” practices.</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27" name="Content Placeholder 4"/>
            <p:cNvSpPr txBox="1">
              <a:spLocks/>
            </p:cNvSpPr>
            <p:nvPr/>
          </p:nvSpPr>
          <p:spPr>
            <a:xfrm>
              <a:off x="4579473" y="7413807"/>
              <a:ext cx="2195325" cy="29265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Lato" panose="020F0502020204030203" pitchFamily="34" charset="0"/>
                  <a:ea typeface="Lato" panose="020F0502020204030203" pitchFamily="34" charset="0"/>
                  <a:cs typeface="Lato" panose="020F0502020204030203" pitchFamily="34" charset="0"/>
                </a:rPr>
                <a:t>High Volume, </a:t>
              </a:r>
              <a:br>
                <a:rPr lang="en-US" sz="3600" b="1" dirty="0">
                  <a:latin typeface="Lato" panose="020F0502020204030203" pitchFamily="34" charset="0"/>
                  <a:ea typeface="Lato" panose="020F0502020204030203" pitchFamily="34" charset="0"/>
                  <a:cs typeface="Lato" panose="020F0502020204030203" pitchFamily="34" charset="0"/>
                </a:rPr>
              </a:br>
              <a:r>
                <a:rPr lang="en-US" sz="3600" b="1" dirty="0">
                  <a:latin typeface="Lato" panose="020F0502020204030203" pitchFamily="34" charset="0"/>
                  <a:ea typeface="Lato" panose="020F0502020204030203" pitchFamily="34" charset="0"/>
                  <a:cs typeface="Lato" panose="020F0502020204030203" pitchFamily="34" charset="0"/>
                </a:rPr>
                <a:t>High Cost</a:t>
              </a:r>
            </a:p>
            <a:p>
              <a:pPr marL="0" indent="0" defTabSz="457200">
                <a:spcBef>
                  <a:spcPts val="500"/>
                </a:spcBef>
                <a:buNone/>
                <a:defRPr/>
              </a:pPr>
              <a:r>
                <a:rPr lang="en-US" sz="2400" dirty="0">
                  <a:solidFill>
                    <a:prstClr val="black"/>
                  </a:solidFill>
                  <a:ea typeface="Lato Light" panose="020F0502020204030203" pitchFamily="34" charset="0"/>
                  <a:cs typeface="Lato Light" panose="020F0502020204030203" pitchFamily="34" charset="0"/>
                </a:rPr>
                <a:t>Conditions and procedures for which high cost is due to non-clinical factors such as inappropriate service utilization and poor care coordination that correlate with avoidable complications, hospital readmissions, and poor patient outcomes.</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28" name="Content Placeholder 4"/>
            <p:cNvSpPr txBox="1">
              <a:spLocks/>
            </p:cNvSpPr>
            <p:nvPr/>
          </p:nvSpPr>
          <p:spPr>
            <a:xfrm>
              <a:off x="9046813" y="7413807"/>
              <a:ext cx="2195325" cy="29265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Lato" panose="020F0502020204030203" pitchFamily="34" charset="0"/>
                  <a:ea typeface="Lato" panose="020F0502020204030203" pitchFamily="34" charset="0"/>
                  <a:cs typeface="Lato" panose="020F0502020204030203" pitchFamily="34" charset="0"/>
                </a:rPr>
                <a:t>Care </a:t>
              </a:r>
              <a:br>
                <a:rPr lang="en-US" sz="3600" b="1" dirty="0">
                  <a:latin typeface="Lato" panose="020F0502020204030203" pitchFamily="34" charset="0"/>
                  <a:ea typeface="Lato" panose="020F0502020204030203" pitchFamily="34" charset="0"/>
                  <a:cs typeface="Lato" panose="020F0502020204030203" pitchFamily="34" charset="0"/>
                </a:rPr>
              </a:br>
              <a:r>
                <a:rPr lang="en-US" sz="3600" b="1" dirty="0">
                  <a:latin typeface="Lato" panose="020F0502020204030203" pitchFamily="34" charset="0"/>
                  <a:ea typeface="Lato" panose="020F0502020204030203" pitchFamily="34" charset="0"/>
                  <a:cs typeface="Lato" panose="020F0502020204030203" pitchFamily="34" charset="0"/>
                </a:rPr>
                <a:t>Trajectory</a:t>
              </a:r>
            </a:p>
            <a:p>
              <a:pPr marL="0" indent="0" defTabSz="457200">
                <a:spcBef>
                  <a:spcPts val="500"/>
                </a:spcBef>
                <a:buNone/>
                <a:defRPr/>
              </a:pPr>
              <a:r>
                <a:rPr lang="en-US" sz="2400" dirty="0">
                  <a:solidFill>
                    <a:prstClr val="black"/>
                  </a:solidFill>
                  <a:ea typeface="Lato Light" panose="020F0502020204030203" pitchFamily="34" charset="0"/>
                  <a:cs typeface="Lato Light" panose="020F0502020204030203" pitchFamily="34" charset="0"/>
                </a:rPr>
                <a:t>Conditions and procedures for which there is a well-established care trajectory, which would facilitate defining the episode start, length, and bundle of services to be included.</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29" name="Content Placeholder 4"/>
            <p:cNvSpPr txBox="1">
              <a:spLocks/>
            </p:cNvSpPr>
            <p:nvPr/>
          </p:nvSpPr>
          <p:spPr>
            <a:xfrm>
              <a:off x="11280483" y="7413807"/>
              <a:ext cx="2195325" cy="29265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Lato" panose="020F0502020204030203" pitchFamily="34" charset="0"/>
                  <a:ea typeface="Lato" panose="020F0502020204030203" pitchFamily="34" charset="0"/>
                  <a:cs typeface="Lato" panose="020F0502020204030203" pitchFamily="34" charset="0"/>
                </a:rPr>
                <a:t>Availability of Quality Measures</a:t>
              </a:r>
            </a:p>
            <a:p>
              <a:pPr marL="0" indent="0" defTabSz="457200">
                <a:spcBef>
                  <a:spcPts val="500"/>
                </a:spcBef>
                <a:buNone/>
                <a:defRPr/>
              </a:pPr>
              <a:r>
                <a:rPr lang="en-US" sz="2400" dirty="0">
                  <a:solidFill>
                    <a:prstClr val="black"/>
                  </a:solidFill>
                  <a:ea typeface="Lato Light" panose="020F0502020204030203" pitchFamily="34" charset="0"/>
                  <a:cs typeface="Lato Light" panose="020F0502020204030203" pitchFamily="34" charset="0"/>
                </a:rPr>
                <a:t>Conditions and procedures with availability of performance measures that providers must meet in order to share savings, which will eliminate the potential to incentivize reductions in appropriate levels of care.</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30" name="Freeform 77"/>
            <p:cNvSpPr>
              <a:spLocks noChangeArrowheads="1"/>
            </p:cNvSpPr>
            <p:nvPr/>
          </p:nvSpPr>
          <p:spPr bwMode="auto">
            <a:xfrm>
              <a:off x="7618706" y="6513325"/>
              <a:ext cx="584200" cy="474663"/>
            </a:xfrm>
            <a:custGeom>
              <a:avLst/>
              <a:gdLst>
                <a:gd name="T0" fmla="*/ 530 w 608"/>
                <a:gd name="T1" fmla="*/ 184 h 496"/>
                <a:gd name="T2" fmla="*/ 480 w 608"/>
                <a:gd name="T3" fmla="*/ 163 h 496"/>
                <a:gd name="T4" fmla="*/ 508 w 608"/>
                <a:gd name="T5" fmla="*/ 128 h 496"/>
                <a:gd name="T6" fmla="*/ 494 w 608"/>
                <a:gd name="T7" fmla="*/ 128 h 496"/>
                <a:gd name="T8" fmla="*/ 466 w 608"/>
                <a:gd name="T9" fmla="*/ 128 h 496"/>
                <a:gd name="T10" fmla="*/ 141 w 608"/>
                <a:gd name="T11" fmla="*/ 417 h 496"/>
                <a:gd name="T12" fmla="*/ 127 w 608"/>
                <a:gd name="T13" fmla="*/ 424 h 496"/>
                <a:gd name="T14" fmla="*/ 84 w 608"/>
                <a:gd name="T15" fmla="*/ 424 h 496"/>
                <a:gd name="T16" fmla="*/ 0 w 608"/>
                <a:gd name="T17" fmla="*/ 396 h 496"/>
                <a:gd name="T18" fmla="*/ 84 w 608"/>
                <a:gd name="T19" fmla="*/ 368 h 496"/>
                <a:gd name="T20" fmla="*/ 113 w 608"/>
                <a:gd name="T21" fmla="*/ 368 h 496"/>
                <a:gd name="T22" fmla="*/ 410 w 608"/>
                <a:gd name="T23" fmla="*/ 78 h 496"/>
                <a:gd name="T24" fmla="*/ 424 w 608"/>
                <a:gd name="T25" fmla="*/ 71 h 496"/>
                <a:gd name="T26" fmla="*/ 473 w 608"/>
                <a:gd name="T27" fmla="*/ 71 h 496"/>
                <a:gd name="T28" fmla="*/ 494 w 608"/>
                <a:gd name="T29" fmla="*/ 50 h 496"/>
                <a:gd name="T30" fmla="*/ 508 w 608"/>
                <a:gd name="T31" fmla="*/ 0 h 496"/>
                <a:gd name="T32" fmla="*/ 600 w 608"/>
                <a:gd name="T33" fmla="*/ 78 h 496"/>
                <a:gd name="T34" fmla="*/ 600 w 608"/>
                <a:gd name="T35" fmla="*/ 121 h 496"/>
                <a:gd name="T36" fmla="*/ 219 w 608"/>
                <a:gd name="T37" fmla="*/ 227 h 496"/>
                <a:gd name="T38" fmla="*/ 113 w 608"/>
                <a:gd name="T39" fmla="*/ 128 h 496"/>
                <a:gd name="T40" fmla="*/ 84 w 608"/>
                <a:gd name="T41" fmla="*/ 128 h 496"/>
                <a:gd name="T42" fmla="*/ 0 w 608"/>
                <a:gd name="T43" fmla="*/ 99 h 496"/>
                <a:gd name="T44" fmla="*/ 77 w 608"/>
                <a:gd name="T45" fmla="*/ 71 h 496"/>
                <a:gd name="T46" fmla="*/ 127 w 608"/>
                <a:gd name="T47" fmla="*/ 71 h 496"/>
                <a:gd name="T48" fmla="*/ 141 w 608"/>
                <a:gd name="T49" fmla="*/ 78 h 496"/>
                <a:gd name="T50" fmla="*/ 219 w 608"/>
                <a:gd name="T51" fmla="*/ 227 h 496"/>
                <a:gd name="T52" fmla="*/ 438 w 608"/>
                <a:gd name="T53" fmla="*/ 368 h 496"/>
                <a:gd name="T54" fmla="*/ 466 w 608"/>
                <a:gd name="T55" fmla="*/ 368 h 496"/>
                <a:gd name="T56" fmla="*/ 494 w 608"/>
                <a:gd name="T57" fmla="*/ 368 h 496"/>
                <a:gd name="T58" fmla="*/ 494 w 608"/>
                <a:gd name="T59" fmla="*/ 354 h 496"/>
                <a:gd name="T60" fmla="*/ 508 w 608"/>
                <a:gd name="T61" fmla="*/ 304 h 496"/>
                <a:gd name="T62" fmla="*/ 600 w 608"/>
                <a:gd name="T63" fmla="*/ 375 h 496"/>
                <a:gd name="T64" fmla="*/ 600 w 608"/>
                <a:gd name="T65" fmla="*/ 417 h 496"/>
                <a:gd name="T66" fmla="*/ 508 w 608"/>
                <a:gd name="T67" fmla="*/ 495 h 496"/>
                <a:gd name="T68" fmla="*/ 494 w 608"/>
                <a:gd name="T69" fmla="*/ 446 h 496"/>
                <a:gd name="T70" fmla="*/ 466 w 608"/>
                <a:gd name="T71" fmla="*/ 424 h 496"/>
                <a:gd name="T72" fmla="*/ 424 w 608"/>
                <a:gd name="T73" fmla="*/ 424 h 496"/>
                <a:gd name="T74" fmla="*/ 410 w 608"/>
                <a:gd name="T75" fmla="*/ 417 h 496"/>
                <a:gd name="T76" fmla="*/ 332 w 608"/>
                <a:gd name="T77" fmla="*/ 26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8" h="496">
                  <a:moveTo>
                    <a:pt x="530" y="184"/>
                  </a:moveTo>
                  <a:lnTo>
                    <a:pt x="530" y="184"/>
                  </a:lnTo>
                  <a:cubicBezTo>
                    <a:pt x="523" y="191"/>
                    <a:pt x="516" y="191"/>
                    <a:pt x="508" y="191"/>
                  </a:cubicBezTo>
                  <a:cubicBezTo>
                    <a:pt x="494" y="191"/>
                    <a:pt x="480" y="177"/>
                    <a:pt x="480" y="163"/>
                  </a:cubicBezTo>
                  <a:cubicBezTo>
                    <a:pt x="480" y="156"/>
                    <a:pt x="487" y="149"/>
                    <a:pt x="494" y="142"/>
                  </a:cubicBezTo>
                  <a:cubicBezTo>
                    <a:pt x="508" y="128"/>
                    <a:pt x="508" y="128"/>
                    <a:pt x="508" y="128"/>
                  </a:cubicBezTo>
                  <a:cubicBezTo>
                    <a:pt x="494" y="128"/>
                    <a:pt x="494" y="128"/>
                    <a:pt x="494" y="128"/>
                  </a:cubicBezTo>
                  <a:lnTo>
                    <a:pt x="494" y="128"/>
                  </a:lnTo>
                  <a:cubicBezTo>
                    <a:pt x="466" y="128"/>
                    <a:pt x="466" y="128"/>
                    <a:pt x="466" y="128"/>
                  </a:cubicBezTo>
                  <a:lnTo>
                    <a:pt x="466" y="128"/>
                  </a:lnTo>
                  <a:cubicBezTo>
                    <a:pt x="438" y="128"/>
                    <a:pt x="438" y="128"/>
                    <a:pt x="438" y="128"/>
                  </a:cubicBezTo>
                  <a:cubicBezTo>
                    <a:pt x="141" y="417"/>
                    <a:pt x="141" y="417"/>
                    <a:pt x="141" y="417"/>
                  </a:cubicBezTo>
                  <a:cubicBezTo>
                    <a:pt x="141" y="424"/>
                    <a:pt x="134" y="424"/>
                    <a:pt x="127" y="424"/>
                  </a:cubicBezTo>
                  <a:lnTo>
                    <a:pt x="127" y="424"/>
                  </a:lnTo>
                  <a:cubicBezTo>
                    <a:pt x="84" y="424"/>
                    <a:pt x="84" y="424"/>
                    <a:pt x="84" y="424"/>
                  </a:cubicBezTo>
                  <a:lnTo>
                    <a:pt x="84" y="424"/>
                  </a:lnTo>
                  <a:cubicBezTo>
                    <a:pt x="28" y="424"/>
                    <a:pt x="28" y="424"/>
                    <a:pt x="28" y="424"/>
                  </a:cubicBezTo>
                  <a:cubicBezTo>
                    <a:pt x="14" y="424"/>
                    <a:pt x="0" y="417"/>
                    <a:pt x="0" y="396"/>
                  </a:cubicBezTo>
                  <a:cubicBezTo>
                    <a:pt x="0" y="382"/>
                    <a:pt x="14" y="368"/>
                    <a:pt x="28" y="368"/>
                  </a:cubicBezTo>
                  <a:cubicBezTo>
                    <a:pt x="84" y="368"/>
                    <a:pt x="84" y="368"/>
                    <a:pt x="84" y="368"/>
                  </a:cubicBezTo>
                  <a:lnTo>
                    <a:pt x="84" y="368"/>
                  </a:lnTo>
                  <a:cubicBezTo>
                    <a:pt x="113" y="368"/>
                    <a:pt x="113" y="368"/>
                    <a:pt x="113" y="368"/>
                  </a:cubicBezTo>
                  <a:cubicBezTo>
                    <a:pt x="410" y="78"/>
                    <a:pt x="410" y="78"/>
                    <a:pt x="410" y="78"/>
                  </a:cubicBezTo>
                  <a:lnTo>
                    <a:pt x="410" y="78"/>
                  </a:lnTo>
                  <a:cubicBezTo>
                    <a:pt x="410" y="71"/>
                    <a:pt x="417" y="71"/>
                    <a:pt x="424" y="71"/>
                  </a:cubicBezTo>
                  <a:lnTo>
                    <a:pt x="424" y="71"/>
                  </a:lnTo>
                  <a:cubicBezTo>
                    <a:pt x="473" y="71"/>
                    <a:pt x="473" y="71"/>
                    <a:pt x="473" y="71"/>
                  </a:cubicBezTo>
                  <a:lnTo>
                    <a:pt x="473" y="71"/>
                  </a:lnTo>
                  <a:cubicBezTo>
                    <a:pt x="508" y="71"/>
                    <a:pt x="508" y="71"/>
                    <a:pt x="508" y="71"/>
                  </a:cubicBezTo>
                  <a:cubicBezTo>
                    <a:pt x="494" y="50"/>
                    <a:pt x="494" y="50"/>
                    <a:pt x="494" y="50"/>
                  </a:cubicBezTo>
                  <a:cubicBezTo>
                    <a:pt x="487" y="43"/>
                    <a:pt x="480" y="36"/>
                    <a:pt x="480" y="29"/>
                  </a:cubicBezTo>
                  <a:cubicBezTo>
                    <a:pt x="480" y="15"/>
                    <a:pt x="494" y="0"/>
                    <a:pt x="508" y="0"/>
                  </a:cubicBezTo>
                  <a:cubicBezTo>
                    <a:pt x="516" y="0"/>
                    <a:pt x="523" y="8"/>
                    <a:pt x="530" y="15"/>
                  </a:cubicBezTo>
                  <a:cubicBezTo>
                    <a:pt x="600" y="78"/>
                    <a:pt x="600" y="78"/>
                    <a:pt x="600" y="78"/>
                  </a:cubicBezTo>
                  <a:cubicBezTo>
                    <a:pt x="600" y="85"/>
                    <a:pt x="607" y="92"/>
                    <a:pt x="607" y="99"/>
                  </a:cubicBezTo>
                  <a:cubicBezTo>
                    <a:pt x="607" y="106"/>
                    <a:pt x="600" y="113"/>
                    <a:pt x="600" y="121"/>
                  </a:cubicBezTo>
                  <a:lnTo>
                    <a:pt x="530" y="184"/>
                  </a:lnTo>
                  <a:close/>
                  <a:moveTo>
                    <a:pt x="219" y="227"/>
                  </a:moveTo>
                  <a:lnTo>
                    <a:pt x="219" y="227"/>
                  </a:lnTo>
                  <a:cubicBezTo>
                    <a:pt x="113" y="128"/>
                    <a:pt x="113" y="128"/>
                    <a:pt x="113" y="128"/>
                  </a:cubicBezTo>
                  <a:cubicBezTo>
                    <a:pt x="84" y="128"/>
                    <a:pt x="84" y="128"/>
                    <a:pt x="84" y="128"/>
                  </a:cubicBezTo>
                  <a:lnTo>
                    <a:pt x="84" y="128"/>
                  </a:lnTo>
                  <a:cubicBezTo>
                    <a:pt x="28" y="128"/>
                    <a:pt x="28" y="128"/>
                    <a:pt x="28" y="128"/>
                  </a:cubicBezTo>
                  <a:cubicBezTo>
                    <a:pt x="14" y="128"/>
                    <a:pt x="0" y="113"/>
                    <a:pt x="0" y="99"/>
                  </a:cubicBezTo>
                  <a:cubicBezTo>
                    <a:pt x="0" y="78"/>
                    <a:pt x="14" y="71"/>
                    <a:pt x="28" y="71"/>
                  </a:cubicBezTo>
                  <a:cubicBezTo>
                    <a:pt x="77" y="71"/>
                    <a:pt x="77" y="71"/>
                    <a:pt x="77" y="71"/>
                  </a:cubicBezTo>
                  <a:lnTo>
                    <a:pt x="77" y="71"/>
                  </a:lnTo>
                  <a:cubicBezTo>
                    <a:pt x="127" y="71"/>
                    <a:pt x="127" y="71"/>
                    <a:pt x="127" y="71"/>
                  </a:cubicBezTo>
                  <a:lnTo>
                    <a:pt x="127" y="71"/>
                  </a:lnTo>
                  <a:cubicBezTo>
                    <a:pt x="134" y="71"/>
                    <a:pt x="141" y="71"/>
                    <a:pt x="141" y="78"/>
                  </a:cubicBezTo>
                  <a:cubicBezTo>
                    <a:pt x="254" y="191"/>
                    <a:pt x="254" y="191"/>
                    <a:pt x="254" y="191"/>
                  </a:cubicBezTo>
                  <a:lnTo>
                    <a:pt x="219" y="227"/>
                  </a:lnTo>
                  <a:close/>
                  <a:moveTo>
                    <a:pt x="438" y="368"/>
                  </a:moveTo>
                  <a:lnTo>
                    <a:pt x="438" y="368"/>
                  </a:lnTo>
                  <a:cubicBezTo>
                    <a:pt x="466" y="368"/>
                    <a:pt x="466" y="368"/>
                    <a:pt x="466" y="368"/>
                  </a:cubicBezTo>
                  <a:lnTo>
                    <a:pt x="466" y="368"/>
                  </a:lnTo>
                  <a:cubicBezTo>
                    <a:pt x="494" y="368"/>
                    <a:pt x="494" y="368"/>
                    <a:pt x="494" y="368"/>
                  </a:cubicBezTo>
                  <a:lnTo>
                    <a:pt x="494" y="368"/>
                  </a:lnTo>
                  <a:cubicBezTo>
                    <a:pt x="508" y="368"/>
                    <a:pt x="508" y="368"/>
                    <a:pt x="508" y="368"/>
                  </a:cubicBezTo>
                  <a:cubicBezTo>
                    <a:pt x="494" y="354"/>
                    <a:pt x="494" y="354"/>
                    <a:pt x="494" y="354"/>
                  </a:cubicBezTo>
                  <a:cubicBezTo>
                    <a:pt x="487" y="347"/>
                    <a:pt x="480" y="340"/>
                    <a:pt x="480" y="333"/>
                  </a:cubicBezTo>
                  <a:cubicBezTo>
                    <a:pt x="480" y="319"/>
                    <a:pt x="494" y="304"/>
                    <a:pt x="508" y="304"/>
                  </a:cubicBezTo>
                  <a:cubicBezTo>
                    <a:pt x="516" y="304"/>
                    <a:pt x="523" y="304"/>
                    <a:pt x="530" y="311"/>
                  </a:cubicBezTo>
                  <a:cubicBezTo>
                    <a:pt x="600" y="375"/>
                    <a:pt x="600" y="375"/>
                    <a:pt x="600" y="375"/>
                  </a:cubicBezTo>
                  <a:cubicBezTo>
                    <a:pt x="600" y="382"/>
                    <a:pt x="607" y="389"/>
                    <a:pt x="607" y="396"/>
                  </a:cubicBezTo>
                  <a:cubicBezTo>
                    <a:pt x="607" y="403"/>
                    <a:pt x="600" y="410"/>
                    <a:pt x="600" y="417"/>
                  </a:cubicBezTo>
                  <a:cubicBezTo>
                    <a:pt x="530" y="481"/>
                    <a:pt x="530" y="481"/>
                    <a:pt x="530" y="481"/>
                  </a:cubicBezTo>
                  <a:cubicBezTo>
                    <a:pt x="523" y="488"/>
                    <a:pt x="516" y="495"/>
                    <a:pt x="508" y="495"/>
                  </a:cubicBezTo>
                  <a:cubicBezTo>
                    <a:pt x="494" y="495"/>
                    <a:pt x="480" y="481"/>
                    <a:pt x="480" y="467"/>
                  </a:cubicBezTo>
                  <a:cubicBezTo>
                    <a:pt x="480" y="460"/>
                    <a:pt x="487" y="453"/>
                    <a:pt x="494" y="446"/>
                  </a:cubicBezTo>
                  <a:cubicBezTo>
                    <a:pt x="508" y="424"/>
                    <a:pt x="508" y="424"/>
                    <a:pt x="508" y="424"/>
                  </a:cubicBezTo>
                  <a:cubicBezTo>
                    <a:pt x="466" y="424"/>
                    <a:pt x="466" y="424"/>
                    <a:pt x="466" y="424"/>
                  </a:cubicBezTo>
                  <a:lnTo>
                    <a:pt x="466" y="424"/>
                  </a:lnTo>
                  <a:cubicBezTo>
                    <a:pt x="424" y="424"/>
                    <a:pt x="424" y="424"/>
                    <a:pt x="424" y="424"/>
                  </a:cubicBezTo>
                  <a:lnTo>
                    <a:pt x="424" y="424"/>
                  </a:lnTo>
                  <a:cubicBezTo>
                    <a:pt x="417" y="424"/>
                    <a:pt x="410" y="424"/>
                    <a:pt x="410" y="417"/>
                  </a:cubicBezTo>
                  <a:cubicBezTo>
                    <a:pt x="297" y="304"/>
                    <a:pt x="297" y="304"/>
                    <a:pt x="297" y="304"/>
                  </a:cubicBezTo>
                  <a:cubicBezTo>
                    <a:pt x="332" y="269"/>
                    <a:pt x="332" y="269"/>
                    <a:pt x="332" y="269"/>
                  </a:cubicBezTo>
                  <a:lnTo>
                    <a:pt x="438" y="36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8464">
                <a:defRPr/>
              </a:pPr>
              <a:endParaRPr lang="en-US" dirty="0">
                <a:solidFill>
                  <a:prstClr val="black"/>
                </a:solidFill>
                <a:latin typeface="Roboto Light"/>
              </a:endParaRPr>
            </a:p>
          </p:txBody>
        </p:sp>
        <p:sp>
          <p:nvSpPr>
            <p:cNvPr id="31" name="Freeform 11"/>
            <p:cNvSpPr>
              <a:spLocks/>
            </p:cNvSpPr>
            <p:nvPr/>
          </p:nvSpPr>
          <p:spPr bwMode="auto">
            <a:xfrm>
              <a:off x="8239549" y="10122276"/>
              <a:ext cx="4763" cy="0"/>
            </a:xfrm>
            <a:custGeom>
              <a:avLst/>
              <a:gdLst>
                <a:gd name="T0" fmla="*/ 0 w 3"/>
                <a:gd name="T1" fmla="*/ 3 w 3"/>
                <a:gd name="T2" fmla="*/ 0 w 3"/>
                <a:gd name="T3" fmla="*/ 0 w 3"/>
              </a:gdLst>
              <a:ah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solidFill>
              <a:srgbClr val="212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2" name="Group 31"/>
            <p:cNvGrpSpPr/>
            <p:nvPr/>
          </p:nvGrpSpPr>
          <p:grpSpPr>
            <a:xfrm>
              <a:off x="9891361" y="6324582"/>
              <a:ext cx="687680" cy="778802"/>
              <a:chOff x="3595688" y="596900"/>
              <a:chExt cx="4995863" cy="5657851"/>
            </a:xfrm>
          </p:grpSpPr>
          <p:sp>
            <p:nvSpPr>
              <p:cNvPr id="33" name="Freeform 9"/>
              <p:cNvSpPr>
                <a:spLocks/>
              </p:cNvSpPr>
              <p:nvPr/>
            </p:nvSpPr>
            <p:spPr bwMode="auto">
              <a:xfrm>
                <a:off x="3595688" y="1712913"/>
                <a:ext cx="2928938" cy="4308475"/>
              </a:xfrm>
              <a:custGeom>
                <a:avLst/>
                <a:gdLst>
                  <a:gd name="T0" fmla="*/ 527 w 779"/>
                  <a:gd name="T1" fmla="*/ 388 h 1147"/>
                  <a:gd name="T2" fmla="*/ 488 w 779"/>
                  <a:gd name="T3" fmla="*/ 379 h 1147"/>
                  <a:gd name="T4" fmla="*/ 458 w 779"/>
                  <a:gd name="T5" fmla="*/ 350 h 1147"/>
                  <a:gd name="T6" fmla="*/ 431 w 779"/>
                  <a:gd name="T7" fmla="*/ 316 h 1147"/>
                  <a:gd name="T8" fmla="*/ 601 w 779"/>
                  <a:gd name="T9" fmla="*/ 547 h 1147"/>
                  <a:gd name="T10" fmla="*/ 646 w 779"/>
                  <a:gd name="T11" fmla="*/ 627 h 1147"/>
                  <a:gd name="T12" fmla="*/ 608 w 779"/>
                  <a:gd name="T13" fmla="*/ 906 h 1147"/>
                  <a:gd name="T14" fmla="*/ 554 w 779"/>
                  <a:gd name="T15" fmla="*/ 929 h 1147"/>
                  <a:gd name="T16" fmla="*/ 494 w 779"/>
                  <a:gd name="T17" fmla="*/ 900 h 1147"/>
                  <a:gd name="T18" fmla="*/ 475 w 779"/>
                  <a:gd name="T19" fmla="*/ 840 h 1147"/>
                  <a:gd name="T20" fmla="*/ 384 w 779"/>
                  <a:gd name="T21" fmla="*/ 623 h 1147"/>
                  <a:gd name="T22" fmla="*/ 249 w 779"/>
                  <a:gd name="T23" fmla="*/ 1130 h 1147"/>
                  <a:gd name="T24" fmla="*/ 191 w 779"/>
                  <a:gd name="T25" fmla="*/ 1147 h 1147"/>
                  <a:gd name="T26" fmla="*/ 180 w 779"/>
                  <a:gd name="T27" fmla="*/ 1144 h 1147"/>
                  <a:gd name="T28" fmla="*/ 133 w 779"/>
                  <a:gd name="T29" fmla="*/ 1108 h 1147"/>
                  <a:gd name="T30" fmla="*/ 124 w 779"/>
                  <a:gd name="T31" fmla="*/ 1043 h 1147"/>
                  <a:gd name="T32" fmla="*/ 220 w 779"/>
                  <a:gd name="T33" fmla="*/ 626 h 1147"/>
                  <a:gd name="T34" fmla="*/ 230 w 779"/>
                  <a:gd name="T35" fmla="*/ 546 h 1147"/>
                  <a:gd name="T36" fmla="*/ 229 w 779"/>
                  <a:gd name="T37" fmla="*/ 234 h 1147"/>
                  <a:gd name="T38" fmla="*/ 139 w 779"/>
                  <a:gd name="T39" fmla="*/ 490 h 1147"/>
                  <a:gd name="T40" fmla="*/ 66 w 779"/>
                  <a:gd name="T41" fmla="*/ 555 h 1147"/>
                  <a:gd name="T42" fmla="*/ 3 w 779"/>
                  <a:gd name="T43" fmla="*/ 479 h 1147"/>
                  <a:gd name="T44" fmla="*/ 20 w 779"/>
                  <a:gd name="T45" fmla="*/ 245 h 1147"/>
                  <a:gd name="T46" fmla="*/ 48 w 779"/>
                  <a:gd name="T47" fmla="*/ 193 h 1147"/>
                  <a:gd name="T48" fmla="*/ 251 w 779"/>
                  <a:gd name="T49" fmla="*/ 36 h 1147"/>
                  <a:gd name="T50" fmla="*/ 427 w 779"/>
                  <a:gd name="T51" fmla="*/ 79 h 1147"/>
                  <a:gd name="T52" fmla="*/ 551 w 779"/>
                  <a:gd name="T53" fmla="*/ 243 h 1147"/>
                  <a:gd name="T54" fmla="*/ 719 w 779"/>
                  <a:gd name="T55" fmla="*/ 267 h 1147"/>
                  <a:gd name="T56" fmla="*/ 774 w 779"/>
                  <a:gd name="T57" fmla="*/ 311 h 1147"/>
                  <a:gd name="T58" fmla="*/ 770 w 779"/>
                  <a:gd name="T59" fmla="*/ 372 h 1147"/>
                  <a:gd name="T60" fmla="*/ 663 w 779"/>
                  <a:gd name="T61" fmla="*/ 407 h 1147"/>
                  <a:gd name="T62" fmla="*/ 570 w 779"/>
                  <a:gd name="T63" fmla="*/ 395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9" h="1147">
                    <a:moveTo>
                      <a:pt x="527" y="389"/>
                    </a:moveTo>
                    <a:cubicBezTo>
                      <a:pt x="527" y="388"/>
                      <a:pt x="527" y="388"/>
                      <a:pt x="527" y="388"/>
                    </a:cubicBezTo>
                    <a:cubicBezTo>
                      <a:pt x="512" y="387"/>
                      <a:pt x="512" y="387"/>
                      <a:pt x="512" y="387"/>
                    </a:cubicBezTo>
                    <a:cubicBezTo>
                      <a:pt x="504" y="386"/>
                      <a:pt x="495" y="383"/>
                      <a:pt x="488" y="379"/>
                    </a:cubicBezTo>
                    <a:cubicBezTo>
                      <a:pt x="480" y="374"/>
                      <a:pt x="473" y="369"/>
                      <a:pt x="468" y="362"/>
                    </a:cubicBezTo>
                    <a:cubicBezTo>
                      <a:pt x="458" y="350"/>
                      <a:pt x="458" y="350"/>
                      <a:pt x="458" y="350"/>
                    </a:cubicBezTo>
                    <a:cubicBezTo>
                      <a:pt x="458" y="350"/>
                      <a:pt x="458" y="350"/>
                      <a:pt x="458" y="350"/>
                    </a:cubicBezTo>
                    <a:cubicBezTo>
                      <a:pt x="431" y="316"/>
                      <a:pt x="431" y="316"/>
                      <a:pt x="431" y="316"/>
                    </a:cubicBezTo>
                    <a:cubicBezTo>
                      <a:pt x="431" y="462"/>
                      <a:pt x="431" y="462"/>
                      <a:pt x="431" y="462"/>
                    </a:cubicBezTo>
                    <a:cubicBezTo>
                      <a:pt x="601" y="547"/>
                      <a:pt x="601" y="547"/>
                      <a:pt x="601" y="547"/>
                    </a:cubicBezTo>
                    <a:cubicBezTo>
                      <a:pt x="616" y="554"/>
                      <a:pt x="627" y="566"/>
                      <a:pt x="636" y="580"/>
                    </a:cubicBezTo>
                    <a:cubicBezTo>
                      <a:pt x="644" y="594"/>
                      <a:pt x="647" y="611"/>
                      <a:pt x="646" y="627"/>
                    </a:cubicBezTo>
                    <a:cubicBezTo>
                      <a:pt x="633" y="850"/>
                      <a:pt x="633" y="850"/>
                      <a:pt x="633" y="850"/>
                    </a:cubicBezTo>
                    <a:cubicBezTo>
                      <a:pt x="632" y="872"/>
                      <a:pt x="623" y="891"/>
                      <a:pt x="608" y="906"/>
                    </a:cubicBezTo>
                    <a:cubicBezTo>
                      <a:pt x="594" y="921"/>
                      <a:pt x="574" y="929"/>
                      <a:pt x="554" y="929"/>
                    </a:cubicBezTo>
                    <a:cubicBezTo>
                      <a:pt x="554" y="929"/>
                      <a:pt x="554" y="929"/>
                      <a:pt x="554" y="929"/>
                    </a:cubicBezTo>
                    <a:cubicBezTo>
                      <a:pt x="550" y="928"/>
                      <a:pt x="550" y="928"/>
                      <a:pt x="550" y="928"/>
                    </a:cubicBezTo>
                    <a:cubicBezTo>
                      <a:pt x="529" y="926"/>
                      <a:pt x="508" y="917"/>
                      <a:pt x="494" y="900"/>
                    </a:cubicBezTo>
                    <a:cubicBezTo>
                      <a:pt x="480" y="884"/>
                      <a:pt x="473" y="863"/>
                      <a:pt x="475" y="841"/>
                    </a:cubicBezTo>
                    <a:cubicBezTo>
                      <a:pt x="475" y="840"/>
                      <a:pt x="475" y="840"/>
                      <a:pt x="475" y="840"/>
                    </a:cubicBezTo>
                    <a:cubicBezTo>
                      <a:pt x="485" y="673"/>
                      <a:pt x="485" y="673"/>
                      <a:pt x="485" y="673"/>
                    </a:cubicBezTo>
                    <a:cubicBezTo>
                      <a:pt x="384" y="623"/>
                      <a:pt x="384" y="623"/>
                      <a:pt x="384" y="623"/>
                    </a:cubicBezTo>
                    <a:cubicBezTo>
                      <a:pt x="277" y="1084"/>
                      <a:pt x="277" y="1084"/>
                      <a:pt x="277" y="1084"/>
                    </a:cubicBezTo>
                    <a:cubicBezTo>
                      <a:pt x="273" y="1102"/>
                      <a:pt x="263" y="1118"/>
                      <a:pt x="249" y="1130"/>
                    </a:cubicBezTo>
                    <a:cubicBezTo>
                      <a:pt x="236" y="1141"/>
                      <a:pt x="218" y="1147"/>
                      <a:pt x="200" y="1147"/>
                    </a:cubicBezTo>
                    <a:cubicBezTo>
                      <a:pt x="197" y="1147"/>
                      <a:pt x="194" y="1147"/>
                      <a:pt x="191" y="1147"/>
                    </a:cubicBezTo>
                    <a:cubicBezTo>
                      <a:pt x="189" y="1146"/>
                      <a:pt x="187" y="1146"/>
                      <a:pt x="185" y="1146"/>
                    </a:cubicBezTo>
                    <a:cubicBezTo>
                      <a:pt x="180" y="1144"/>
                      <a:pt x="180" y="1144"/>
                      <a:pt x="180" y="1144"/>
                    </a:cubicBezTo>
                    <a:cubicBezTo>
                      <a:pt x="180" y="1144"/>
                      <a:pt x="180" y="1144"/>
                      <a:pt x="180" y="1144"/>
                    </a:cubicBezTo>
                    <a:cubicBezTo>
                      <a:pt x="160" y="1139"/>
                      <a:pt x="143" y="1126"/>
                      <a:pt x="133" y="1108"/>
                    </a:cubicBezTo>
                    <a:cubicBezTo>
                      <a:pt x="122" y="1090"/>
                      <a:pt x="119" y="1069"/>
                      <a:pt x="122" y="1049"/>
                    </a:cubicBezTo>
                    <a:cubicBezTo>
                      <a:pt x="124" y="1043"/>
                      <a:pt x="124" y="1043"/>
                      <a:pt x="124" y="1043"/>
                    </a:cubicBezTo>
                    <a:cubicBezTo>
                      <a:pt x="124" y="1043"/>
                      <a:pt x="124" y="1043"/>
                      <a:pt x="124" y="1043"/>
                    </a:cubicBezTo>
                    <a:cubicBezTo>
                      <a:pt x="220" y="626"/>
                      <a:pt x="220" y="626"/>
                      <a:pt x="220" y="626"/>
                    </a:cubicBezTo>
                    <a:cubicBezTo>
                      <a:pt x="225" y="605"/>
                      <a:pt x="232" y="579"/>
                      <a:pt x="231" y="557"/>
                    </a:cubicBezTo>
                    <a:cubicBezTo>
                      <a:pt x="231" y="553"/>
                      <a:pt x="231" y="549"/>
                      <a:pt x="230" y="546"/>
                    </a:cubicBezTo>
                    <a:cubicBezTo>
                      <a:pt x="229" y="532"/>
                      <a:pt x="229" y="518"/>
                      <a:pt x="229" y="504"/>
                    </a:cubicBezTo>
                    <a:cubicBezTo>
                      <a:pt x="229" y="234"/>
                      <a:pt x="229" y="234"/>
                      <a:pt x="229" y="234"/>
                    </a:cubicBezTo>
                    <a:cubicBezTo>
                      <a:pt x="154" y="290"/>
                      <a:pt x="154" y="290"/>
                      <a:pt x="154" y="290"/>
                    </a:cubicBezTo>
                    <a:cubicBezTo>
                      <a:pt x="139" y="490"/>
                      <a:pt x="139" y="490"/>
                      <a:pt x="139" y="490"/>
                    </a:cubicBezTo>
                    <a:cubicBezTo>
                      <a:pt x="137" y="520"/>
                      <a:pt x="121" y="543"/>
                      <a:pt x="94" y="552"/>
                    </a:cubicBezTo>
                    <a:cubicBezTo>
                      <a:pt x="85" y="555"/>
                      <a:pt x="75" y="556"/>
                      <a:pt x="66" y="555"/>
                    </a:cubicBezTo>
                    <a:cubicBezTo>
                      <a:pt x="56" y="554"/>
                      <a:pt x="47" y="552"/>
                      <a:pt x="39" y="547"/>
                    </a:cubicBezTo>
                    <a:cubicBezTo>
                      <a:pt x="13" y="534"/>
                      <a:pt x="0" y="509"/>
                      <a:pt x="3" y="479"/>
                    </a:cubicBezTo>
                    <a:cubicBezTo>
                      <a:pt x="20" y="246"/>
                      <a:pt x="20" y="246"/>
                      <a:pt x="20" y="246"/>
                    </a:cubicBezTo>
                    <a:cubicBezTo>
                      <a:pt x="20" y="245"/>
                      <a:pt x="20" y="245"/>
                      <a:pt x="20" y="245"/>
                    </a:cubicBezTo>
                    <a:cubicBezTo>
                      <a:pt x="20" y="235"/>
                      <a:pt x="24" y="225"/>
                      <a:pt x="29" y="217"/>
                    </a:cubicBezTo>
                    <a:cubicBezTo>
                      <a:pt x="33" y="208"/>
                      <a:pt x="40" y="200"/>
                      <a:pt x="48" y="193"/>
                    </a:cubicBezTo>
                    <a:cubicBezTo>
                      <a:pt x="63" y="183"/>
                      <a:pt x="77" y="171"/>
                      <a:pt x="91" y="160"/>
                    </a:cubicBezTo>
                    <a:cubicBezTo>
                      <a:pt x="143" y="118"/>
                      <a:pt x="196" y="75"/>
                      <a:pt x="251" y="36"/>
                    </a:cubicBezTo>
                    <a:cubicBezTo>
                      <a:pt x="277" y="18"/>
                      <a:pt x="307" y="0"/>
                      <a:pt x="339" y="7"/>
                    </a:cubicBezTo>
                    <a:cubicBezTo>
                      <a:pt x="373" y="15"/>
                      <a:pt x="405" y="52"/>
                      <a:pt x="427" y="79"/>
                    </a:cubicBezTo>
                    <a:cubicBezTo>
                      <a:pt x="451" y="109"/>
                      <a:pt x="475" y="141"/>
                      <a:pt x="498" y="172"/>
                    </a:cubicBezTo>
                    <a:cubicBezTo>
                      <a:pt x="515" y="196"/>
                      <a:pt x="533" y="220"/>
                      <a:pt x="551" y="243"/>
                    </a:cubicBezTo>
                    <a:cubicBezTo>
                      <a:pt x="555" y="248"/>
                      <a:pt x="555" y="248"/>
                      <a:pt x="555" y="248"/>
                    </a:cubicBezTo>
                    <a:cubicBezTo>
                      <a:pt x="719" y="267"/>
                      <a:pt x="719" y="267"/>
                      <a:pt x="719" y="267"/>
                    </a:cubicBezTo>
                    <a:cubicBezTo>
                      <a:pt x="720" y="267"/>
                      <a:pt x="720" y="267"/>
                      <a:pt x="720" y="267"/>
                    </a:cubicBezTo>
                    <a:cubicBezTo>
                      <a:pt x="746" y="267"/>
                      <a:pt x="765" y="286"/>
                      <a:pt x="774" y="311"/>
                    </a:cubicBezTo>
                    <a:cubicBezTo>
                      <a:pt x="777" y="321"/>
                      <a:pt x="779" y="332"/>
                      <a:pt x="778" y="342"/>
                    </a:cubicBezTo>
                    <a:cubicBezTo>
                      <a:pt x="777" y="353"/>
                      <a:pt x="775" y="363"/>
                      <a:pt x="770" y="372"/>
                    </a:cubicBezTo>
                    <a:cubicBezTo>
                      <a:pt x="758" y="397"/>
                      <a:pt x="737" y="410"/>
                      <a:pt x="710" y="410"/>
                    </a:cubicBezTo>
                    <a:cubicBezTo>
                      <a:pt x="694" y="410"/>
                      <a:pt x="678" y="408"/>
                      <a:pt x="663" y="407"/>
                    </a:cubicBezTo>
                    <a:cubicBezTo>
                      <a:pt x="644" y="405"/>
                      <a:pt x="625" y="403"/>
                      <a:pt x="607" y="400"/>
                    </a:cubicBezTo>
                    <a:cubicBezTo>
                      <a:pt x="595" y="398"/>
                      <a:pt x="583" y="397"/>
                      <a:pt x="570" y="395"/>
                    </a:cubicBezTo>
                    <a:cubicBezTo>
                      <a:pt x="556" y="393"/>
                      <a:pt x="541" y="390"/>
                      <a:pt x="527" y="3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10"/>
              <p:cNvSpPr>
                <a:spLocks/>
              </p:cNvSpPr>
              <p:nvPr/>
            </p:nvSpPr>
            <p:spPr bwMode="auto">
              <a:xfrm>
                <a:off x="5389563" y="2906713"/>
                <a:ext cx="3201988" cy="3348038"/>
              </a:xfrm>
              <a:custGeom>
                <a:avLst/>
                <a:gdLst>
                  <a:gd name="T0" fmla="*/ 59 w 852"/>
                  <a:gd name="T1" fmla="*/ 891 h 891"/>
                  <a:gd name="T2" fmla="*/ 852 w 852"/>
                  <a:gd name="T3" fmla="*/ 61 h 891"/>
                  <a:gd name="T4" fmla="*/ 852 w 852"/>
                  <a:gd name="T5" fmla="*/ 0 h 891"/>
                  <a:gd name="T6" fmla="*/ 647 w 852"/>
                  <a:gd name="T7" fmla="*/ 0 h 891"/>
                  <a:gd name="T8" fmla="*/ 617 w 852"/>
                  <a:gd name="T9" fmla="*/ 0 h 891"/>
                  <a:gd name="T10" fmla="*/ 617 w 852"/>
                  <a:gd name="T11" fmla="*/ 30 h 891"/>
                  <a:gd name="T12" fmla="*/ 617 w 852"/>
                  <a:gd name="T13" fmla="*/ 215 h 891"/>
                  <a:gd name="T14" fmla="*/ 441 w 852"/>
                  <a:gd name="T15" fmla="*/ 215 h 891"/>
                  <a:gd name="T16" fmla="*/ 412 w 852"/>
                  <a:gd name="T17" fmla="*/ 215 h 891"/>
                  <a:gd name="T18" fmla="*/ 412 w 852"/>
                  <a:gd name="T19" fmla="*/ 245 h 891"/>
                  <a:gd name="T20" fmla="*/ 412 w 852"/>
                  <a:gd name="T21" fmla="*/ 430 h 891"/>
                  <a:gd name="T22" fmla="*/ 235 w 852"/>
                  <a:gd name="T23" fmla="*/ 430 h 891"/>
                  <a:gd name="T24" fmla="*/ 206 w 852"/>
                  <a:gd name="T25" fmla="*/ 430 h 891"/>
                  <a:gd name="T26" fmla="*/ 206 w 852"/>
                  <a:gd name="T27" fmla="*/ 461 h 891"/>
                  <a:gd name="T28" fmla="*/ 206 w 852"/>
                  <a:gd name="T29" fmla="*/ 645 h 891"/>
                  <a:gd name="T30" fmla="*/ 30 w 852"/>
                  <a:gd name="T31" fmla="*/ 645 h 891"/>
                  <a:gd name="T32" fmla="*/ 0 w 852"/>
                  <a:gd name="T33" fmla="*/ 645 h 891"/>
                  <a:gd name="T34" fmla="*/ 0 w 852"/>
                  <a:gd name="T35" fmla="*/ 676 h 891"/>
                  <a:gd name="T36" fmla="*/ 0 w 852"/>
                  <a:gd name="T37" fmla="*/ 891 h 891"/>
                  <a:gd name="T38" fmla="*/ 59 w 852"/>
                  <a:gd name="T39"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2" h="891">
                    <a:moveTo>
                      <a:pt x="59" y="891"/>
                    </a:moveTo>
                    <a:cubicBezTo>
                      <a:pt x="321" y="617"/>
                      <a:pt x="579" y="347"/>
                      <a:pt x="852" y="61"/>
                    </a:cubicBezTo>
                    <a:cubicBezTo>
                      <a:pt x="852" y="0"/>
                      <a:pt x="852" y="0"/>
                      <a:pt x="852" y="0"/>
                    </a:cubicBezTo>
                    <a:cubicBezTo>
                      <a:pt x="647" y="0"/>
                      <a:pt x="647" y="0"/>
                      <a:pt x="647" y="0"/>
                    </a:cubicBezTo>
                    <a:cubicBezTo>
                      <a:pt x="617" y="0"/>
                      <a:pt x="617" y="0"/>
                      <a:pt x="617" y="0"/>
                    </a:cubicBezTo>
                    <a:cubicBezTo>
                      <a:pt x="617" y="30"/>
                      <a:pt x="617" y="30"/>
                      <a:pt x="617" y="30"/>
                    </a:cubicBezTo>
                    <a:cubicBezTo>
                      <a:pt x="617" y="215"/>
                      <a:pt x="617" y="215"/>
                      <a:pt x="617" y="215"/>
                    </a:cubicBezTo>
                    <a:cubicBezTo>
                      <a:pt x="441" y="215"/>
                      <a:pt x="441" y="215"/>
                      <a:pt x="441" y="215"/>
                    </a:cubicBezTo>
                    <a:cubicBezTo>
                      <a:pt x="412" y="215"/>
                      <a:pt x="412" y="215"/>
                      <a:pt x="412" y="215"/>
                    </a:cubicBezTo>
                    <a:cubicBezTo>
                      <a:pt x="412" y="245"/>
                      <a:pt x="412" y="245"/>
                      <a:pt x="412" y="245"/>
                    </a:cubicBezTo>
                    <a:cubicBezTo>
                      <a:pt x="412" y="430"/>
                      <a:pt x="412" y="430"/>
                      <a:pt x="412" y="430"/>
                    </a:cubicBezTo>
                    <a:cubicBezTo>
                      <a:pt x="235" y="430"/>
                      <a:pt x="235" y="430"/>
                      <a:pt x="235" y="430"/>
                    </a:cubicBezTo>
                    <a:cubicBezTo>
                      <a:pt x="206" y="430"/>
                      <a:pt x="206" y="430"/>
                      <a:pt x="206" y="430"/>
                    </a:cubicBezTo>
                    <a:cubicBezTo>
                      <a:pt x="206" y="461"/>
                      <a:pt x="206" y="461"/>
                      <a:pt x="206" y="461"/>
                    </a:cubicBezTo>
                    <a:cubicBezTo>
                      <a:pt x="206" y="645"/>
                      <a:pt x="206" y="645"/>
                      <a:pt x="206" y="645"/>
                    </a:cubicBezTo>
                    <a:cubicBezTo>
                      <a:pt x="30" y="645"/>
                      <a:pt x="30" y="645"/>
                      <a:pt x="30" y="645"/>
                    </a:cubicBezTo>
                    <a:cubicBezTo>
                      <a:pt x="0" y="645"/>
                      <a:pt x="0" y="645"/>
                      <a:pt x="0" y="645"/>
                    </a:cubicBezTo>
                    <a:cubicBezTo>
                      <a:pt x="0" y="676"/>
                      <a:pt x="0" y="676"/>
                      <a:pt x="0" y="676"/>
                    </a:cubicBezTo>
                    <a:cubicBezTo>
                      <a:pt x="0" y="891"/>
                      <a:pt x="0" y="891"/>
                      <a:pt x="0" y="891"/>
                    </a:cubicBezTo>
                    <a:lnTo>
                      <a:pt x="59" y="89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2"/>
              <p:cNvSpPr>
                <a:spLocks/>
              </p:cNvSpPr>
              <p:nvPr/>
            </p:nvSpPr>
            <p:spPr bwMode="auto">
              <a:xfrm>
                <a:off x="4543425" y="596900"/>
                <a:ext cx="1008063" cy="1050925"/>
              </a:xfrm>
              <a:custGeom>
                <a:avLst/>
                <a:gdLst>
                  <a:gd name="T0" fmla="*/ 229 w 268"/>
                  <a:gd name="T1" fmla="*/ 239 h 280"/>
                  <a:gd name="T2" fmla="*/ 268 w 268"/>
                  <a:gd name="T3" fmla="*/ 140 h 280"/>
                  <a:gd name="T4" fmla="*/ 229 w 268"/>
                  <a:gd name="T5" fmla="*/ 41 h 280"/>
                  <a:gd name="T6" fmla="*/ 134 w 268"/>
                  <a:gd name="T7" fmla="*/ 0 h 280"/>
                  <a:gd name="T8" fmla="*/ 39 w 268"/>
                  <a:gd name="T9" fmla="*/ 41 h 280"/>
                  <a:gd name="T10" fmla="*/ 0 w 268"/>
                  <a:gd name="T11" fmla="*/ 140 h 280"/>
                  <a:gd name="T12" fmla="*/ 39 w 268"/>
                  <a:gd name="T13" fmla="*/ 239 h 280"/>
                  <a:gd name="T14" fmla="*/ 134 w 268"/>
                  <a:gd name="T15" fmla="*/ 280 h 280"/>
                  <a:gd name="T16" fmla="*/ 229 w 268"/>
                  <a:gd name="T17" fmla="*/ 23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280">
                    <a:moveTo>
                      <a:pt x="229" y="239"/>
                    </a:moveTo>
                    <a:cubicBezTo>
                      <a:pt x="253" y="214"/>
                      <a:pt x="268" y="179"/>
                      <a:pt x="268" y="140"/>
                    </a:cubicBezTo>
                    <a:cubicBezTo>
                      <a:pt x="268" y="102"/>
                      <a:pt x="253" y="67"/>
                      <a:pt x="229" y="41"/>
                    </a:cubicBezTo>
                    <a:cubicBezTo>
                      <a:pt x="204" y="16"/>
                      <a:pt x="171" y="0"/>
                      <a:pt x="134" y="0"/>
                    </a:cubicBezTo>
                    <a:cubicBezTo>
                      <a:pt x="97" y="0"/>
                      <a:pt x="64" y="16"/>
                      <a:pt x="39" y="41"/>
                    </a:cubicBezTo>
                    <a:cubicBezTo>
                      <a:pt x="15" y="67"/>
                      <a:pt x="0" y="102"/>
                      <a:pt x="0" y="140"/>
                    </a:cubicBezTo>
                    <a:cubicBezTo>
                      <a:pt x="0" y="179"/>
                      <a:pt x="15" y="214"/>
                      <a:pt x="39" y="239"/>
                    </a:cubicBezTo>
                    <a:cubicBezTo>
                      <a:pt x="64" y="265"/>
                      <a:pt x="97" y="280"/>
                      <a:pt x="134" y="280"/>
                    </a:cubicBezTo>
                    <a:cubicBezTo>
                      <a:pt x="171" y="280"/>
                      <a:pt x="204" y="265"/>
                      <a:pt x="229" y="2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6" name="Up Arrow 35"/>
            <p:cNvSpPr/>
            <p:nvPr/>
          </p:nvSpPr>
          <p:spPr>
            <a:xfrm>
              <a:off x="5283051" y="6310612"/>
              <a:ext cx="812658" cy="74668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538100" y="6446103"/>
              <a:ext cx="302560" cy="463770"/>
            </a:xfrm>
            <a:prstGeom prst="rect">
              <a:avLst/>
            </a:prstGeom>
            <a:noFill/>
          </p:spPr>
          <p:txBody>
            <a:bodyPr wrap="none" rtlCol="0" anchor="ctr">
              <a:spAutoFit/>
            </a:bodyPr>
            <a:lstStyle/>
            <a:p>
              <a:pPr algn="ctr"/>
              <a:r>
                <a:rPr lang="en-US" sz="4800" b="1" dirty="0">
                  <a:solidFill>
                    <a:schemeClr val="accent2"/>
                  </a:solidFill>
                  <a:latin typeface="Lato" panose="020F0502020204030203" pitchFamily="34" charset="0"/>
                  <a:ea typeface="Lato" panose="020F0502020204030203" pitchFamily="34" charset="0"/>
                  <a:cs typeface="Lato" panose="020F0502020204030203" pitchFamily="34" charset="0"/>
                </a:rPr>
                <a:t>$</a:t>
              </a:r>
            </a:p>
          </p:txBody>
        </p:sp>
        <p:sp>
          <p:nvSpPr>
            <p:cNvPr id="38" name="TextBox 37"/>
            <p:cNvSpPr txBox="1"/>
            <p:nvPr/>
          </p:nvSpPr>
          <p:spPr>
            <a:xfrm>
              <a:off x="12028065" y="6347004"/>
              <a:ext cx="664881" cy="807304"/>
            </a:xfrm>
            <a:prstGeom prst="rect">
              <a:avLst/>
            </a:prstGeom>
            <a:noFill/>
          </p:spPr>
          <p:txBody>
            <a:bodyPr wrap="none" rtlCol="0">
              <a:spAutoFit/>
            </a:bodyPr>
            <a:lstStyle/>
            <a:p>
              <a:r>
                <a:rPr lang="en-US" sz="8800" dirty="0">
                  <a:solidFill>
                    <a:schemeClr val="bg1"/>
                  </a:solidFill>
                  <a:sym typeface="Wingdings" panose="05000000000000000000" pitchFamily="2" charset="2"/>
                </a:rPr>
                <a:t></a:t>
              </a:r>
              <a:endParaRPr lang="en-US" sz="8800" dirty="0">
                <a:solidFill>
                  <a:schemeClr val="bg1"/>
                </a:solidFill>
              </a:endParaRPr>
            </a:p>
          </p:txBody>
        </p:sp>
        <p:grpSp>
          <p:nvGrpSpPr>
            <p:cNvPr id="39" name="Group 38"/>
            <p:cNvGrpSpPr/>
            <p:nvPr/>
          </p:nvGrpSpPr>
          <p:grpSpPr>
            <a:xfrm>
              <a:off x="2705744" y="6089099"/>
              <a:ext cx="1285137" cy="1285137"/>
              <a:chOff x="4625" y="201842"/>
              <a:chExt cx="1285137" cy="1285137"/>
            </a:xfrm>
            <a:solidFill>
              <a:schemeClr val="accent5"/>
            </a:solidFill>
          </p:grpSpPr>
          <p:sp>
            <p:nvSpPr>
              <p:cNvPr id="40" name="Oval 39"/>
              <p:cNvSpPr/>
              <p:nvPr/>
            </p:nvSpPr>
            <p:spPr>
              <a:xfrm>
                <a:off x="4625" y="201842"/>
                <a:ext cx="1285137" cy="1285137"/>
              </a:xfrm>
              <a:prstGeom prst="ellipse">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1" name="Oval 4"/>
              <p:cNvSpPr/>
              <p:nvPr/>
            </p:nvSpPr>
            <p:spPr>
              <a:xfrm>
                <a:off x="192829" y="390046"/>
                <a:ext cx="908729" cy="9087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n-US" sz="5500" kern="1200" dirty="0"/>
              </a:p>
            </p:txBody>
          </p:sp>
        </p:grpSp>
        <p:grpSp>
          <p:nvGrpSpPr>
            <p:cNvPr id="42" name="Group 41"/>
            <p:cNvGrpSpPr/>
            <p:nvPr/>
          </p:nvGrpSpPr>
          <p:grpSpPr>
            <a:xfrm>
              <a:off x="4095235" y="6358978"/>
              <a:ext cx="745379" cy="745379"/>
              <a:chOff x="1394116" y="471721"/>
              <a:chExt cx="745379" cy="745379"/>
            </a:xfrm>
            <a:solidFill>
              <a:schemeClr val="accent6">
                <a:lumMod val="40000"/>
                <a:lumOff val="60000"/>
              </a:schemeClr>
            </a:solidFill>
          </p:grpSpPr>
          <p:sp>
            <p:nvSpPr>
              <p:cNvPr id="43" name="Plus 42"/>
              <p:cNvSpPr/>
              <p:nvPr/>
            </p:nvSpPr>
            <p:spPr>
              <a:xfrm>
                <a:off x="1394116" y="471721"/>
                <a:ext cx="745379" cy="745379"/>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4" name="Plus 6"/>
              <p:cNvSpPr/>
              <p:nvPr/>
            </p:nvSpPr>
            <p:spPr>
              <a:xfrm>
                <a:off x="1492916" y="756754"/>
                <a:ext cx="547779" cy="1753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p:txBody>
          </p:sp>
        </p:grpSp>
        <p:sp>
          <p:nvSpPr>
            <p:cNvPr id="45" name="Content Placeholder 4"/>
            <p:cNvSpPr txBox="1">
              <a:spLocks/>
            </p:cNvSpPr>
            <p:nvPr/>
          </p:nvSpPr>
          <p:spPr>
            <a:xfrm>
              <a:off x="2250649" y="7410970"/>
              <a:ext cx="2195325" cy="3121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Lato" panose="020F0502020204030203" pitchFamily="34" charset="0"/>
                  <a:ea typeface="Lato" panose="020F0502020204030203" pitchFamily="34" charset="0"/>
                  <a:cs typeface="Lato" panose="020F0502020204030203" pitchFamily="34" charset="0"/>
                </a:rPr>
                <a:t>Empowering Consumers</a:t>
              </a:r>
            </a:p>
            <a:p>
              <a:pPr marL="0" indent="0" defTabSz="457200">
                <a:spcBef>
                  <a:spcPts val="500"/>
                </a:spcBef>
                <a:buNone/>
                <a:defRPr/>
              </a:pPr>
              <a:r>
                <a:rPr lang="en-US" sz="2400" dirty="0">
                  <a:solidFill>
                    <a:prstClr val="black"/>
                  </a:solidFill>
                  <a:ea typeface="Lato Light" panose="020F0502020204030203" pitchFamily="34" charset="0"/>
                  <a:cs typeface="Lato Light" panose="020F0502020204030203" pitchFamily="34" charset="0"/>
                </a:rPr>
                <a:t>Conditions and procedures with opportunities to engage patients and family caregivers through the use of decision aids support for shared decision-making; goal setting and support for identifying high-value providers.</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46" name="Freeform 170"/>
            <p:cNvSpPr>
              <a:spLocks noChangeArrowheads="1"/>
            </p:cNvSpPr>
            <p:nvPr/>
          </p:nvSpPr>
          <p:spPr bwMode="auto">
            <a:xfrm>
              <a:off x="3067081" y="6406932"/>
              <a:ext cx="469900" cy="554037"/>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defTabSz="1828464">
                <a:defRPr/>
              </a:pPr>
              <a:endParaRPr lang="en-US" dirty="0">
                <a:solidFill>
                  <a:prstClr val="black"/>
                </a:solidFill>
                <a:latin typeface="Roboto Light"/>
              </a:endParaRPr>
            </a:p>
          </p:txBody>
        </p:sp>
      </p:grpSp>
      <p:sp>
        <p:nvSpPr>
          <p:cNvPr id="3" name="Title 2"/>
          <p:cNvSpPr>
            <a:spLocks noGrp="1"/>
          </p:cNvSpPr>
          <p:nvPr>
            <p:ph type="title"/>
          </p:nvPr>
        </p:nvSpPr>
        <p:spPr/>
        <p:txBody>
          <a:bodyPr/>
          <a:lstStyle/>
          <a:p>
            <a:r>
              <a:rPr lang="en-US" cap="none" dirty="0"/>
              <a:t>Episode Selection Criteria</a:t>
            </a:r>
          </a:p>
        </p:txBody>
      </p:sp>
    </p:spTree>
    <p:extLst>
      <p:ext uri="{BB962C8B-B14F-4D97-AF65-F5344CB8AC3E}">
        <p14:creationId xmlns:p14="http://schemas.microsoft.com/office/powerpoint/2010/main" val="215349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96812" y="2025529"/>
            <a:ext cx="16533688" cy="11341511"/>
          </a:xfrm>
          <a:prstGeom prst="rect">
            <a:avLst/>
          </a:prstGeom>
        </p:spPr>
      </p:pic>
      <p:sp>
        <p:nvSpPr>
          <p:cNvPr id="68" name="Rectangle 67"/>
          <p:cNvSpPr/>
          <p:nvPr/>
        </p:nvSpPr>
        <p:spPr>
          <a:xfrm>
            <a:off x="14423247" y="2143517"/>
            <a:ext cx="7863852" cy="2400657"/>
          </a:xfrm>
          <a:prstGeom prst="rect">
            <a:avLst/>
          </a:prstGeom>
        </p:spPr>
        <p:txBody>
          <a:bodyPr wrap="square">
            <a:spAutoFit/>
          </a:bodyPr>
          <a:lstStyle/>
          <a:p>
            <a:pPr marL="0" lvl="1" defTabSz="1828538">
              <a:spcBef>
                <a:spcPts val="1200"/>
              </a:spcBef>
              <a:spcAft>
                <a:spcPts val="1200"/>
              </a:spcAft>
              <a:buSzPct val="120000"/>
              <a:defRPr/>
            </a:pPr>
            <a:r>
              <a:rPr kumimoji="0" lang="en-US" sz="3000" b="1" i="0" u="none" strike="noStrike" kern="1200" cap="none" spc="0" normalizeH="0" baseline="0" noProof="0" dirty="0">
                <a:ln>
                  <a:noFill/>
                </a:ln>
                <a:solidFill>
                  <a:srgbClr val="1B587C"/>
                </a:solidFill>
                <a:effectLst/>
                <a:uLnTx/>
                <a:uFillTx/>
                <a:latin typeface="Lato"/>
                <a:cs typeface="Lato Light"/>
              </a:rPr>
              <a:t>Stakeholder Perspectives:</a:t>
            </a:r>
            <a:r>
              <a:rPr kumimoji="0" lang="en-US" sz="3000" b="0" i="0" u="none" strike="noStrike" kern="1200" cap="none" spc="0" normalizeH="0" baseline="0" noProof="0" dirty="0">
                <a:ln>
                  <a:noFill/>
                </a:ln>
                <a:solidFill>
                  <a:prstClr val="black"/>
                </a:solidFill>
                <a:effectLst/>
                <a:uLnTx/>
                <a:uFillTx/>
                <a:latin typeface="Lato"/>
                <a:cs typeface="Lato Light"/>
              </a:rPr>
              <a:t>  </a:t>
            </a:r>
            <a:br>
              <a:rPr kumimoji="0" lang="en-US" sz="3000" b="0" i="0" u="none" strike="noStrike" kern="1200" cap="none" spc="0" normalizeH="0" baseline="0" noProof="0" dirty="0">
                <a:ln>
                  <a:noFill/>
                </a:ln>
                <a:solidFill>
                  <a:prstClr val="black"/>
                </a:solidFill>
                <a:effectLst/>
                <a:uLnTx/>
                <a:uFillTx/>
                <a:latin typeface="Lato"/>
                <a:cs typeface="Lato Light"/>
              </a:rPr>
            </a:br>
            <a:r>
              <a:rPr lang="en-US" sz="3000" dirty="0">
                <a:solidFill>
                  <a:prstClr val="black"/>
                </a:solidFill>
                <a:cs typeface="Lato Light"/>
              </a:rPr>
              <a:t>Ensure that the voices of all stakeholders – consumers, patients, providers, payers, states and purchasers – are heard in the design and operation of episode payments</a:t>
            </a:r>
          </a:p>
        </p:txBody>
      </p:sp>
      <p:sp>
        <p:nvSpPr>
          <p:cNvPr id="5" name="Text Placeholder 4"/>
          <p:cNvSpPr>
            <a:spLocks noGrp="1"/>
          </p:cNvSpPr>
          <p:nvPr>
            <p:ph type="body" sz="quarter" idx="10"/>
          </p:nvPr>
        </p:nvSpPr>
        <p:spPr>
          <a:xfrm>
            <a:off x="1113891" y="1649150"/>
            <a:ext cx="21025723" cy="815803"/>
          </a:xfrm>
        </p:spPr>
        <p:txBody>
          <a:bodyPr/>
          <a:lstStyle/>
          <a:p>
            <a:r>
              <a:rPr lang="en-US" dirty="0"/>
              <a:t>Episode Design and Operational Considerations</a:t>
            </a:r>
          </a:p>
        </p:txBody>
      </p:sp>
      <p:sp>
        <p:nvSpPr>
          <p:cNvPr id="4" name="Title 3"/>
          <p:cNvSpPr>
            <a:spLocks noGrp="1"/>
          </p:cNvSpPr>
          <p:nvPr>
            <p:ph type="title"/>
          </p:nvPr>
        </p:nvSpPr>
        <p:spPr>
          <a:xfrm>
            <a:off x="1019942" y="588674"/>
            <a:ext cx="21025723" cy="1144622"/>
          </a:xfrm>
        </p:spPr>
        <p:txBody>
          <a:bodyPr/>
          <a:lstStyle/>
          <a:p>
            <a:r>
              <a:rPr lang="en-US" cap="none" dirty="0"/>
              <a:t>Episode Parameters</a:t>
            </a: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57361" y="2498018"/>
            <a:ext cx="10660781" cy="10678068"/>
          </a:xfrm>
          <a:prstGeom prst="rect">
            <a:avLst/>
          </a:prstGeom>
        </p:spPr>
      </p:pic>
      <p:sp>
        <p:nvSpPr>
          <p:cNvPr id="56" name="Rectangle 55"/>
          <p:cNvSpPr/>
          <p:nvPr/>
        </p:nvSpPr>
        <p:spPr>
          <a:xfrm>
            <a:off x="14423247" y="5180976"/>
            <a:ext cx="7622418" cy="1938992"/>
          </a:xfrm>
          <a:prstGeom prst="rect">
            <a:avLst/>
          </a:prstGeom>
        </p:spPr>
        <p:txBody>
          <a:bodyPr wrap="square">
            <a:spAutoFit/>
          </a:bodyPr>
          <a:lstStyle/>
          <a:p>
            <a:pPr marL="0" lvl="1" defTabSz="1828538">
              <a:spcBef>
                <a:spcPts val="1200"/>
              </a:spcBef>
              <a:spcAft>
                <a:spcPts val="1200"/>
              </a:spcAft>
              <a:buSzPct val="120000"/>
              <a:defRPr/>
            </a:pPr>
            <a:r>
              <a:rPr lang="en-US" sz="3000" b="1" dirty="0">
                <a:solidFill>
                  <a:srgbClr val="1B587C"/>
                </a:solidFill>
                <a:latin typeface="Lato"/>
                <a:cs typeface="Lato Light"/>
              </a:rPr>
              <a:t>Data Infrastructure: </a:t>
            </a:r>
            <a:br>
              <a:rPr lang="en-US" sz="3000" dirty="0">
                <a:solidFill>
                  <a:prstClr val="black"/>
                </a:solidFill>
                <a:latin typeface="Lato"/>
                <a:cs typeface="Lato Light"/>
              </a:rPr>
            </a:br>
            <a:r>
              <a:rPr lang="en-US" sz="3000" dirty="0">
                <a:solidFill>
                  <a:prstClr val="black"/>
                </a:solidFill>
                <a:cs typeface="Lato Light"/>
              </a:rPr>
              <a:t>Understand and develop the systems that are needed to successfully operationalize episode payments</a:t>
            </a:r>
          </a:p>
        </p:txBody>
      </p:sp>
      <p:sp>
        <p:nvSpPr>
          <p:cNvPr id="6" name="Rectangle 5"/>
          <p:cNvSpPr/>
          <p:nvPr/>
        </p:nvSpPr>
        <p:spPr>
          <a:xfrm>
            <a:off x="14423247" y="7786377"/>
            <a:ext cx="7863852" cy="2400657"/>
          </a:xfrm>
          <a:prstGeom prst="rect">
            <a:avLst/>
          </a:prstGeom>
        </p:spPr>
        <p:txBody>
          <a:bodyPr wrap="square">
            <a:spAutoFit/>
          </a:bodyPr>
          <a:lstStyle/>
          <a:p>
            <a:pPr marL="0" lvl="1" defTabSz="1828538">
              <a:spcBef>
                <a:spcPts val="1200"/>
              </a:spcBef>
              <a:spcAft>
                <a:spcPts val="1200"/>
              </a:spcAft>
              <a:buSzPct val="120000"/>
              <a:defRPr/>
            </a:pPr>
            <a:r>
              <a:rPr lang="en-US" sz="3000" b="1" dirty="0">
                <a:solidFill>
                  <a:srgbClr val="1B587C"/>
                </a:solidFill>
                <a:latin typeface="Lato"/>
                <a:cs typeface="Lato Light"/>
              </a:rPr>
              <a:t>Regulatory Environment: </a:t>
            </a:r>
            <a:br>
              <a:rPr lang="en-US" sz="3000" dirty="0">
                <a:solidFill>
                  <a:prstClr val="black"/>
                </a:solidFill>
                <a:latin typeface="Lato"/>
                <a:cs typeface="Lato Light"/>
              </a:rPr>
            </a:br>
            <a:r>
              <a:rPr lang="en-US" sz="3000" dirty="0">
                <a:solidFill>
                  <a:prstClr val="black"/>
                </a:solidFill>
                <a:cs typeface="Lato Light"/>
              </a:rPr>
              <a:t>Recognize and understand relevant state and/or federal regulations, and understand how they support or potentially impede episode payment implementation</a:t>
            </a:r>
          </a:p>
        </p:txBody>
      </p:sp>
      <p:sp>
        <p:nvSpPr>
          <p:cNvPr id="7" name="Rectangle 6"/>
          <p:cNvSpPr/>
          <p:nvPr/>
        </p:nvSpPr>
        <p:spPr>
          <a:xfrm>
            <a:off x="14423248" y="10705735"/>
            <a:ext cx="8407252" cy="2400657"/>
          </a:xfrm>
          <a:prstGeom prst="rect">
            <a:avLst/>
          </a:prstGeom>
        </p:spPr>
        <p:txBody>
          <a:bodyPr wrap="square">
            <a:spAutoFit/>
          </a:bodyPr>
          <a:lstStyle/>
          <a:p>
            <a:pPr marL="0" lvl="1" defTabSz="1828538">
              <a:spcBef>
                <a:spcPts val="1200"/>
              </a:spcBef>
              <a:spcAft>
                <a:spcPts val="1200"/>
              </a:spcAft>
              <a:buSzPct val="120000"/>
              <a:defRPr/>
            </a:pPr>
            <a:r>
              <a:rPr lang="en-US" sz="3000" b="1" dirty="0">
                <a:solidFill>
                  <a:srgbClr val="1B587C"/>
                </a:solidFill>
                <a:cs typeface="Lato Light"/>
              </a:rPr>
              <a:t>Interaction between multiple APMs: </a:t>
            </a:r>
            <a:br>
              <a:rPr lang="en-US" sz="3000" b="1" dirty="0">
                <a:solidFill>
                  <a:srgbClr val="1B587C"/>
                </a:solidFill>
                <a:cs typeface="Lato Light"/>
              </a:rPr>
            </a:br>
            <a:r>
              <a:rPr lang="en-US" sz="3000" dirty="0">
                <a:solidFill>
                  <a:prstClr val="black"/>
                </a:solidFill>
                <a:cs typeface="Lato Light"/>
              </a:rPr>
              <a:t>Recognize questions and issues that may arise when determining how to implement episode payment together with other alternative payment models, such as population-based payment</a:t>
            </a:r>
          </a:p>
        </p:txBody>
      </p:sp>
    </p:spTree>
    <p:extLst>
      <p:ext uri="{BB962C8B-B14F-4D97-AF65-F5344CB8AC3E}">
        <p14:creationId xmlns:p14="http://schemas.microsoft.com/office/powerpoint/2010/main" val="393732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460500" y="9985063"/>
            <a:ext cx="6465888" cy="400110"/>
          </a:xfrm>
          <a:prstGeom prst="rect">
            <a:avLst/>
          </a:prstGeom>
          <a:noFill/>
        </p:spPr>
        <p:txBody>
          <a:bodyPr wrap="square" rtlCol="0">
            <a:spAutoFit/>
          </a:bodyPr>
          <a:lstStyle/>
          <a:p>
            <a:r>
              <a:rPr lang="en-US" sz="2000" dirty="0">
                <a:latin typeface="+mj-lt"/>
              </a:rPr>
              <a:t>* Varies based on episode. For illustrative purposes only</a:t>
            </a:r>
          </a:p>
        </p:txBody>
      </p:sp>
      <p:grpSp>
        <p:nvGrpSpPr>
          <p:cNvPr id="21" name="Group 20" descr="Generic Timeline for Episode Payments flow charts " title="Clinical Episode Timing "/>
          <p:cNvGrpSpPr/>
          <p:nvPr/>
        </p:nvGrpSpPr>
        <p:grpSpPr>
          <a:xfrm>
            <a:off x="1460500" y="4251325"/>
            <a:ext cx="21961231" cy="5730641"/>
            <a:chOff x="2204438" y="6100184"/>
            <a:chExt cx="12170584" cy="2363788"/>
          </a:xfrm>
        </p:grpSpPr>
        <p:sp>
          <p:nvSpPr>
            <p:cNvPr id="6" name="Rounded Rectangle 5"/>
            <p:cNvSpPr/>
            <p:nvPr/>
          </p:nvSpPr>
          <p:spPr>
            <a:xfrm>
              <a:off x="2559338" y="7047922"/>
              <a:ext cx="10248900" cy="1416050"/>
            </a:xfrm>
            <a:prstGeom prst="roundRect">
              <a:avLst>
                <a:gd name="adj" fmla="val 0"/>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Rounded Rectangle 6"/>
            <p:cNvSpPr/>
            <p:nvPr/>
          </p:nvSpPr>
          <p:spPr>
            <a:xfrm>
              <a:off x="13061221" y="7276522"/>
              <a:ext cx="1313801" cy="692150"/>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algn="ctr"/>
              <a:r>
                <a:rPr lang="en-US" sz="2800" dirty="0">
                  <a:latin typeface="Lato" panose="020F0502020204030203" pitchFamily="34" charset="0"/>
                  <a:ea typeface="Lato" panose="020F0502020204030203" pitchFamily="34" charset="0"/>
                  <a:cs typeface="Lato" panose="020F0502020204030203" pitchFamily="34" charset="0"/>
                </a:rPr>
                <a:t>Track Quality Measures</a:t>
              </a:r>
            </a:p>
          </p:txBody>
        </p:sp>
        <p:sp>
          <p:nvSpPr>
            <p:cNvPr id="8" name="Right Arrow 7"/>
            <p:cNvSpPr/>
            <p:nvPr/>
          </p:nvSpPr>
          <p:spPr>
            <a:xfrm>
              <a:off x="12430931" y="7363835"/>
              <a:ext cx="754614" cy="517525"/>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7" name="Rectangular Callout 16"/>
            <p:cNvSpPr/>
            <p:nvPr/>
          </p:nvSpPr>
          <p:spPr>
            <a:xfrm>
              <a:off x="9531638" y="6100184"/>
              <a:ext cx="2971800" cy="730250"/>
            </a:xfrm>
            <a:prstGeom prst="wedgeRectCallout">
              <a:avLst>
                <a:gd name="adj1" fmla="val 47645"/>
                <a:gd name="adj2" fmla="val 111965"/>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latin typeface="Lato" panose="020F0502020204030203" pitchFamily="34" charset="0"/>
                  <a:ea typeface="Lato" panose="020F0502020204030203" pitchFamily="34" charset="0"/>
                  <a:cs typeface="Lato" panose="020F0502020204030203" pitchFamily="34" charset="0"/>
                </a:rPr>
                <a:t>Stopping Point</a:t>
              </a:r>
            </a:p>
            <a:p>
              <a:pPr algn="ctr"/>
              <a:r>
                <a:rPr lang="en-US" sz="1800" dirty="0">
                  <a:latin typeface="Lato" panose="020F0502020204030203" pitchFamily="34" charset="0"/>
                  <a:ea typeface="Lato" panose="020F0502020204030203" pitchFamily="34" charset="0"/>
                  <a:cs typeface="Lato" panose="020F0502020204030203" pitchFamily="34" charset="0"/>
                </a:rPr>
                <a:t>Timeframe following date of intervention</a:t>
              </a:r>
            </a:p>
          </p:txBody>
        </p:sp>
        <p:sp>
          <p:nvSpPr>
            <p:cNvPr id="16" name="TextBox 15"/>
            <p:cNvSpPr txBox="1"/>
            <p:nvPr/>
          </p:nvSpPr>
          <p:spPr>
            <a:xfrm>
              <a:off x="8267988" y="7990894"/>
              <a:ext cx="4235450" cy="190429"/>
            </a:xfrm>
            <a:prstGeom prst="rect">
              <a:avLst/>
            </a:prstGeom>
            <a:noFill/>
          </p:spPr>
          <p:txBody>
            <a:bodyPr wrap="square" rtlCol="0">
              <a:spAutoFit/>
            </a:bodyPr>
            <a:lstStyle/>
            <a:p>
              <a:pPr algn="ctr"/>
              <a:r>
                <a:rPr lang="en-US" sz="2400" dirty="0">
                  <a:latin typeface="Lato" panose="020F0502020204030203" pitchFamily="34" charset="0"/>
                  <a:ea typeface="Lato" panose="020F0502020204030203" pitchFamily="34" charset="0"/>
                  <a:cs typeface="Lato" panose="020F0502020204030203" pitchFamily="34" charset="0"/>
                </a:rPr>
                <a:t>90+ days*</a:t>
              </a:r>
            </a:p>
          </p:txBody>
        </p:sp>
        <p:sp>
          <p:nvSpPr>
            <p:cNvPr id="9" name="Rounded Rectangle 8"/>
            <p:cNvSpPr/>
            <p:nvPr/>
          </p:nvSpPr>
          <p:spPr>
            <a:xfrm>
              <a:off x="8267988" y="7276522"/>
              <a:ext cx="4235450" cy="69215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a:latin typeface="Lato" panose="020F0502020204030203" pitchFamily="34" charset="0"/>
                  <a:ea typeface="Lato" panose="020F0502020204030203" pitchFamily="34" charset="0"/>
                  <a:cs typeface="Lato" panose="020F0502020204030203" pitchFamily="34" charset="0"/>
                </a:rPr>
                <a:t>Post-Procedure</a:t>
              </a:r>
            </a:p>
          </p:txBody>
        </p:sp>
        <p:sp>
          <p:nvSpPr>
            <p:cNvPr id="10" name="Right Arrow 9"/>
            <p:cNvSpPr/>
            <p:nvPr/>
          </p:nvSpPr>
          <p:spPr>
            <a:xfrm>
              <a:off x="7613938" y="7363834"/>
              <a:ext cx="654050" cy="517525"/>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TextBox 14"/>
            <p:cNvSpPr txBox="1"/>
            <p:nvPr/>
          </p:nvSpPr>
          <p:spPr>
            <a:xfrm>
              <a:off x="5556539" y="8011533"/>
              <a:ext cx="2178050" cy="190429"/>
            </a:xfrm>
            <a:prstGeom prst="rect">
              <a:avLst/>
            </a:prstGeom>
            <a:noFill/>
          </p:spPr>
          <p:txBody>
            <a:bodyPr wrap="square" rtlCol="0">
              <a:spAutoFit/>
            </a:bodyPr>
            <a:lstStyle/>
            <a:p>
              <a:pPr algn="ctr"/>
              <a:r>
                <a:rPr lang="en-US" sz="2400" dirty="0">
                  <a:latin typeface="Lato" panose="020F0502020204030203" pitchFamily="34" charset="0"/>
                  <a:ea typeface="Lato" panose="020F0502020204030203" pitchFamily="34" charset="0"/>
                  <a:cs typeface="Lato" panose="020F0502020204030203" pitchFamily="34" charset="0"/>
                </a:rPr>
                <a:t>2-5 days*</a:t>
              </a:r>
            </a:p>
          </p:txBody>
        </p:sp>
        <p:sp>
          <p:nvSpPr>
            <p:cNvPr id="11" name="Rounded Rectangle 10"/>
            <p:cNvSpPr/>
            <p:nvPr/>
          </p:nvSpPr>
          <p:spPr>
            <a:xfrm>
              <a:off x="5556538" y="7276522"/>
              <a:ext cx="2178050" cy="69215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a:latin typeface="Lato" panose="020F0502020204030203" pitchFamily="34" charset="0"/>
                  <a:ea typeface="Lato" panose="020F0502020204030203" pitchFamily="34" charset="0"/>
                  <a:cs typeface="Lato" panose="020F0502020204030203" pitchFamily="34" charset="0"/>
                </a:rPr>
                <a:t>Event</a:t>
              </a:r>
            </a:p>
          </p:txBody>
        </p:sp>
        <p:sp>
          <p:nvSpPr>
            <p:cNvPr id="12" name="Right Arrow 11"/>
            <p:cNvSpPr/>
            <p:nvPr/>
          </p:nvSpPr>
          <p:spPr>
            <a:xfrm>
              <a:off x="4902488" y="7363834"/>
              <a:ext cx="654050" cy="517525"/>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4" name="TextBox 13"/>
            <p:cNvSpPr txBox="1"/>
            <p:nvPr/>
          </p:nvSpPr>
          <p:spPr>
            <a:xfrm>
              <a:off x="2845088" y="8032172"/>
              <a:ext cx="2178050" cy="190429"/>
            </a:xfrm>
            <a:prstGeom prst="rect">
              <a:avLst/>
            </a:prstGeom>
            <a:noFill/>
          </p:spPr>
          <p:txBody>
            <a:bodyPr wrap="square" rtlCol="0">
              <a:spAutoFit/>
            </a:bodyPr>
            <a:lstStyle/>
            <a:p>
              <a:pPr algn="ctr"/>
              <a:r>
                <a:rPr lang="en-US" sz="2400" dirty="0">
                  <a:latin typeface="Lato" panose="020F0502020204030203" pitchFamily="34" charset="0"/>
                  <a:ea typeface="Lato" panose="020F0502020204030203" pitchFamily="34" charset="0"/>
                  <a:cs typeface="Lato" panose="020F0502020204030203" pitchFamily="34" charset="0"/>
                </a:rPr>
                <a:t>30 days*</a:t>
              </a:r>
            </a:p>
          </p:txBody>
        </p:sp>
        <p:sp>
          <p:nvSpPr>
            <p:cNvPr id="13" name="Rounded Rectangle 12"/>
            <p:cNvSpPr/>
            <p:nvPr/>
          </p:nvSpPr>
          <p:spPr>
            <a:xfrm>
              <a:off x="2845088" y="7276522"/>
              <a:ext cx="2178050" cy="69215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a:latin typeface="Lato" panose="020F0502020204030203" pitchFamily="34" charset="0"/>
                  <a:ea typeface="Lato" panose="020F0502020204030203" pitchFamily="34" charset="0"/>
                  <a:cs typeface="Lato" panose="020F0502020204030203" pitchFamily="34" charset="0"/>
                </a:rPr>
                <a:t>Pre-Procedure</a:t>
              </a:r>
            </a:p>
          </p:txBody>
        </p:sp>
        <p:sp>
          <p:nvSpPr>
            <p:cNvPr id="18" name="TextBox 17"/>
            <p:cNvSpPr txBox="1"/>
            <p:nvPr/>
          </p:nvSpPr>
          <p:spPr>
            <a:xfrm rot="16200000">
              <a:off x="1625990" y="7626370"/>
              <a:ext cx="1416050" cy="259153"/>
            </a:xfrm>
            <a:prstGeom prst="rect">
              <a:avLst/>
            </a:prstGeom>
            <a:noFill/>
          </p:spPr>
          <p:txBody>
            <a:bodyPr wrap="square" rtlCol="0">
              <a:spAutoFit/>
            </a:bodyPr>
            <a:lstStyle/>
            <a:p>
              <a:pPr algn="ctr"/>
              <a:r>
                <a:rPr lang="en-US" sz="2400" dirty="0">
                  <a:latin typeface="Lato" panose="020F0502020204030203" pitchFamily="34" charset="0"/>
                  <a:ea typeface="Lato" panose="020F0502020204030203" pitchFamily="34" charset="0"/>
                  <a:cs typeface="Lato" panose="020F0502020204030203" pitchFamily="34" charset="0"/>
                </a:rPr>
                <a:t>Episode Duration</a:t>
              </a:r>
            </a:p>
          </p:txBody>
        </p:sp>
        <p:sp>
          <p:nvSpPr>
            <p:cNvPr id="19" name="Rectangular Callout 18"/>
            <p:cNvSpPr/>
            <p:nvPr/>
          </p:nvSpPr>
          <p:spPr>
            <a:xfrm>
              <a:off x="5427613" y="6110503"/>
              <a:ext cx="2667260" cy="730250"/>
            </a:xfrm>
            <a:prstGeom prst="wedgeRectCallout">
              <a:avLst>
                <a:gd name="adj1" fmla="val -132964"/>
                <a:gd name="adj2" fmla="val 115444"/>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latin typeface="Lato" panose="020F0502020204030203" pitchFamily="34" charset="0"/>
                  <a:ea typeface="Lato" panose="020F0502020204030203" pitchFamily="34" charset="0"/>
                  <a:cs typeface="Lato" panose="020F0502020204030203" pitchFamily="34" charset="0"/>
                </a:rPr>
                <a:t>Shared Decision Making</a:t>
              </a:r>
            </a:p>
            <a:p>
              <a:pPr algn="ctr"/>
              <a:r>
                <a:rPr lang="en-US" sz="1800" dirty="0">
                  <a:latin typeface="Lato" panose="020F0502020204030203" pitchFamily="34" charset="0"/>
                  <a:ea typeface="Lato" panose="020F0502020204030203" pitchFamily="34" charset="0"/>
                  <a:cs typeface="Lato" panose="020F0502020204030203" pitchFamily="34" charset="0"/>
                </a:rPr>
                <a:t>functional status tools &amp; </a:t>
              </a:r>
              <a:br>
                <a:rPr lang="en-US" sz="1800" dirty="0">
                  <a:latin typeface="Lato" panose="020F0502020204030203" pitchFamily="34" charset="0"/>
                  <a:ea typeface="Lato" panose="020F0502020204030203" pitchFamily="34" charset="0"/>
                  <a:cs typeface="Lato" panose="020F0502020204030203" pitchFamily="34" charset="0"/>
                </a:rPr>
              </a:br>
              <a:r>
                <a:rPr lang="en-US" sz="1800" dirty="0">
                  <a:latin typeface="Lato" panose="020F0502020204030203" pitchFamily="34" charset="0"/>
                  <a:ea typeface="Lato" panose="020F0502020204030203" pitchFamily="34" charset="0"/>
                  <a:cs typeface="Lato" panose="020F0502020204030203" pitchFamily="34" charset="0"/>
                </a:rPr>
                <a:t>decision aids</a:t>
              </a:r>
            </a:p>
          </p:txBody>
        </p:sp>
        <p:sp>
          <p:nvSpPr>
            <p:cNvPr id="20" name="Rectangular Callout 19"/>
            <p:cNvSpPr/>
            <p:nvPr/>
          </p:nvSpPr>
          <p:spPr>
            <a:xfrm>
              <a:off x="2845086" y="6101772"/>
              <a:ext cx="2419352" cy="730250"/>
            </a:xfrm>
            <a:prstGeom prst="wedgeRectCallout">
              <a:avLst>
                <a:gd name="adj1" fmla="val -48712"/>
                <a:gd name="adj2" fmla="val 115444"/>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latin typeface="Lato" panose="020F0502020204030203" pitchFamily="34" charset="0"/>
                  <a:ea typeface="Lato" panose="020F0502020204030203" pitchFamily="34" charset="0"/>
                  <a:cs typeface="Lato" panose="020F0502020204030203" pitchFamily="34" charset="0"/>
                </a:rPr>
                <a:t>Starting Point</a:t>
              </a:r>
            </a:p>
            <a:p>
              <a:pPr algn="ctr"/>
              <a:r>
                <a:rPr lang="en-US" sz="1800" dirty="0">
                  <a:latin typeface="Lato" panose="020F0502020204030203" pitchFamily="34" charset="0"/>
                  <a:ea typeface="Lato" panose="020F0502020204030203" pitchFamily="34" charset="0"/>
                  <a:cs typeface="Lato" panose="020F0502020204030203" pitchFamily="34" charset="0"/>
                </a:rPr>
                <a:t>Prior to date of intervention</a:t>
              </a:r>
            </a:p>
          </p:txBody>
        </p:sp>
      </p:grpSp>
      <p:sp>
        <p:nvSpPr>
          <p:cNvPr id="5" name="Text Placeholder 4"/>
          <p:cNvSpPr>
            <a:spLocks noGrp="1"/>
          </p:cNvSpPr>
          <p:nvPr>
            <p:ph type="body" sz="quarter" idx="10"/>
          </p:nvPr>
        </p:nvSpPr>
        <p:spPr/>
        <p:txBody>
          <a:bodyPr/>
          <a:lstStyle/>
          <a:p>
            <a:r>
              <a:rPr lang="en-US" dirty="0"/>
              <a:t>Generic Timeline for Episode Payments</a:t>
            </a:r>
          </a:p>
        </p:txBody>
      </p:sp>
      <p:sp>
        <p:nvSpPr>
          <p:cNvPr id="4" name="Title 3"/>
          <p:cNvSpPr>
            <a:spLocks noGrp="1"/>
          </p:cNvSpPr>
          <p:nvPr>
            <p:ph type="title"/>
          </p:nvPr>
        </p:nvSpPr>
        <p:spPr/>
        <p:txBody>
          <a:bodyPr/>
          <a:lstStyle/>
          <a:p>
            <a:r>
              <a:rPr lang="en-US" cap="none" dirty="0"/>
              <a:t>Clinical Episode Timing</a:t>
            </a:r>
          </a:p>
        </p:txBody>
      </p:sp>
    </p:spTree>
    <p:extLst>
      <p:ext uri="{BB962C8B-B14F-4D97-AF65-F5344CB8AC3E}">
        <p14:creationId xmlns:p14="http://schemas.microsoft.com/office/powerpoint/2010/main" val="167288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9772" y="12378542"/>
            <a:ext cx="3379482" cy="9322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60209" y="858838"/>
            <a:ext cx="22058683" cy="1144622"/>
          </a:xfrm>
        </p:spPr>
        <p:txBody>
          <a:bodyPr/>
          <a:lstStyle/>
          <a:p>
            <a:r>
              <a:rPr lang="en-US" cap="none" dirty="0"/>
              <a:t>Retrospective</a:t>
            </a:r>
            <a:endParaRPr lang="en-US" dirty="0"/>
          </a:p>
        </p:txBody>
      </p:sp>
      <p:pic>
        <p:nvPicPr>
          <p:cNvPr id="85" name="Picture 8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9772" y="12442004"/>
            <a:ext cx="3379482" cy="868740"/>
          </a:xfrm>
          <a:prstGeom prst="rect">
            <a:avLst/>
          </a:prstGeom>
        </p:spPr>
      </p:pic>
      <p:graphicFrame>
        <p:nvGraphicFramePr>
          <p:cNvPr id="107" name="Table 2" title="Tabl"/>
          <p:cNvGraphicFramePr>
            <a:graphicFrameLocks noGrp="1"/>
          </p:cNvGraphicFramePr>
          <p:nvPr>
            <p:extLst>
              <p:ext uri="{D42A27DB-BD31-4B8C-83A1-F6EECF244321}">
                <p14:modId xmlns:p14="http://schemas.microsoft.com/office/powerpoint/2010/main" val="825990328"/>
              </p:ext>
            </p:extLst>
          </p:nvPr>
        </p:nvGraphicFramePr>
        <p:xfrm>
          <a:off x="794255" y="2046708"/>
          <a:ext cx="22724637" cy="10894898"/>
        </p:xfrm>
        <a:graphic>
          <a:graphicData uri="http://schemas.openxmlformats.org/drawingml/2006/table">
            <a:tbl>
              <a:tblPr firstRow="1" bandRow="1">
                <a:tableStyleId>{2D5ABB26-0587-4C30-8999-92F81FD0307C}</a:tableStyleId>
              </a:tblPr>
              <a:tblGrid>
                <a:gridCol w="7574879">
                  <a:extLst>
                    <a:ext uri="{9D8B030D-6E8A-4147-A177-3AD203B41FA5}">
                      <a16:colId xmlns:a16="http://schemas.microsoft.com/office/drawing/2014/main" val="20000"/>
                    </a:ext>
                  </a:extLst>
                </a:gridCol>
                <a:gridCol w="3249032">
                  <a:extLst>
                    <a:ext uri="{9D8B030D-6E8A-4147-A177-3AD203B41FA5}">
                      <a16:colId xmlns:a16="http://schemas.microsoft.com/office/drawing/2014/main" val="20001"/>
                    </a:ext>
                  </a:extLst>
                </a:gridCol>
                <a:gridCol w="11900726">
                  <a:extLst>
                    <a:ext uri="{9D8B030D-6E8A-4147-A177-3AD203B41FA5}">
                      <a16:colId xmlns:a16="http://schemas.microsoft.com/office/drawing/2014/main" val="20002"/>
                    </a:ext>
                  </a:extLst>
                </a:gridCol>
              </a:tblGrid>
              <a:tr h="934942">
                <a:tc>
                  <a:txBody>
                    <a:bodyPr/>
                    <a:lstStyle/>
                    <a:p>
                      <a:pPr algn="ctr"/>
                      <a:r>
                        <a:rPr lang="en-US" sz="3200" b="1" dirty="0">
                          <a:latin typeface="Lato" panose="020F0502020204030203" pitchFamily="34" charset="0"/>
                          <a:ea typeface="Lato" panose="020F0502020204030203" pitchFamily="34" charset="0"/>
                          <a:cs typeface="Lato" panose="020F0502020204030203" pitchFamily="34" charset="0"/>
                        </a:rPr>
                        <a:t>Steps</a:t>
                      </a:r>
                    </a:p>
                  </a:txBody>
                  <a:tcPr marL="182832" marR="182832" marT="91416" marB="91416" anchor="ctr">
                    <a:lnB w="9525" cap="flat" cmpd="sng" algn="ctr">
                      <a:solidFill>
                        <a:schemeClr val="bg1">
                          <a:lumMod val="65000"/>
                        </a:schemeClr>
                      </a:solidFill>
                      <a:prstDash val="solid"/>
                      <a:round/>
                      <a:headEnd type="none" w="med" len="med"/>
                      <a:tailEnd type="none" w="med" len="med"/>
                    </a:lnB>
                  </a:tcPr>
                </a:tc>
                <a:tc>
                  <a:txBody>
                    <a:bodyPr/>
                    <a:lstStyle/>
                    <a:p>
                      <a:pPr algn="ctr"/>
                      <a:r>
                        <a:rPr lang="en-US" sz="3200" b="1" dirty="0">
                          <a:latin typeface="Lato" panose="020F0502020204030203" pitchFamily="34" charset="0"/>
                          <a:ea typeface="Lato" panose="020F0502020204030203" pitchFamily="34" charset="0"/>
                          <a:cs typeface="Lato" panose="020F0502020204030203" pitchFamily="34" charset="0"/>
                        </a:rPr>
                        <a:t>Role</a:t>
                      </a:r>
                    </a:p>
                  </a:txBody>
                  <a:tcPr marL="182832" marR="182832" marT="91416" marB="91416" anchor="ctr">
                    <a:lnB w="9525" cap="flat" cmpd="sng" algn="ctr">
                      <a:solidFill>
                        <a:schemeClr val="bg1">
                          <a:lumMod val="65000"/>
                        </a:schemeClr>
                      </a:solidFill>
                      <a:prstDash val="solid"/>
                      <a:round/>
                      <a:headEnd type="none" w="med" len="med"/>
                      <a:tailEnd type="none" w="med" len="med"/>
                    </a:lnB>
                  </a:tcPr>
                </a:tc>
                <a:tc>
                  <a:txBody>
                    <a:bodyPr/>
                    <a:lstStyle/>
                    <a:p>
                      <a:pPr algn="ctr"/>
                      <a:r>
                        <a:rPr lang="en-US" sz="3200" b="1" dirty="0">
                          <a:latin typeface="Lato" panose="020F0502020204030203" pitchFamily="34" charset="0"/>
                          <a:ea typeface="Lato" panose="020F0502020204030203" pitchFamily="34" charset="0"/>
                          <a:cs typeface="Lato" panose="020F0502020204030203" pitchFamily="34" charset="0"/>
                        </a:rPr>
                        <a:t>Process</a:t>
                      </a:r>
                    </a:p>
                  </a:txBody>
                  <a:tcPr marL="182832" marR="182832" marT="91416" marB="91416" anchor="ctr">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2489989">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dirty="0">
                          <a:latin typeface="Lato" panose="020F0502020204030203" pitchFamily="34" charset="0"/>
                          <a:ea typeface="Lato" panose="020F0502020204030203" pitchFamily="34" charset="0"/>
                          <a:cs typeface="Lato" panose="020F0502020204030203" pitchFamily="34" charset="0"/>
                        </a:rPr>
                        <a:t>Health</a:t>
                      </a:r>
                      <a:r>
                        <a:rPr lang="en-US" sz="3200" baseline="0" dirty="0">
                          <a:latin typeface="Lato" panose="020F0502020204030203" pitchFamily="34" charset="0"/>
                          <a:ea typeface="Lato" panose="020F0502020204030203" pitchFamily="34" charset="0"/>
                          <a:cs typeface="Lato" panose="020F0502020204030203" pitchFamily="34" charset="0"/>
                        </a:rPr>
                        <a:t> Plans/</a:t>
                      </a:r>
                      <a:br>
                        <a:rPr lang="en-US" sz="3200" baseline="0" dirty="0">
                          <a:latin typeface="Lato" panose="020F0502020204030203" pitchFamily="34" charset="0"/>
                          <a:ea typeface="Lato" panose="020F0502020204030203" pitchFamily="34" charset="0"/>
                          <a:cs typeface="Lato" panose="020F0502020204030203" pitchFamily="34" charset="0"/>
                        </a:rPr>
                      </a:br>
                      <a:r>
                        <a:rPr lang="en-US" sz="3200" baseline="0" dirty="0">
                          <a:latin typeface="Lato" panose="020F0502020204030203" pitchFamily="34" charset="0"/>
                          <a:ea typeface="Lato" panose="020F0502020204030203" pitchFamily="34" charset="0"/>
                          <a:cs typeface="Lato" panose="020F0502020204030203" pitchFamily="34" charset="0"/>
                        </a:rPr>
                        <a:t>Payers</a:t>
                      </a:r>
                      <a:endParaRPr lang="en-US" sz="3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489989">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dirty="0">
                          <a:latin typeface="Lato" panose="020F0502020204030203" pitchFamily="34" charset="0"/>
                          <a:ea typeface="Lato" panose="020F0502020204030203" pitchFamily="34" charset="0"/>
                          <a:cs typeface="Lato" panose="020F0502020204030203" pitchFamily="34" charset="0"/>
                        </a:rPr>
                        <a:t>Providers</a:t>
                      </a:r>
                    </a:p>
                  </a:txBody>
                  <a:tcPr marL="182832" marR="182832" marT="91416" marB="91416"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2489989">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dirty="0">
                          <a:latin typeface="Lato" panose="020F0502020204030203" pitchFamily="34" charset="0"/>
                          <a:ea typeface="Lato" panose="020F0502020204030203" pitchFamily="34" charset="0"/>
                          <a:cs typeface="Lato" panose="020F0502020204030203" pitchFamily="34" charset="0"/>
                        </a:rPr>
                        <a:t>Providers</a:t>
                      </a:r>
                    </a:p>
                  </a:txBody>
                  <a:tcPr marL="182832" marR="182832" marT="91416" marB="91416"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2489989">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latin typeface="Lato" panose="020F0502020204030203" pitchFamily="34" charset="0"/>
                          <a:ea typeface="Lato" panose="020F0502020204030203" pitchFamily="34" charset="0"/>
                          <a:cs typeface="Lato" panose="020F0502020204030203" pitchFamily="34" charset="0"/>
                        </a:rPr>
                        <a:t>Health</a:t>
                      </a:r>
                      <a:r>
                        <a:rPr lang="en-US" sz="3200" baseline="0" dirty="0">
                          <a:latin typeface="Lato" panose="020F0502020204030203" pitchFamily="34" charset="0"/>
                          <a:ea typeface="Lato" panose="020F0502020204030203" pitchFamily="34" charset="0"/>
                          <a:cs typeface="Lato" panose="020F0502020204030203" pitchFamily="34" charset="0"/>
                        </a:rPr>
                        <a:t> Plans/</a:t>
                      </a:r>
                      <a:br>
                        <a:rPr lang="en-US" sz="3200" baseline="0" dirty="0">
                          <a:latin typeface="Lato" panose="020F0502020204030203" pitchFamily="34" charset="0"/>
                          <a:ea typeface="Lato" panose="020F0502020204030203" pitchFamily="34" charset="0"/>
                          <a:cs typeface="Lato" panose="020F0502020204030203" pitchFamily="34" charset="0"/>
                        </a:rPr>
                      </a:br>
                      <a:r>
                        <a:rPr lang="en-US" sz="3200" baseline="0" dirty="0">
                          <a:latin typeface="Lato" panose="020F0502020204030203" pitchFamily="34" charset="0"/>
                          <a:ea typeface="Lato" panose="020F0502020204030203" pitchFamily="34" charset="0"/>
                          <a:cs typeface="Lato" panose="020F0502020204030203" pitchFamily="34" charset="0"/>
                        </a:rPr>
                        <a:t>Payers</a:t>
                      </a:r>
                      <a:endParaRPr lang="en-US" sz="3200" dirty="0">
                        <a:latin typeface="Lato" panose="020F0502020204030203" pitchFamily="34" charset="0"/>
                        <a:ea typeface="Lato" panose="020F0502020204030203" pitchFamily="34" charset="0"/>
                        <a:cs typeface="Lato" panose="020F0502020204030203" pitchFamily="34" charset="0"/>
                      </a:endParaRPr>
                    </a:p>
                    <a:p>
                      <a:pPr algn="ctr"/>
                      <a:r>
                        <a:rPr lang="en-US" sz="3200" dirty="0">
                          <a:latin typeface="Lato" panose="020F0502020204030203" pitchFamily="34" charset="0"/>
                          <a:ea typeface="Lato" panose="020F0502020204030203" pitchFamily="34" charset="0"/>
                          <a:cs typeface="Lato" panose="020F0502020204030203" pitchFamily="34" charset="0"/>
                        </a:rPr>
                        <a:t>&amp; Providers</a:t>
                      </a:r>
                    </a:p>
                  </a:txBody>
                  <a:tcPr marL="182832" marR="182832" marT="91416" marB="91416"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1" name="Rectangle 120"/>
          <p:cNvSpPr/>
          <p:nvPr/>
        </p:nvSpPr>
        <p:spPr>
          <a:xfrm>
            <a:off x="529772" y="12378542"/>
            <a:ext cx="3379482" cy="9322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2" name="Group 121" descr="Graphic of ID badge " title="Graphic"/>
          <p:cNvGrpSpPr/>
          <p:nvPr/>
        </p:nvGrpSpPr>
        <p:grpSpPr>
          <a:xfrm>
            <a:off x="19416426" y="11108141"/>
            <a:ext cx="1752143" cy="1123656"/>
            <a:chOff x="6918325" y="3498850"/>
            <a:chExt cx="876300" cy="561975"/>
          </a:xfrm>
          <a:solidFill>
            <a:schemeClr val="accent3"/>
          </a:solidFill>
        </p:grpSpPr>
        <p:sp>
          <p:nvSpPr>
            <p:cNvPr id="123" name="Freeform 185"/>
            <p:cNvSpPr>
              <a:spLocks/>
            </p:cNvSpPr>
            <p:nvPr/>
          </p:nvSpPr>
          <p:spPr bwMode="auto">
            <a:xfrm>
              <a:off x="7489825" y="3754438"/>
              <a:ext cx="211138" cy="215900"/>
            </a:xfrm>
            <a:custGeom>
              <a:avLst/>
              <a:gdLst>
                <a:gd name="T0" fmla="*/ 28 w 56"/>
                <a:gd name="T1" fmla="*/ 0 h 57"/>
                <a:gd name="T2" fmla="*/ 16 w 56"/>
                <a:gd name="T3" fmla="*/ 10 h 57"/>
                <a:gd name="T4" fmla="*/ 16 w 56"/>
                <a:gd name="T5" fmla="*/ 15 h 57"/>
                <a:gd name="T6" fmla="*/ 15 w 56"/>
                <a:gd name="T7" fmla="*/ 18 h 57"/>
                <a:gd name="T8" fmla="*/ 18 w 56"/>
                <a:gd name="T9" fmla="*/ 26 h 57"/>
                <a:gd name="T10" fmla="*/ 21 w 56"/>
                <a:gd name="T11" fmla="*/ 31 h 57"/>
                <a:gd name="T12" fmla="*/ 21 w 56"/>
                <a:gd name="T13" fmla="*/ 31 h 57"/>
                <a:gd name="T14" fmla="*/ 21 w 56"/>
                <a:gd name="T15" fmla="*/ 31 h 57"/>
                <a:gd name="T16" fmla="*/ 7 w 56"/>
                <a:gd name="T17" fmla="*/ 38 h 57"/>
                <a:gd name="T18" fmla="*/ 4 w 56"/>
                <a:gd name="T19" fmla="*/ 41 h 57"/>
                <a:gd name="T20" fmla="*/ 3 w 56"/>
                <a:gd name="T21" fmla="*/ 43 h 57"/>
                <a:gd name="T22" fmla="*/ 3 w 56"/>
                <a:gd name="T23" fmla="*/ 43 h 57"/>
                <a:gd name="T24" fmla="*/ 3 w 56"/>
                <a:gd name="T25" fmla="*/ 44 h 57"/>
                <a:gd name="T26" fmla="*/ 1 w 56"/>
                <a:gd name="T27" fmla="*/ 50 h 57"/>
                <a:gd name="T28" fmla="*/ 1 w 56"/>
                <a:gd name="T29" fmla="*/ 50 h 57"/>
                <a:gd name="T30" fmla="*/ 1 w 56"/>
                <a:gd name="T31" fmla="*/ 50 h 57"/>
                <a:gd name="T32" fmla="*/ 0 w 56"/>
                <a:gd name="T33" fmla="*/ 51 h 57"/>
                <a:gd name="T34" fmla="*/ 0 w 56"/>
                <a:gd name="T35" fmla="*/ 52 h 57"/>
                <a:gd name="T36" fmla="*/ 0 w 56"/>
                <a:gd name="T37" fmla="*/ 52 h 57"/>
                <a:gd name="T38" fmla="*/ 4 w 56"/>
                <a:gd name="T39" fmla="*/ 55 h 57"/>
                <a:gd name="T40" fmla="*/ 10 w 56"/>
                <a:gd name="T41" fmla="*/ 56 h 57"/>
                <a:gd name="T42" fmla="*/ 26 w 56"/>
                <a:gd name="T43" fmla="*/ 57 h 57"/>
                <a:gd name="T44" fmla="*/ 28 w 56"/>
                <a:gd name="T45" fmla="*/ 57 h 57"/>
                <a:gd name="T46" fmla="*/ 28 w 56"/>
                <a:gd name="T47" fmla="*/ 57 h 57"/>
                <a:gd name="T48" fmla="*/ 28 w 56"/>
                <a:gd name="T49" fmla="*/ 57 h 57"/>
                <a:gd name="T50" fmla="*/ 30 w 56"/>
                <a:gd name="T51" fmla="*/ 57 h 57"/>
                <a:gd name="T52" fmla="*/ 46 w 56"/>
                <a:gd name="T53" fmla="*/ 56 h 57"/>
                <a:gd name="T54" fmla="*/ 52 w 56"/>
                <a:gd name="T55" fmla="*/ 55 h 57"/>
                <a:gd name="T56" fmla="*/ 56 w 56"/>
                <a:gd name="T57" fmla="*/ 52 h 57"/>
                <a:gd name="T58" fmla="*/ 56 w 56"/>
                <a:gd name="T59" fmla="*/ 52 h 57"/>
                <a:gd name="T60" fmla="*/ 56 w 56"/>
                <a:gd name="T61" fmla="*/ 51 h 57"/>
                <a:gd name="T62" fmla="*/ 55 w 56"/>
                <a:gd name="T63" fmla="*/ 50 h 57"/>
                <a:gd name="T64" fmla="*/ 53 w 56"/>
                <a:gd name="T65" fmla="*/ 43 h 57"/>
                <a:gd name="T66" fmla="*/ 53 w 56"/>
                <a:gd name="T67" fmla="*/ 43 h 57"/>
                <a:gd name="T68" fmla="*/ 52 w 56"/>
                <a:gd name="T69" fmla="*/ 41 h 57"/>
                <a:gd name="T70" fmla="*/ 49 w 56"/>
                <a:gd name="T71" fmla="*/ 38 h 57"/>
                <a:gd name="T72" fmla="*/ 35 w 56"/>
                <a:gd name="T73" fmla="*/ 31 h 57"/>
                <a:gd name="T74" fmla="*/ 35 w 56"/>
                <a:gd name="T75" fmla="*/ 31 h 57"/>
                <a:gd name="T76" fmla="*/ 35 w 56"/>
                <a:gd name="T77" fmla="*/ 31 h 57"/>
                <a:gd name="T78" fmla="*/ 38 w 56"/>
                <a:gd name="T79" fmla="*/ 26 h 57"/>
                <a:gd name="T80" fmla="*/ 41 w 56"/>
                <a:gd name="T81" fmla="*/ 18 h 57"/>
                <a:gd name="T82" fmla="*/ 40 w 56"/>
                <a:gd name="T83" fmla="*/ 15 h 57"/>
                <a:gd name="T84" fmla="*/ 40 w 56"/>
                <a:gd name="T85" fmla="*/ 10 h 57"/>
                <a:gd name="T86" fmla="*/ 28 w 56"/>
                <a:gd name="T8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57">
                  <a:moveTo>
                    <a:pt x="28" y="0"/>
                  </a:moveTo>
                  <a:cubicBezTo>
                    <a:pt x="16" y="0"/>
                    <a:pt x="16" y="10"/>
                    <a:pt x="16" y="10"/>
                  </a:cubicBezTo>
                  <a:cubicBezTo>
                    <a:pt x="16" y="15"/>
                    <a:pt x="16" y="15"/>
                    <a:pt x="16" y="15"/>
                  </a:cubicBezTo>
                  <a:cubicBezTo>
                    <a:pt x="15" y="15"/>
                    <a:pt x="15" y="16"/>
                    <a:pt x="15" y="18"/>
                  </a:cubicBezTo>
                  <a:cubicBezTo>
                    <a:pt x="15" y="21"/>
                    <a:pt x="17" y="24"/>
                    <a:pt x="18" y="26"/>
                  </a:cubicBezTo>
                  <a:cubicBezTo>
                    <a:pt x="19" y="28"/>
                    <a:pt x="20" y="30"/>
                    <a:pt x="21" y="31"/>
                  </a:cubicBezTo>
                  <a:cubicBezTo>
                    <a:pt x="21" y="31"/>
                    <a:pt x="21" y="31"/>
                    <a:pt x="21" y="31"/>
                  </a:cubicBezTo>
                  <a:cubicBezTo>
                    <a:pt x="21" y="31"/>
                    <a:pt x="21" y="31"/>
                    <a:pt x="21" y="31"/>
                  </a:cubicBezTo>
                  <a:cubicBezTo>
                    <a:pt x="17" y="34"/>
                    <a:pt x="11" y="36"/>
                    <a:pt x="7" y="38"/>
                  </a:cubicBezTo>
                  <a:cubicBezTo>
                    <a:pt x="6" y="39"/>
                    <a:pt x="5" y="40"/>
                    <a:pt x="4" y="41"/>
                  </a:cubicBezTo>
                  <a:cubicBezTo>
                    <a:pt x="4" y="42"/>
                    <a:pt x="3" y="42"/>
                    <a:pt x="3" y="43"/>
                  </a:cubicBezTo>
                  <a:cubicBezTo>
                    <a:pt x="3" y="43"/>
                    <a:pt x="3" y="43"/>
                    <a:pt x="3" y="43"/>
                  </a:cubicBezTo>
                  <a:cubicBezTo>
                    <a:pt x="3" y="44"/>
                    <a:pt x="3" y="44"/>
                    <a:pt x="3" y="44"/>
                  </a:cubicBezTo>
                  <a:cubicBezTo>
                    <a:pt x="2" y="46"/>
                    <a:pt x="1" y="48"/>
                    <a:pt x="1" y="50"/>
                  </a:cubicBezTo>
                  <a:cubicBezTo>
                    <a:pt x="1" y="50"/>
                    <a:pt x="1" y="50"/>
                    <a:pt x="1" y="50"/>
                  </a:cubicBezTo>
                  <a:cubicBezTo>
                    <a:pt x="1" y="50"/>
                    <a:pt x="1" y="50"/>
                    <a:pt x="1" y="50"/>
                  </a:cubicBezTo>
                  <a:cubicBezTo>
                    <a:pt x="1" y="51"/>
                    <a:pt x="1" y="51"/>
                    <a:pt x="0" y="51"/>
                  </a:cubicBezTo>
                  <a:cubicBezTo>
                    <a:pt x="0" y="52"/>
                    <a:pt x="0" y="52"/>
                    <a:pt x="0" y="52"/>
                  </a:cubicBezTo>
                  <a:cubicBezTo>
                    <a:pt x="0" y="52"/>
                    <a:pt x="0" y="52"/>
                    <a:pt x="0" y="52"/>
                  </a:cubicBezTo>
                  <a:cubicBezTo>
                    <a:pt x="0" y="54"/>
                    <a:pt x="4" y="55"/>
                    <a:pt x="4" y="55"/>
                  </a:cubicBezTo>
                  <a:cubicBezTo>
                    <a:pt x="5" y="55"/>
                    <a:pt x="7" y="56"/>
                    <a:pt x="10" y="56"/>
                  </a:cubicBezTo>
                  <a:cubicBezTo>
                    <a:pt x="15" y="57"/>
                    <a:pt x="21" y="57"/>
                    <a:pt x="26" y="57"/>
                  </a:cubicBezTo>
                  <a:cubicBezTo>
                    <a:pt x="26" y="57"/>
                    <a:pt x="27" y="57"/>
                    <a:pt x="28" y="57"/>
                  </a:cubicBezTo>
                  <a:cubicBezTo>
                    <a:pt x="28" y="57"/>
                    <a:pt x="28" y="57"/>
                    <a:pt x="28" y="57"/>
                  </a:cubicBezTo>
                  <a:cubicBezTo>
                    <a:pt x="28" y="57"/>
                    <a:pt x="28" y="57"/>
                    <a:pt x="28" y="57"/>
                  </a:cubicBezTo>
                  <a:cubicBezTo>
                    <a:pt x="29" y="57"/>
                    <a:pt x="30" y="57"/>
                    <a:pt x="30" y="57"/>
                  </a:cubicBezTo>
                  <a:cubicBezTo>
                    <a:pt x="35" y="57"/>
                    <a:pt x="41" y="57"/>
                    <a:pt x="46" y="56"/>
                  </a:cubicBezTo>
                  <a:cubicBezTo>
                    <a:pt x="49" y="56"/>
                    <a:pt x="51" y="55"/>
                    <a:pt x="52" y="55"/>
                  </a:cubicBezTo>
                  <a:cubicBezTo>
                    <a:pt x="52" y="55"/>
                    <a:pt x="56" y="54"/>
                    <a:pt x="56" y="52"/>
                  </a:cubicBezTo>
                  <a:cubicBezTo>
                    <a:pt x="56" y="52"/>
                    <a:pt x="56" y="52"/>
                    <a:pt x="56" y="52"/>
                  </a:cubicBezTo>
                  <a:cubicBezTo>
                    <a:pt x="56" y="52"/>
                    <a:pt x="56" y="52"/>
                    <a:pt x="56" y="51"/>
                  </a:cubicBezTo>
                  <a:cubicBezTo>
                    <a:pt x="55" y="51"/>
                    <a:pt x="55" y="50"/>
                    <a:pt x="55" y="50"/>
                  </a:cubicBezTo>
                  <a:cubicBezTo>
                    <a:pt x="55" y="48"/>
                    <a:pt x="54" y="45"/>
                    <a:pt x="53" y="43"/>
                  </a:cubicBezTo>
                  <a:cubicBezTo>
                    <a:pt x="53" y="43"/>
                    <a:pt x="53" y="43"/>
                    <a:pt x="53" y="43"/>
                  </a:cubicBezTo>
                  <a:cubicBezTo>
                    <a:pt x="53" y="42"/>
                    <a:pt x="52" y="42"/>
                    <a:pt x="52" y="41"/>
                  </a:cubicBezTo>
                  <a:cubicBezTo>
                    <a:pt x="51" y="40"/>
                    <a:pt x="50" y="39"/>
                    <a:pt x="49" y="38"/>
                  </a:cubicBezTo>
                  <a:cubicBezTo>
                    <a:pt x="45" y="36"/>
                    <a:pt x="39" y="34"/>
                    <a:pt x="35" y="31"/>
                  </a:cubicBezTo>
                  <a:cubicBezTo>
                    <a:pt x="35" y="31"/>
                    <a:pt x="35" y="31"/>
                    <a:pt x="35" y="31"/>
                  </a:cubicBezTo>
                  <a:cubicBezTo>
                    <a:pt x="35" y="31"/>
                    <a:pt x="35" y="31"/>
                    <a:pt x="35" y="31"/>
                  </a:cubicBezTo>
                  <a:cubicBezTo>
                    <a:pt x="36" y="30"/>
                    <a:pt x="37" y="28"/>
                    <a:pt x="38" y="26"/>
                  </a:cubicBezTo>
                  <a:cubicBezTo>
                    <a:pt x="39" y="24"/>
                    <a:pt x="41" y="21"/>
                    <a:pt x="41" y="18"/>
                  </a:cubicBezTo>
                  <a:cubicBezTo>
                    <a:pt x="41" y="16"/>
                    <a:pt x="41" y="15"/>
                    <a:pt x="40" y="15"/>
                  </a:cubicBezTo>
                  <a:cubicBezTo>
                    <a:pt x="40" y="10"/>
                    <a:pt x="40" y="10"/>
                    <a:pt x="40" y="10"/>
                  </a:cubicBezTo>
                  <a:cubicBezTo>
                    <a:pt x="40" y="10"/>
                    <a:pt x="40"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24" name="Freeform 186"/>
            <p:cNvSpPr>
              <a:spLocks noEditPoints="1"/>
            </p:cNvSpPr>
            <p:nvPr/>
          </p:nvSpPr>
          <p:spPr bwMode="auto">
            <a:xfrm>
              <a:off x="6918325" y="3498850"/>
              <a:ext cx="876300" cy="561975"/>
            </a:xfrm>
            <a:custGeom>
              <a:avLst/>
              <a:gdLst>
                <a:gd name="T0" fmla="*/ 16 w 233"/>
                <a:gd name="T1" fmla="*/ 0 h 149"/>
                <a:gd name="T2" fmla="*/ 0 w 233"/>
                <a:gd name="T3" fmla="*/ 15 h 149"/>
                <a:gd name="T4" fmla="*/ 0 w 233"/>
                <a:gd name="T5" fmla="*/ 134 h 149"/>
                <a:gd name="T6" fmla="*/ 16 w 233"/>
                <a:gd name="T7" fmla="*/ 149 h 149"/>
                <a:gd name="T8" fmla="*/ 218 w 233"/>
                <a:gd name="T9" fmla="*/ 149 h 149"/>
                <a:gd name="T10" fmla="*/ 233 w 233"/>
                <a:gd name="T11" fmla="*/ 134 h 149"/>
                <a:gd name="T12" fmla="*/ 233 w 233"/>
                <a:gd name="T13" fmla="*/ 15 h 149"/>
                <a:gd name="T14" fmla="*/ 218 w 233"/>
                <a:gd name="T15" fmla="*/ 0 h 149"/>
                <a:gd name="T16" fmla="*/ 16 w 233"/>
                <a:gd name="T17" fmla="*/ 0 h 149"/>
                <a:gd name="T18" fmla="*/ 16 w 233"/>
                <a:gd name="T19" fmla="*/ 9 h 149"/>
                <a:gd name="T20" fmla="*/ 218 w 233"/>
                <a:gd name="T21" fmla="*/ 9 h 149"/>
                <a:gd name="T22" fmla="*/ 224 w 233"/>
                <a:gd name="T23" fmla="*/ 15 h 149"/>
                <a:gd name="T24" fmla="*/ 224 w 233"/>
                <a:gd name="T25" fmla="*/ 134 h 149"/>
                <a:gd name="T26" fmla="*/ 218 w 233"/>
                <a:gd name="T27" fmla="*/ 140 h 149"/>
                <a:gd name="T28" fmla="*/ 16 w 233"/>
                <a:gd name="T29" fmla="*/ 140 h 149"/>
                <a:gd name="T30" fmla="*/ 9 w 233"/>
                <a:gd name="T31" fmla="*/ 134 h 149"/>
                <a:gd name="T32" fmla="*/ 9 w 233"/>
                <a:gd name="T33" fmla="*/ 15 h 149"/>
                <a:gd name="T34" fmla="*/ 16 w 233"/>
                <a:gd name="T35" fmla="*/ 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149">
                  <a:moveTo>
                    <a:pt x="16" y="0"/>
                  </a:moveTo>
                  <a:cubicBezTo>
                    <a:pt x="7" y="0"/>
                    <a:pt x="0" y="7"/>
                    <a:pt x="0" y="15"/>
                  </a:cubicBezTo>
                  <a:cubicBezTo>
                    <a:pt x="0" y="134"/>
                    <a:pt x="0" y="134"/>
                    <a:pt x="0" y="134"/>
                  </a:cubicBezTo>
                  <a:cubicBezTo>
                    <a:pt x="0" y="142"/>
                    <a:pt x="7" y="149"/>
                    <a:pt x="16" y="149"/>
                  </a:cubicBezTo>
                  <a:cubicBezTo>
                    <a:pt x="218" y="149"/>
                    <a:pt x="218" y="149"/>
                    <a:pt x="218" y="149"/>
                  </a:cubicBezTo>
                  <a:cubicBezTo>
                    <a:pt x="226" y="149"/>
                    <a:pt x="233" y="142"/>
                    <a:pt x="233" y="134"/>
                  </a:cubicBezTo>
                  <a:cubicBezTo>
                    <a:pt x="233" y="15"/>
                    <a:pt x="233" y="15"/>
                    <a:pt x="233" y="15"/>
                  </a:cubicBezTo>
                  <a:cubicBezTo>
                    <a:pt x="233" y="7"/>
                    <a:pt x="226" y="0"/>
                    <a:pt x="218" y="0"/>
                  </a:cubicBezTo>
                  <a:lnTo>
                    <a:pt x="16" y="0"/>
                  </a:lnTo>
                  <a:close/>
                  <a:moveTo>
                    <a:pt x="16" y="9"/>
                  </a:moveTo>
                  <a:cubicBezTo>
                    <a:pt x="218" y="9"/>
                    <a:pt x="218" y="9"/>
                    <a:pt x="218" y="9"/>
                  </a:cubicBezTo>
                  <a:cubicBezTo>
                    <a:pt x="221" y="9"/>
                    <a:pt x="224" y="12"/>
                    <a:pt x="224" y="15"/>
                  </a:cubicBezTo>
                  <a:cubicBezTo>
                    <a:pt x="224" y="134"/>
                    <a:pt x="224" y="134"/>
                    <a:pt x="224" y="134"/>
                  </a:cubicBezTo>
                  <a:cubicBezTo>
                    <a:pt x="224" y="137"/>
                    <a:pt x="221" y="140"/>
                    <a:pt x="218" y="140"/>
                  </a:cubicBezTo>
                  <a:cubicBezTo>
                    <a:pt x="16" y="140"/>
                    <a:pt x="16" y="140"/>
                    <a:pt x="16" y="140"/>
                  </a:cubicBezTo>
                  <a:cubicBezTo>
                    <a:pt x="12" y="140"/>
                    <a:pt x="9" y="137"/>
                    <a:pt x="9" y="134"/>
                  </a:cubicBezTo>
                  <a:cubicBezTo>
                    <a:pt x="9" y="15"/>
                    <a:pt x="9" y="15"/>
                    <a:pt x="9" y="15"/>
                  </a:cubicBezTo>
                  <a:cubicBezTo>
                    <a:pt x="9" y="12"/>
                    <a:pt x="12" y="9"/>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25" name="Freeform 187"/>
            <p:cNvSpPr>
              <a:spLocks/>
            </p:cNvSpPr>
            <p:nvPr/>
          </p:nvSpPr>
          <p:spPr bwMode="auto">
            <a:xfrm>
              <a:off x="6918325" y="3600450"/>
              <a:ext cx="876300" cy="117475"/>
            </a:xfrm>
            <a:custGeom>
              <a:avLst/>
              <a:gdLst>
                <a:gd name="T0" fmla="*/ 16 w 233"/>
                <a:gd name="T1" fmla="*/ 31 h 31"/>
                <a:gd name="T2" fmla="*/ 218 w 233"/>
                <a:gd name="T3" fmla="*/ 31 h 31"/>
                <a:gd name="T4" fmla="*/ 233 w 233"/>
                <a:gd name="T5" fmla="*/ 16 h 31"/>
                <a:gd name="T6" fmla="*/ 218 w 233"/>
                <a:gd name="T7" fmla="*/ 0 h 31"/>
                <a:gd name="T8" fmla="*/ 16 w 233"/>
                <a:gd name="T9" fmla="*/ 0 h 31"/>
                <a:gd name="T10" fmla="*/ 0 w 233"/>
                <a:gd name="T11" fmla="*/ 16 h 31"/>
                <a:gd name="T12" fmla="*/ 16 w 233"/>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33" h="31">
                  <a:moveTo>
                    <a:pt x="16" y="31"/>
                  </a:moveTo>
                  <a:cubicBezTo>
                    <a:pt x="218" y="31"/>
                    <a:pt x="218" y="31"/>
                    <a:pt x="218" y="31"/>
                  </a:cubicBezTo>
                  <a:cubicBezTo>
                    <a:pt x="226" y="31"/>
                    <a:pt x="233" y="24"/>
                    <a:pt x="233" y="16"/>
                  </a:cubicBezTo>
                  <a:cubicBezTo>
                    <a:pt x="233" y="7"/>
                    <a:pt x="226" y="0"/>
                    <a:pt x="218" y="0"/>
                  </a:cubicBezTo>
                  <a:cubicBezTo>
                    <a:pt x="16" y="0"/>
                    <a:pt x="16" y="0"/>
                    <a:pt x="16" y="0"/>
                  </a:cubicBezTo>
                  <a:cubicBezTo>
                    <a:pt x="7" y="0"/>
                    <a:pt x="0" y="7"/>
                    <a:pt x="0" y="16"/>
                  </a:cubicBezTo>
                  <a:cubicBezTo>
                    <a:pt x="0" y="24"/>
                    <a:pt x="7" y="31"/>
                    <a:pt x="1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26" name="Freeform 188"/>
            <p:cNvSpPr>
              <a:spLocks/>
            </p:cNvSpPr>
            <p:nvPr/>
          </p:nvSpPr>
          <p:spPr bwMode="auto">
            <a:xfrm>
              <a:off x="7121525" y="3778250"/>
              <a:ext cx="296863" cy="33338"/>
            </a:xfrm>
            <a:custGeom>
              <a:avLst/>
              <a:gdLst>
                <a:gd name="T0" fmla="*/ 8 w 79"/>
                <a:gd name="T1" fmla="*/ 0 h 9"/>
                <a:gd name="T2" fmla="*/ 71 w 79"/>
                <a:gd name="T3" fmla="*/ 0 h 9"/>
                <a:gd name="T4" fmla="*/ 79 w 79"/>
                <a:gd name="T5" fmla="*/ 4 h 9"/>
                <a:gd name="T6" fmla="*/ 79 w 79"/>
                <a:gd name="T7" fmla="*/ 4 h 9"/>
                <a:gd name="T8" fmla="*/ 71 w 79"/>
                <a:gd name="T9" fmla="*/ 9 h 9"/>
                <a:gd name="T10" fmla="*/ 8 w 79"/>
                <a:gd name="T11" fmla="*/ 9 h 9"/>
                <a:gd name="T12" fmla="*/ 0 w 79"/>
                <a:gd name="T13" fmla="*/ 4 h 9"/>
                <a:gd name="T14" fmla="*/ 0 w 79"/>
                <a:gd name="T15" fmla="*/ 4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4"/>
                  </a:cubicBezTo>
                  <a:cubicBezTo>
                    <a:pt x="79" y="4"/>
                    <a:pt x="79" y="4"/>
                    <a:pt x="79" y="4"/>
                  </a:cubicBezTo>
                  <a:cubicBezTo>
                    <a:pt x="79" y="7"/>
                    <a:pt x="75" y="9"/>
                    <a:pt x="71" y="9"/>
                  </a:cubicBezTo>
                  <a:cubicBezTo>
                    <a:pt x="8" y="9"/>
                    <a:pt x="8" y="9"/>
                    <a:pt x="8" y="9"/>
                  </a:cubicBezTo>
                  <a:cubicBezTo>
                    <a:pt x="3" y="9"/>
                    <a:pt x="0" y="7"/>
                    <a:pt x="0" y="4"/>
                  </a:cubicBezTo>
                  <a:cubicBezTo>
                    <a:pt x="0" y="4"/>
                    <a:pt x="0" y="4"/>
                    <a:pt x="0" y="4"/>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27" name="Freeform 189"/>
            <p:cNvSpPr>
              <a:spLocks/>
            </p:cNvSpPr>
            <p:nvPr/>
          </p:nvSpPr>
          <p:spPr bwMode="auto">
            <a:xfrm>
              <a:off x="7042150" y="3765550"/>
              <a:ext cx="57150" cy="57150"/>
            </a:xfrm>
            <a:custGeom>
              <a:avLst/>
              <a:gdLst>
                <a:gd name="T0" fmla="*/ 15 w 15"/>
                <a:gd name="T1" fmla="*/ 7 h 15"/>
                <a:gd name="T2" fmla="*/ 8 w 15"/>
                <a:gd name="T3" fmla="*/ 15 h 15"/>
                <a:gd name="T4" fmla="*/ 0 w 15"/>
                <a:gd name="T5" fmla="*/ 7 h 15"/>
                <a:gd name="T6" fmla="*/ 0 w 15"/>
                <a:gd name="T7" fmla="*/ 7 h 15"/>
                <a:gd name="T8" fmla="*/ 8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5" y="11"/>
                    <a:pt x="12" y="15"/>
                    <a:pt x="8" y="15"/>
                  </a:cubicBezTo>
                  <a:cubicBezTo>
                    <a:pt x="4" y="15"/>
                    <a:pt x="0" y="11"/>
                    <a:pt x="0" y="7"/>
                  </a:cubicBezTo>
                  <a:cubicBezTo>
                    <a:pt x="0" y="7"/>
                    <a:pt x="0" y="7"/>
                    <a:pt x="0" y="7"/>
                  </a:cubicBezTo>
                  <a:cubicBezTo>
                    <a:pt x="0" y="3"/>
                    <a:pt x="4" y="0"/>
                    <a:pt x="8" y="0"/>
                  </a:cubicBezTo>
                  <a:cubicBezTo>
                    <a:pt x="12" y="0"/>
                    <a:pt x="15" y="3"/>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28" name="Freeform 190"/>
            <p:cNvSpPr>
              <a:spLocks/>
            </p:cNvSpPr>
            <p:nvPr/>
          </p:nvSpPr>
          <p:spPr bwMode="auto">
            <a:xfrm>
              <a:off x="7042150" y="3844925"/>
              <a:ext cx="57150" cy="57150"/>
            </a:xfrm>
            <a:custGeom>
              <a:avLst/>
              <a:gdLst>
                <a:gd name="T0" fmla="*/ 15 w 15"/>
                <a:gd name="T1" fmla="*/ 7 h 15"/>
                <a:gd name="T2" fmla="*/ 8 w 15"/>
                <a:gd name="T3" fmla="*/ 15 h 15"/>
                <a:gd name="T4" fmla="*/ 0 w 15"/>
                <a:gd name="T5" fmla="*/ 7 h 15"/>
                <a:gd name="T6" fmla="*/ 0 w 15"/>
                <a:gd name="T7" fmla="*/ 7 h 15"/>
                <a:gd name="T8" fmla="*/ 8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5" y="11"/>
                    <a:pt x="12" y="15"/>
                    <a:pt x="8" y="15"/>
                  </a:cubicBezTo>
                  <a:cubicBezTo>
                    <a:pt x="4" y="15"/>
                    <a:pt x="0" y="11"/>
                    <a:pt x="0" y="7"/>
                  </a:cubicBezTo>
                  <a:cubicBezTo>
                    <a:pt x="0" y="7"/>
                    <a:pt x="0" y="7"/>
                    <a:pt x="0" y="7"/>
                  </a:cubicBezTo>
                  <a:cubicBezTo>
                    <a:pt x="0" y="3"/>
                    <a:pt x="4" y="0"/>
                    <a:pt x="8" y="0"/>
                  </a:cubicBezTo>
                  <a:cubicBezTo>
                    <a:pt x="12" y="0"/>
                    <a:pt x="15" y="3"/>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29" name="Freeform 191"/>
            <p:cNvSpPr>
              <a:spLocks/>
            </p:cNvSpPr>
            <p:nvPr/>
          </p:nvSpPr>
          <p:spPr bwMode="auto">
            <a:xfrm>
              <a:off x="7042150" y="3921125"/>
              <a:ext cx="57150" cy="55563"/>
            </a:xfrm>
            <a:custGeom>
              <a:avLst/>
              <a:gdLst>
                <a:gd name="T0" fmla="*/ 15 w 15"/>
                <a:gd name="T1" fmla="*/ 8 h 15"/>
                <a:gd name="T2" fmla="*/ 8 w 15"/>
                <a:gd name="T3" fmla="*/ 15 h 15"/>
                <a:gd name="T4" fmla="*/ 0 w 15"/>
                <a:gd name="T5" fmla="*/ 8 h 15"/>
                <a:gd name="T6" fmla="*/ 0 w 15"/>
                <a:gd name="T7" fmla="*/ 8 h 15"/>
                <a:gd name="T8" fmla="*/ 8 w 15"/>
                <a:gd name="T9" fmla="*/ 0 h 15"/>
                <a:gd name="T10" fmla="*/ 15 w 15"/>
                <a:gd name="T11" fmla="*/ 8 h 15"/>
              </a:gdLst>
              <a:ahLst/>
              <a:cxnLst>
                <a:cxn ang="0">
                  <a:pos x="T0" y="T1"/>
                </a:cxn>
                <a:cxn ang="0">
                  <a:pos x="T2" y="T3"/>
                </a:cxn>
                <a:cxn ang="0">
                  <a:pos x="T4" y="T5"/>
                </a:cxn>
                <a:cxn ang="0">
                  <a:pos x="T6" y="T7"/>
                </a:cxn>
                <a:cxn ang="0">
                  <a:pos x="T8" y="T9"/>
                </a:cxn>
                <a:cxn ang="0">
                  <a:pos x="T10" y="T11"/>
                </a:cxn>
              </a:cxnLst>
              <a:rect l="0" t="0" r="r" b="b"/>
              <a:pathLst>
                <a:path w="15" h="15">
                  <a:moveTo>
                    <a:pt x="15" y="8"/>
                  </a:moveTo>
                  <a:cubicBezTo>
                    <a:pt x="15" y="12"/>
                    <a:pt x="12" y="15"/>
                    <a:pt x="8" y="15"/>
                  </a:cubicBezTo>
                  <a:cubicBezTo>
                    <a:pt x="4" y="15"/>
                    <a:pt x="0" y="12"/>
                    <a:pt x="0" y="8"/>
                  </a:cubicBezTo>
                  <a:cubicBezTo>
                    <a:pt x="0" y="8"/>
                    <a:pt x="0" y="8"/>
                    <a:pt x="0" y="8"/>
                  </a:cubicBezTo>
                  <a:cubicBezTo>
                    <a:pt x="0" y="4"/>
                    <a:pt x="4" y="0"/>
                    <a:pt x="8" y="0"/>
                  </a:cubicBezTo>
                  <a:cubicBezTo>
                    <a:pt x="12" y="0"/>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30" name="Freeform 192"/>
            <p:cNvSpPr>
              <a:spLocks/>
            </p:cNvSpPr>
            <p:nvPr/>
          </p:nvSpPr>
          <p:spPr bwMode="auto">
            <a:xfrm>
              <a:off x="7121525" y="3856038"/>
              <a:ext cx="296863" cy="34925"/>
            </a:xfrm>
            <a:custGeom>
              <a:avLst/>
              <a:gdLst>
                <a:gd name="T0" fmla="*/ 8 w 79"/>
                <a:gd name="T1" fmla="*/ 0 h 9"/>
                <a:gd name="T2" fmla="*/ 71 w 79"/>
                <a:gd name="T3" fmla="*/ 0 h 9"/>
                <a:gd name="T4" fmla="*/ 79 w 79"/>
                <a:gd name="T5" fmla="*/ 4 h 9"/>
                <a:gd name="T6" fmla="*/ 79 w 79"/>
                <a:gd name="T7" fmla="*/ 4 h 9"/>
                <a:gd name="T8" fmla="*/ 71 w 79"/>
                <a:gd name="T9" fmla="*/ 9 h 9"/>
                <a:gd name="T10" fmla="*/ 8 w 79"/>
                <a:gd name="T11" fmla="*/ 9 h 9"/>
                <a:gd name="T12" fmla="*/ 0 w 79"/>
                <a:gd name="T13" fmla="*/ 4 h 9"/>
                <a:gd name="T14" fmla="*/ 0 w 79"/>
                <a:gd name="T15" fmla="*/ 4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4"/>
                  </a:cubicBezTo>
                  <a:cubicBezTo>
                    <a:pt x="79" y="4"/>
                    <a:pt x="79" y="4"/>
                    <a:pt x="79" y="4"/>
                  </a:cubicBezTo>
                  <a:cubicBezTo>
                    <a:pt x="79" y="7"/>
                    <a:pt x="75" y="9"/>
                    <a:pt x="71" y="9"/>
                  </a:cubicBezTo>
                  <a:cubicBezTo>
                    <a:pt x="8" y="9"/>
                    <a:pt x="8" y="9"/>
                    <a:pt x="8" y="9"/>
                  </a:cubicBezTo>
                  <a:cubicBezTo>
                    <a:pt x="3" y="9"/>
                    <a:pt x="0" y="7"/>
                    <a:pt x="0" y="4"/>
                  </a:cubicBezTo>
                  <a:cubicBezTo>
                    <a:pt x="0" y="4"/>
                    <a:pt x="0" y="4"/>
                    <a:pt x="0" y="4"/>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31" name="Freeform 193"/>
            <p:cNvSpPr>
              <a:spLocks/>
            </p:cNvSpPr>
            <p:nvPr/>
          </p:nvSpPr>
          <p:spPr bwMode="auto">
            <a:xfrm>
              <a:off x="7121525" y="3932238"/>
              <a:ext cx="296863" cy="33338"/>
            </a:xfrm>
            <a:custGeom>
              <a:avLst/>
              <a:gdLst>
                <a:gd name="T0" fmla="*/ 8 w 79"/>
                <a:gd name="T1" fmla="*/ 0 h 9"/>
                <a:gd name="T2" fmla="*/ 71 w 79"/>
                <a:gd name="T3" fmla="*/ 0 h 9"/>
                <a:gd name="T4" fmla="*/ 79 w 79"/>
                <a:gd name="T5" fmla="*/ 5 h 9"/>
                <a:gd name="T6" fmla="*/ 79 w 79"/>
                <a:gd name="T7" fmla="*/ 5 h 9"/>
                <a:gd name="T8" fmla="*/ 71 w 79"/>
                <a:gd name="T9" fmla="*/ 9 h 9"/>
                <a:gd name="T10" fmla="*/ 8 w 79"/>
                <a:gd name="T11" fmla="*/ 9 h 9"/>
                <a:gd name="T12" fmla="*/ 0 w 79"/>
                <a:gd name="T13" fmla="*/ 5 h 9"/>
                <a:gd name="T14" fmla="*/ 0 w 79"/>
                <a:gd name="T15" fmla="*/ 5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5"/>
                  </a:cubicBezTo>
                  <a:cubicBezTo>
                    <a:pt x="79" y="5"/>
                    <a:pt x="79" y="5"/>
                    <a:pt x="79" y="5"/>
                  </a:cubicBezTo>
                  <a:cubicBezTo>
                    <a:pt x="79" y="7"/>
                    <a:pt x="75" y="9"/>
                    <a:pt x="71" y="9"/>
                  </a:cubicBezTo>
                  <a:cubicBezTo>
                    <a:pt x="8" y="9"/>
                    <a:pt x="8" y="9"/>
                    <a:pt x="8" y="9"/>
                  </a:cubicBezTo>
                  <a:cubicBezTo>
                    <a:pt x="3" y="9"/>
                    <a:pt x="0" y="7"/>
                    <a:pt x="0" y="5"/>
                  </a:cubicBezTo>
                  <a:cubicBezTo>
                    <a:pt x="0" y="5"/>
                    <a:pt x="0" y="5"/>
                    <a:pt x="0" y="5"/>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sp>
        <p:nvSpPr>
          <p:cNvPr id="132" name="Left-Right Arrow 131" descr="Left-Right arrow " title="Arrow "/>
          <p:cNvSpPr/>
          <p:nvPr/>
        </p:nvSpPr>
        <p:spPr>
          <a:xfrm>
            <a:off x="15460790" y="11534026"/>
            <a:ext cx="3562744" cy="844516"/>
          </a:xfrm>
          <a:prstGeom prst="lef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33" name="TextBox 132"/>
          <p:cNvSpPr txBox="1"/>
          <p:nvPr/>
        </p:nvSpPr>
        <p:spPr>
          <a:xfrm>
            <a:off x="15001929" y="10750060"/>
            <a:ext cx="4447220" cy="769185"/>
          </a:xfrm>
          <a:prstGeom prst="rect">
            <a:avLst/>
          </a:prstGeom>
          <a:noFill/>
        </p:spPr>
        <p:txBody>
          <a:bodyPr wrap="square" rtlCol="0">
            <a:spAutoFit/>
          </a:bodyPr>
          <a:lstStyle/>
          <a:p>
            <a:pPr algn="ctr"/>
            <a:r>
              <a:rPr lang="en-US" sz="2199" b="1" dirty="0">
                <a:latin typeface="Lato" panose="020F0502020204030203" pitchFamily="34" charset="0"/>
                <a:ea typeface="Lato" panose="020F0502020204030203" pitchFamily="34" charset="0"/>
                <a:cs typeface="Lato" panose="020F0502020204030203" pitchFamily="34" charset="0"/>
              </a:rPr>
              <a:t>Distribute Savings/Cost</a:t>
            </a:r>
          </a:p>
          <a:p>
            <a:pPr algn="ctr"/>
            <a:r>
              <a:rPr lang="en-US" sz="2199" i="1" dirty="0">
                <a:latin typeface="Lato" panose="020F0502020204030203" pitchFamily="34" charset="0"/>
                <a:ea typeface="Lato" panose="020F0502020204030203" pitchFamily="34" charset="0"/>
                <a:cs typeface="Lato" panose="020F0502020204030203" pitchFamily="34" charset="0"/>
              </a:rPr>
              <a:t>(based on negotiated agreement)</a:t>
            </a:r>
          </a:p>
        </p:txBody>
      </p:sp>
      <p:grpSp>
        <p:nvGrpSpPr>
          <p:cNvPr id="134" name="Group 133" title="Doctor Graphic "/>
          <p:cNvGrpSpPr/>
          <p:nvPr/>
        </p:nvGrpSpPr>
        <p:grpSpPr>
          <a:xfrm>
            <a:off x="13880049" y="11065310"/>
            <a:ext cx="1256973" cy="1266498"/>
            <a:chOff x="6056313" y="2544763"/>
            <a:chExt cx="628650" cy="633412"/>
          </a:xfrm>
          <a:solidFill>
            <a:schemeClr val="accent3"/>
          </a:solidFill>
        </p:grpSpPr>
        <p:sp>
          <p:nvSpPr>
            <p:cNvPr id="135"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36"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37"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38"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sp>
        <p:nvSpPr>
          <p:cNvPr id="139" name="TextBox 138"/>
          <p:cNvSpPr txBox="1"/>
          <p:nvPr/>
        </p:nvSpPr>
        <p:spPr>
          <a:xfrm>
            <a:off x="19428650" y="8523275"/>
            <a:ext cx="3710811" cy="1446037"/>
          </a:xfrm>
          <a:prstGeom prst="rect">
            <a:avLst/>
          </a:prstGeom>
          <a:noFill/>
        </p:spPr>
        <p:txBody>
          <a:bodyPr wrap="square" rtlCol="0">
            <a:spAutoFit/>
          </a:bodyPr>
          <a:lstStyle/>
          <a:p>
            <a:r>
              <a:rPr lang="en-US" sz="2199" b="1" dirty="0">
                <a:latin typeface="Lato" panose="020F0502020204030203" pitchFamily="34" charset="0"/>
                <a:ea typeface="Lato" panose="020F0502020204030203" pitchFamily="34" charset="0"/>
                <a:cs typeface="Lato" panose="020F0502020204030203" pitchFamily="34" charset="0"/>
              </a:rPr>
              <a:t>Total Cost of </a:t>
            </a:r>
            <a:br>
              <a:rPr lang="en-US" sz="2199" b="1" dirty="0">
                <a:latin typeface="Lato" panose="020F0502020204030203" pitchFamily="34" charset="0"/>
                <a:ea typeface="Lato" panose="020F0502020204030203" pitchFamily="34" charset="0"/>
                <a:cs typeface="Lato" panose="020F0502020204030203" pitchFamily="34" charset="0"/>
              </a:rPr>
            </a:br>
            <a:r>
              <a:rPr lang="en-US" sz="2199" b="1" dirty="0">
                <a:latin typeface="Lato" panose="020F0502020204030203" pitchFamily="34" charset="0"/>
                <a:ea typeface="Lato" panose="020F0502020204030203" pitchFamily="34" charset="0"/>
                <a:cs typeface="Lato" panose="020F0502020204030203" pitchFamily="34" charset="0"/>
              </a:rPr>
              <a:t>Services Reconciled</a:t>
            </a:r>
          </a:p>
          <a:p>
            <a:r>
              <a:rPr lang="en-US" sz="2199" i="1" dirty="0">
                <a:latin typeface="Lato" panose="020F0502020204030203" pitchFamily="34" charset="0"/>
                <a:ea typeface="Lato" panose="020F0502020204030203" pitchFamily="34" charset="0"/>
                <a:cs typeface="Lato" panose="020F0502020204030203" pitchFamily="34" charset="0"/>
              </a:rPr>
              <a:t>(across population of episodes)</a:t>
            </a:r>
          </a:p>
        </p:txBody>
      </p:sp>
      <p:sp>
        <p:nvSpPr>
          <p:cNvPr id="140" name="Oval 139" title="Oval"/>
          <p:cNvSpPr/>
          <p:nvPr/>
        </p:nvSpPr>
        <p:spPr>
          <a:xfrm>
            <a:off x="13732706" y="8045587"/>
            <a:ext cx="5290826" cy="219747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nvGrpSpPr>
          <p:cNvPr id="141" name="Group 140" descr="Graphic illustrating Total cost of service reconciled (across population of episode)" title="Graphic "/>
          <p:cNvGrpSpPr/>
          <p:nvPr/>
        </p:nvGrpSpPr>
        <p:grpSpPr>
          <a:xfrm>
            <a:off x="14131286" y="8213163"/>
            <a:ext cx="4540383" cy="1764083"/>
            <a:chOff x="7378253" y="3928259"/>
            <a:chExt cx="2677616" cy="1040339"/>
          </a:xfrm>
          <a:solidFill>
            <a:schemeClr val="accent1"/>
          </a:solidFill>
        </p:grpSpPr>
        <p:sp>
          <p:nvSpPr>
            <p:cNvPr id="142" name="Oval 141"/>
            <p:cNvSpPr/>
            <p:nvPr/>
          </p:nvSpPr>
          <p:spPr>
            <a:xfrm>
              <a:off x="7378253" y="4111139"/>
              <a:ext cx="444948" cy="452331"/>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1</a:t>
              </a:r>
            </a:p>
          </p:txBody>
        </p:sp>
        <p:sp>
          <p:nvSpPr>
            <p:cNvPr id="143" name="Oval 142"/>
            <p:cNvSpPr/>
            <p:nvPr/>
          </p:nvSpPr>
          <p:spPr>
            <a:xfrm>
              <a:off x="7905193" y="3928259"/>
              <a:ext cx="563056" cy="572399"/>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2</a:t>
              </a:r>
            </a:p>
          </p:txBody>
        </p:sp>
        <p:sp>
          <p:nvSpPr>
            <p:cNvPr id="144" name="Oval 143"/>
            <p:cNvSpPr/>
            <p:nvPr/>
          </p:nvSpPr>
          <p:spPr>
            <a:xfrm>
              <a:off x="7712084" y="4500658"/>
              <a:ext cx="416395" cy="423304"/>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3</a:t>
              </a:r>
            </a:p>
          </p:txBody>
        </p:sp>
        <p:sp>
          <p:nvSpPr>
            <p:cNvPr id="145" name="Oval 144"/>
            <p:cNvSpPr/>
            <p:nvPr/>
          </p:nvSpPr>
          <p:spPr>
            <a:xfrm>
              <a:off x="8202878" y="4492816"/>
              <a:ext cx="448220" cy="455657"/>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4</a:t>
              </a:r>
            </a:p>
          </p:txBody>
        </p:sp>
        <p:sp>
          <p:nvSpPr>
            <p:cNvPr id="146" name="Oval 145"/>
            <p:cNvSpPr/>
            <p:nvPr/>
          </p:nvSpPr>
          <p:spPr>
            <a:xfrm>
              <a:off x="8548556" y="3956235"/>
              <a:ext cx="548820" cy="557927"/>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5</a:t>
              </a:r>
            </a:p>
          </p:txBody>
        </p:sp>
        <p:sp>
          <p:nvSpPr>
            <p:cNvPr id="147" name="Oval 146"/>
            <p:cNvSpPr/>
            <p:nvPr/>
          </p:nvSpPr>
          <p:spPr>
            <a:xfrm>
              <a:off x="8703281" y="4576918"/>
              <a:ext cx="292548" cy="29740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6</a:t>
              </a:r>
            </a:p>
          </p:txBody>
        </p:sp>
        <p:sp>
          <p:nvSpPr>
            <p:cNvPr id="148" name="Oval 147"/>
            <p:cNvSpPr/>
            <p:nvPr/>
          </p:nvSpPr>
          <p:spPr>
            <a:xfrm>
              <a:off x="9078490" y="4346049"/>
              <a:ext cx="358481" cy="364429"/>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7</a:t>
              </a:r>
            </a:p>
          </p:txBody>
        </p:sp>
        <p:sp>
          <p:nvSpPr>
            <p:cNvPr id="149" name="Oval 148"/>
            <p:cNvSpPr/>
            <p:nvPr/>
          </p:nvSpPr>
          <p:spPr>
            <a:xfrm>
              <a:off x="9171078" y="3987610"/>
              <a:ext cx="292548" cy="29740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8</a:t>
              </a:r>
            </a:p>
          </p:txBody>
        </p:sp>
        <p:sp>
          <p:nvSpPr>
            <p:cNvPr id="150" name="Oval 149"/>
            <p:cNvSpPr/>
            <p:nvPr/>
          </p:nvSpPr>
          <p:spPr>
            <a:xfrm>
              <a:off x="8995829" y="4735863"/>
              <a:ext cx="228936" cy="232735"/>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9</a:t>
              </a:r>
            </a:p>
          </p:txBody>
        </p:sp>
        <p:sp>
          <p:nvSpPr>
            <p:cNvPr id="151" name="Oval 150"/>
            <p:cNvSpPr/>
            <p:nvPr/>
          </p:nvSpPr>
          <p:spPr>
            <a:xfrm>
              <a:off x="9492813" y="4285012"/>
              <a:ext cx="563056" cy="572399"/>
            </a:xfrm>
            <a:prstGeom prst="ellipse">
              <a:avLst/>
            </a:prstGeom>
            <a:ln/>
          </p:spPr>
          <p:style>
            <a:lnRef idx="0">
              <a:schemeClr val="accent3"/>
            </a:lnRef>
            <a:fillRef idx="3">
              <a:schemeClr val="accent3"/>
            </a:fillRef>
            <a:effectRef idx="3">
              <a:schemeClr val="accent3"/>
            </a:effectRef>
            <a:fontRef idx="minor">
              <a:schemeClr val="lt1"/>
            </a:fontRef>
          </p:style>
          <p:txBody>
            <a:bodyPr lIns="0" rIns="0" rtlCol="0" anchor="ctr"/>
            <a:lstStyle/>
            <a:p>
              <a:pPr algn="ctr"/>
              <a:r>
                <a:rPr lang="en-US" sz="2799" dirty="0">
                  <a:latin typeface="Lato" panose="020F0502020204030203" pitchFamily="34" charset="0"/>
                  <a:ea typeface="Lato" panose="020F0502020204030203" pitchFamily="34" charset="0"/>
                  <a:cs typeface="Lato" panose="020F0502020204030203" pitchFamily="34" charset="0"/>
                </a:rPr>
                <a:t>10</a:t>
              </a:r>
            </a:p>
          </p:txBody>
        </p:sp>
      </p:grpSp>
      <p:grpSp>
        <p:nvGrpSpPr>
          <p:cNvPr id="152" name="Group 151" title="Doctor Graphic "/>
          <p:cNvGrpSpPr/>
          <p:nvPr/>
        </p:nvGrpSpPr>
        <p:grpSpPr>
          <a:xfrm>
            <a:off x="12105849" y="8540586"/>
            <a:ext cx="1256973" cy="1266498"/>
            <a:chOff x="6056313" y="2544763"/>
            <a:chExt cx="628650" cy="633412"/>
          </a:xfrm>
          <a:solidFill>
            <a:schemeClr val="accent3"/>
          </a:solidFill>
        </p:grpSpPr>
        <p:sp>
          <p:nvSpPr>
            <p:cNvPr id="153"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54"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55"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56"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nvGrpSpPr>
          <p:cNvPr id="157" name="Group 156" descr="Graphic illustrating Payment distribution " title="Graphic "/>
          <p:cNvGrpSpPr/>
          <p:nvPr/>
        </p:nvGrpSpPr>
        <p:grpSpPr>
          <a:xfrm>
            <a:off x="12993292" y="5865293"/>
            <a:ext cx="9757830" cy="1781108"/>
            <a:chOff x="4182110" y="2045416"/>
            <a:chExt cx="8477692" cy="1547444"/>
          </a:xfrm>
        </p:grpSpPr>
        <p:sp>
          <p:nvSpPr>
            <p:cNvPr id="158" name="Rounded Rectangle 157"/>
            <p:cNvSpPr/>
            <p:nvPr/>
          </p:nvSpPr>
          <p:spPr>
            <a:xfrm>
              <a:off x="4182110" y="2045416"/>
              <a:ext cx="8477692" cy="1547444"/>
            </a:xfrm>
            <a:prstGeom prst="roundRect">
              <a:avLst>
                <a:gd name="adj" fmla="val 0"/>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7198" dirty="0"/>
            </a:p>
          </p:txBody>
        </p:sp>
        <p:sp>
          <p:nvSpPr>
            <p:cNvPr id="159" name="TextBox 158"/>
            <p:cNvSpPr txBox="1"/>
            <p:nvPr/>
          </p:nvSpPr>
          <p:spPr>
            <a:xfrm>
              <a:off x="7009804" y="2811394"/>
              <a:ext cx="1722092" cy="668275"/>
            </a:xfrm>
            <a:prstGeom prst="rect">
              <a:avLst/>
            </a:prstGeom>
            <a:noFill/>
          </p:spPr>
          <p:txBody>
            <a:bodyPr wrap="square" rtlCol="0">
              <a:spAutoFit/>
            </a:bodyPr>
            <a:lstStyle/>
            <a:p>
              <a:pPr algn="ctr"/>
              <a:r>
                <a:rPr lang="en-US" sz="2199" dirty="0">
                  <a:latin typeface="Lato" panose="020F0502020204030203" pitchFamily="34" charset="0"/>
                  <a:ea typeface="Lato" panose="020F0502020204030203" pitchFamily="34" charset="0"/>
                  <a:cs typeface="Lato" panose="020F0502020204030203" pitchFamily="34" charset="0"/>
                </a:rPr>
                <a:t>Provider #2</a:t>
              </a:r>
            </a:p>
            <a:p>
              <a:pPr algn="ctr"/>
              <a:r>
                <a:rPr lang="en-US" sz="2199" dirty="0">
                  <a:latin typeface="Lato" panose="020F0502020204030203" pitchFamily="34" charset="0"/>
                  <a:ea typeface="Lato" panose="020F0502020204030203" pitchFamily="34" charset="0"/>
                  <a:cs typeface="Lato" panose="020F0502020204030203" pitchFamily="34" charset="0"/>
                </a:rPr>
                <a:t>Hospital</a:t>
              </a:r>
            </a:p>
          </p:txBody>
        </p:sp>
        <p:sp>
          <p:nvSpPr>
            <p:cNvPr id="160" name="TextBox 159"/>
            <p:cNvSpPr txBox="1"/>
            <p:nvPr/>
          </p:nvSpPr>
          <p:spPr>
            <a:xfrm>
              <a:off x="9153632" y="2782251"/>
              <a:ext cx="3348787" cy="668275"/>
            </a:xfrm>
            <a:prstGeom prst="rect">
              <a:avLst/>
            </a:prstGeom>
            <a:noFill/>
          </p:spPr>
          <p:txBody>
            <a:bodyPr wrap="square" rtlCol="0">
              <a:spAutoFit/>
            </a:bodyPr>
            <a:lstStyle/>
            <a:p>
              <a:pPr algn="ctr"/>
              <a:r>
                <a:rPr lang="en-US" sz="2199" dirty="0">
                  <a:latin typeface="Lato" panose="020F0502020204030203" pitchFamily="34" charset="0"/>
                  <a:ea typeface="Lato" panose="020F0502020204030203" pitchFamily="34" charset="0"/>
                  <a:cs typeface="Lato" panose="020F0502020204030203" pitchFamily="34" charset="0"/>
                </a:rPr>
                <a:t>Provider #3</a:t>
              </a:r>
            </a:p>
            <a:p>
              <a:pPr algn="ctr"/>
              <a:r>
                <a:rPr lang="en-US" sz="2199" dirty="0">
                  <a:latin typeface="Lato" panose="020F0502020204030203" pitchFamily="34" charset="0"/>
                  <a:ea typeface="Lato" panose="020F0502020204030203" pitchFamily="34" charset="0"/>
                  <a:cs typeface="Lato" panose="020F0502020204030203" pitchFamily="34" charset="0"/>
                </a:rPr>
                <a:t>Rehabilitation Center</a:t>
              </a:r>
            </a:p>
          </p:txBody>
        </p:sp>
        <p:sp>
          <p:nvSpPr>
            <p:cNvPr id="161" name="Rounded Rectangle 160"/>
            <p:cNvSpPr/>
            <p:nvPr/>
          </p:nvSpPr>
          <p:spPr>
            <a:xfrm>
              <a:off x="9153632" y="2226159"/>
              <a:ext cx="3348785" cy="61125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199" dirty="0">
                  <a:latin typeface="Lato" panose="020F0502020204030203" pitchFamily="34" charset="0"/>
                  <a:ea typeface="Lato" panose="020F0502020204030203" pitchFamily="34" charset="0"/>
                  <a:cs typeface="Lato" panose="020F0502020204030203" pitchFamily="34" charset="0"/>
                </a:rPr>
                <a:t>Post-Procedure</a:t>
              </a:r>
            </a:p>
          </p:txBody>
        </p:sp>
        <p:sp>
          <p:nvSpPr>
            <p:cNvPr id="162" name="Right Arrow 161"/>
            <p:cNvSpPr/>
            <p:nvPr/>
          </p:nvSpPr>
          <p:spPr>
            <a:xfrm>
              <a:off x="8619101" y="2284764"/>
              <a:ext cx="517128" cy="504760"/>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7198" dirty="0"/>
            </a:p>
          </p:txBody>
        </p:sp>
        <p:sp>
          <p:nvSpPr>
            <p:cNvPr id="163" name="Rounded Rectangle 162"/>
            <p:cNvSpPr/>
            <p:nvPr/>
          </p:nvSpPr>
          <p:spPr>
            <a:xfrm>
              <a:off x="7009808" y="2226159"/>
              <a:ext cx="1722089" cy="61125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199" dirty="0">
                  <a:latin typeface="Lato" panose="020F0502020204030203" pitchFamily="34" charset="0"/>
                  <a:ea typeface="Lato" panose="020F0502020204030203" pitchFamily="34" charset="0"/>
                  <a:cs typeface="Lato" panose="020F0502020204030203" pitchFamily="34" charset="0"/>
                </a:rPr>
                <a:t>Event</a:t>
              </a:r>
            </a:p>
          </p:txBody>
        </p:sp>
        <p:sp>
          <p:nvSpPr>
            <p:cNvPr id="164" name="Right Arrow 163"/>
            <p:cNvSpPr/>
            <p:nvPr/>
          </p:nvSpPr>
          <p:spPr>
            <a:xfrm>
              <a:off x="6475275" y="2284764"/>
              <a:ext cx="517128" cy="504760"/>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7198" dirty="0"/>
            </a:p>
          </p:txBody>
        </p:sp>
        <p:sp>
          <p:nvSpPr>
            <p:cNvPr id="165" name="Rounded Rectangle 164"/>
            <p:cNvSpPr/>
            <p:nvPr/>
          </p:nvSpPr>
          <p:spPr>
            <a:xfrm>
              <a:off x="4352073" y="2226159"/>
              <a:ext cx="2235998" cy="611250"/>
            </a:xfrm>
            <a:prstGeom prst="roundRect">
              <a:avLst/>
            </a:prstGeom>
            <a:ln/>
          </p:spPr>
          <p:style>
            <a:lnRef idx="0">
              <a:schemeClr val="accent3"/>
            </a:lnRef>
            <a:fillRef idx="3">
              <a:schemeClr val="accent3"/>
            </a:fillRef>
            <a:effectRef idx="3">
              <a:schemeClr val="accent3"/>
            </a:effectRef>
            <a:fontRef idx="minor">
              <a:schemeClr val="lt1"/>
            </a:fontRef>
          </p:style>
          <p:txBody>
            <a:bodyPr lIns="0" rtlCol="0" anchor="ctr"/>
            <a:lstStyle/>
            <a:p>
              <a:pPr algn="ctr"/>
              <a:r>
                <a:rPr lang="en-US" sz="2199" dirty="0">
                  <a:latin typeface="Lato" panose="020F0502020204030203" pitchFamily="34" charset="0"/>
                  <a:ea typeface="Lato" panose="020F0502020204030203" pitchFamily="34" charset="0"/>
                  <a:cs typeface="Lato" panose="020F0502020204030203" pitchFamily="34" charset="0"/>
                </a:rPr>
                <a:t>Pre-Procedure</a:t>
              </a:r>
            </a:p>
          </p:txBody>
        </p:sp>
        <p:sp>
          <p:nvSpPr>
            <p:cNvPr id="166" name="TextBox 165"/>
            <p:cNvSpPr txBox="1"/>
            <p:nvPr/>
          </p:nvSpPr>
          <p:spPr>
            <a:xfrm>
              <a:off x="4344818" y="2799955"/>
              <a:ext cx="2243253" cy="668275"/>
            </a:xfrm>
            <a:prstGeom prst="rect">
              <a:avLst/>
            </a:prstGeom>
            <a:noFill/>
          </p:spPr>
          <p:txBody>
            <a:bodyPr wrap="square" rtlCol="0">
              <a:spAutoFit/>
            </a:bodyPr>
            <a:lstStyle/>
            <a:p>
              <a:pPr algn="ctr"/>
              <a:r>
                <a:rPr lang="en-US" sz="2199" dirty="0">
                  <a:latin typeface="Lato" panose="020F0502020204030203" pitchFamily="34" charset="0"/>
                  <a:ea typeface="Lato" panose="020F0502020204030203" pitchFamily="34" charset="0"/>
                  <a:cs typeface="Lato" panose="020F0502020204030203" pitchFamily="34" charset="0"/>
                </a:rPr>
                <a:t>Provider #1</a:t>
              </a:r>
            </a:p>
            <a:p>
              <a:pPr algn="ctr"/>
              <a:r>
                <a:rPr lang="en-US" sz="2199" dirty="0">
                  <a:latin typeface="Lato" panose="020F0502020204030203" pitchFamily="34" charset="0"/>
                  <a:ea typeface="Lato" panose="020F0502020204030203" pitchFamily="34" charset="0"/>
                  <a:cs typeface="Lato" panose="020F0502020204030203" pitchFamily="34" charset="0"/>
                </a:rPr>
                <a:t>Orthopedist</a:t>
              </a:r>
            </a:p>
          </p:txBody>
        </p:sp>
      </p:grpSp>
      <p:grpSp>
        <p:nvGrpSpPr>
          <p:cNvPr id="167" name="Group 166" title="Doctor Graphic "/>
          <p:cNvGrpSpPr/>
          <p:nvPr/>
        </p:nvGrpSpPr>
        <p:grpSpPr>
          <a:xfrm>
            <a:off x="12105851" y="6098264"/>
            <a:ext cx="1256973" cy="1266498"/>
            <a:chOff x="6056313" y="2544763"/>
            <a:chExt cx="628650" cy="633412"/>
          </a:xfrm>
          <a:solidFill>
            <a:schemeClr val="accent3"/>
          </a:solidFill>
        </p:grpSpPr>
        <p:sp>
          <p:nvSpPr>
            <p:cNvPr id="168"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69"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70"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71"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sp>
        <p:nvSpPr>
          <p:cNvPr id="172" name="Down Arrow 171" descr="Downward pointing arrow " title="Arrow "/>
          <p:cNvSpPr/>
          <p:nvPr/>
        </p:nvSpPr>
        <p:spPr>
          <a:xfrm rot="18510793">
            <a:off x="18148205" y="3490566"/>
            <a:ext cx="736408" cy="3300772"/>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73" name="Down Arrow 172" descr="Downward pointing arrow " title="Arrow "/>
          <p:cNvSpPr/>
          <p:nvPr/>
        </p:nvSpPr>
        <p:spPr>
          <a:xfrm>
            <a:off x="16894811" y="4026287"/>
            <a:ext cx="736408" cy="2205108"/>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74" name="Down Arrow 173" descr="Downward pointing arrow " title="Arrow "/>
          <p:cNvSpPr/>
          <p:nvPr/>
        </p:nvSpPr>
        <p:spPr>
          <a:xfrm rot="2671642">
            <a:off x="15620079" y="3770922"/>
            <a:ext cx="736408" cy="2780056"/>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75" name="TextBox 174"/>
          <p:cNvSpPr txBox="1"/>
          <p:nvPr/>
        </p:nvSpPr>
        <p:spPr>
          <a:xfrm>
            <a:off x="18468913" y="3566526"/>
            <a:ext cx="3525642" cy="769185"/>
          </a:xfrm>
          <a:prstGeom prst="rect">
            <a:avLst/>
          </a:prstGeom>
          <a:noFill/>
        </p:spPr>
        <p:txBody>
          <a:bodyPr wrap="square" rtlCol="0">
            <a:spAutoFit/>
          </a:bodyPr>
          <a:lstStyle/>
          <a:p>
            <a:r>
              <a:rPr lang="en-US" sz="2199" b="1" dirty="0">
                <a:latin typeface="Lato" panose="020F0502020204030203" pitchFamily="34" charset="0"/>
                <a:ea typeface="Lato" panose="020F0502020204030203" pitchFamily="34" charset="0"/>
                <a:cs typeface="Lato" panose="020F0502020204030203" pitchFamily="34" charset="0"/>
              </a:rPr>
              <a:t>Distributes Payment</a:t>
            </a:r>
          </a:p>
          <a:p>
            <a:r>
              <a:rPr lang="en-US" sz="2199" i="1" dirty="0">
                <a:latin typeface="Lato" panose="020F0502020204030203" pitchFamily="34" charset="0"/>
                <a:ea typeface="Lato" panose="020F0502020204030203" pitchFamily="34" charset="0"/>
                <a:cs typeface="Lato" panose="020F0502020204030203" pitchFamily="34" charset="0"/>
              </a:rPr>
              <a:t>(based on fee schedule)</a:t>
            </a:r>
          </a:p>
        </p:txBody>
      </p:sp>
      <p:grpSp>
        <p:nvGrpSpPr>
          <p:cNvPr id="176" name="Group 175" title="ID Graphic "/>
          <p:cNvGrpSpPr/>
          <p:nvPr/>
        </p:nvGrpSpPr>
        <p:grpSpPr>
          <a:xfrm>
            <a:off x="16429200" y="3421152"/>
            <a:ext cx="1752144" cy="1123657"/>
            <a:chOff x="8348465" y="1651892"/>
            <a:chExt cx="876300" cy="561975"/>
          </a:xfrm>
        </p:grpSpPr>
        <p:sp>
          <p:nvSpPr>
            <p:cNvPr id="177" name="Rectangle 176"/>
            <p:cNvSpPr/>
            <p:nvPr/>
          </p:nvSpPr>
          <p:spPr>
            <a:xfrm>
              <a:off x="8348465" y="1651892"/>
              <a:ext cx="845735" cy="55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nvGrpSpPr>
            <p:cNvPr id="178" name="Group 177"/>
            <p:cNvGrpSpPr/>
            <p:nvPr/>
          </p:nvGrpSpPr>
          <p:grpSpPr>
            <a:xfrm>
              <a:off x="8348465" y="1651892"/>
              <a:ext cx="876300" cy="561975"/>
              <a:chOff x="6918325" y="3498850"/>
              <a:chExt cx="876300" cy="561975"/>
            </a:xfrm>
            <a:solidFill>
              <a:schemeClr val="accent3"/>
            </a:solidFill>
          </p:grpSpPr>
          <p:sp>
            <p:nvSpPr>
              <p:cNvPr id="179" name="Freeform 185"/>
              <p:cNvSpPr>
                <a:spLocks/>
              </p:cNvSpPr>
              <p:nvPr/>
            </p:nvSpPr>
            <p:spPr bwMode="auto">
              <a:xfrm>
                <a:off x="7489825" y="3754438"/>
                <a:ext cx="211138" cy="215900"/>
              </a:xfrm>
              <a:custGeom>
                <a:avLst/>
                <a:gdLst>
                  <a:gd name="T0" fmla="*/ 28 w 56"/>
                  <a:gd name="T1" fmla="*/ 0 h 57"/>
                  <a:gd name="T2" fmla="*/ 16 w 56"/>
                  <a:gd name="T3" fmla="*/ 10 h 57"/>
                  <a:gd name="T4" fmla="*/ 16 w 56"/>
                  <a:gd name="T5" fmla="*/ 15 h 57"/>
                  <a:gd name="T6" fmla="*/ 15 w 56"/>
                  <a:gd name="T7" fmla="*/ 18 h 57"/>
                  <a:gd name="T8" fmla="*/ 18 w 56"/>
                  <a:gd name="T9" fmla="*/ 26 h 57"/>
                  <a:gd name="T10" fmla="*/ 21 w 56"/>
                  <a:gd name="T11" fmla="*/ 31 h 57"/>
                  <a:gd name="T12" fmla="*/ 21 w 56"/>
                  <a:gd name="T13" fmla="*/ 31 h 57"/>
                  <a:gd name="T14" fmla="*/ 21 w 56"/>
                  <a:gd name="T15" fmla="*/ 31 h 57"/>
                  <a:gd name="T16" fmla="*/ 7 w 56"/>
                  <a:gd name="T17" fmla="*/ 38 h 57"/>
                  <a:gd name="T18" fmla="*/ 4 w 56"/>
                  <a:gd name="T19" fmla="*/ 41 h 57"/>
                  <a:gd name="T20" fmla="*/ 3 w 56"/>
                  <a:gd name="T21" fmla="*/ 43 h 57"/>
                  <a:gd name="T22" fmla="*/ 3 w 56"/>
                  <a:gd name="T23" fmla="*/ 43 h 57"/>
                  <a:gd name="T24" fmla="*/ 3 w 56"/>
                  <a:gd name="T25" fmla="*/ 44 h 57"/>
                  <a:gd name="T26" fmla="*/ 1 w 56"/>
                  <a:gd name="T27" fmla="*/ 50 h 57"/>
                  <a:gd name="T28" fmla="*/ 1 w 56"/>
                  <a:gd name="T29" fmla="*/ 50 h 57"/>
                  <a:gd name="T30" fmla="*/ 1 w 56"/>
                  <a:gd name="T31" fmla="*/ 50 h 57"/>
                  <a:gd name="T32" fmla="*/ 0 w 56"/>
                  <a:gd name="T33" fmla="*/ 51 h 57"/>
                  <a:gd name="T34" fmla="*/ 0 w 56"/>
                  <a:gd name="T35" fmla="*/ 52 h 57"/>
                  <a:gd name="T36" fmla="*/ 0 w 56"/>
                  <a:gd name="T37" fmla="*/ 52 h 57"/>
                  <a:gd name="T38" fmla="*/ 4 w 56"/>
                  <a:gd name="T39" fmla="*/ 55 h 57"/>
                  <a:gd name="T40" fmla="*/ 10 w 56"/>
                  <a:gd name="T41" fmla="*/ 56 h 57"/>
                  <a:gd name="T42" fmla="*/ 26 w 56"/>
                  <a:gd name="T43" fmla="*/ 57 h 57"/>
                  <a:gd name="T44" fmla="*/ 28 w 56"/>
                  <a:gd name="T45" fmla="*/ 57 h 57"/>
                  <a:gd name="T46" fmla="*/ 28 w 56"/>
                  <a:gd name="T47" fmla="*/ 57 h 57"/>
                  <a:gd name="T48" fmla="*/ 28 w 56"/>
                  <a:gd name="T49" fmla="*/ 57 h 57"/>
                  <a:gd name="T50" fmla="*/ 30 w 56"/>
                  <a:gd name="T51" fmla="*/ 57 h 57"/>
                  <a:gd name="T52" fmla="*/ 46 w 56"/>
                  <a:gd name="T53" fmla="*/ 56 h 57"/>
                  <a:gd name="T54" fmla="*/ 52 w 56"/>
                  <a:gd name="T55" fmla="*/ 55 h 57"/>
                  <a:gd name="T56" fmla="*/ 56 w 56"/>
                  <a:gd name="T57" fmla="*/ 52 h 57"/>
                  <a:gd name="T58" fmla="*/ 56 w 56"/>
                  <a:gd name="T59" fmla="*/ 52 h 57"/>
                  <a:gd name="T60" fmla="*/ 56 w 56"/>
                  <a:gd name="T61" fmla="*/ 51 h 57"/>
                  <a:gd name="T62" fmla="*/ 55 w 56"/>
                  <a:gd name="T63" fmla="*/ 50 h 57"/>
                  <a:gd name="T64" fmla="*/ 53 w 56"/>
                  <a:gd name="T65" fmla="*/ 43 h 57"/>
                  <a:gd name="T66" fmla="*/ 53 w 56"/>
                  <a:gd name="T67" fmla="*/ 43 h 57"/>
                  <a:gd name="T68" fmla="*/ 52 w 56"/>
                  <a:gd name="T69" fmla="*/ 41 h 57"/>
                  <a:gd name="T70" fmla="*/ 49 w 56"/>
                  <a:gd name="T71" fmla="*/ 38 h 57"/>
                  <a:gd name="T72" fmla="*/ 35 w 56"/>
                  <a:gd name="T73" fmla="*/ 31 h 57"/>
                  <a:gd name="T74" fmla="*/ 35 w 56"/>
                  <a:gd name="T75" fmla="*/ 31 h 57"/>
                  <a:gd name="T76" fmla="*/ 35 w 56"/>
                  <a:gd name="T77" fmla="*/ 31 h 57"/>
                  <a:gd name="T78" fmla="*/ 38 w 56"/>
                  <a:gd name="T79" fmla="*/ 26 h 57"/>
                  <a:gd name="T80" fmla="*/ 41 w 56"/>
                  <a:gd name="T81" fmla="*/ 18 h 57"/>
                  <a:gd name="T82" fmla="*/ 40 w 56"/>
                  <a:gd name="T83" fmla="*/ 15 h 57"/>
                  <a:gd name="T84" fmla="*/ 40 w 56"/>
                  <a:gd name="T85" fmla="*/ 10 h 57"/>
                  <a:gd name="T86" fmla="*/ 28 w 56"/>
                  <a:gd name="T8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57">
                    <a:moveTo>
                      <a:pt x="28" y="0"/>
                    </a:moveTo>
                    <a:cubicBezTo>
                      <a:pt x="16" y="0"/>
                      <a:pt x="16" y="10"/>
                      <a:pt x="16" y="10"/>
                    </a:cubicBezTo>
                    <a:cubicBezTo>
                      <a:pt x="16" y="15"/>
                      <a:pt x="16" y="15"/>
                      <a:pt x="16" y="15"/>
                    </a:cubicBezTo>
                    <a:cubicBezTo>
                      <a:pt x="15" y="15"/>
                      <a:pt x="15" y="16"/>
                      <a:pt x="15" y="18"/>
                    </a:cubicBezTo>
                    <a:cubicBezTo>
                      <a:pt x="15" y="21"/>
                      <a:pt x="17" y="24"/>
                      <a:pt x="18" y="26"/>
                    </a:cubicBezTo>
                    <a:cubicBezTo>
                      <a:pt x="19" y="28"/>
                      <a:pt x="20" y="30"/>
                      <a:pt x="21" y="31"/>
                    </a:cubicBezTo>
                    <a:cubicBezTo>
                      <a:pt x="21" y="31"/>
                      <a:pt x="21" y="31"/>
                      <a:pt x="21" y="31"/>
                    </a:cubicBezTo>
                    <a:cubicBezTo>
                      <a:pt x="21" y="31"/>
                      <a:pt x="21" y="31"/>
                      <a:pt x="21" y="31"/>
                    </a:cubicBezTo>
                    <a:cubicBezTo>
                      <a:pt x="17" y="34"/>
                      <a:pt x="11" y="36"/>
                      <a:pt x="7" y="38"/>
                    </a:cubicBezTo>
                    <a:cubicBezTo>
                      <a:pt x="6" y="39"/>
                      <a:pt x="5" y="40"/>
                      <a:pt x="4" y="41"/>
                    </a:cubicBezTo>
                    <a:cubicBezTo>
                      <a:pt x="4" y="42"/>
                      <a:pt x="3" y="42"/>
                      <a:pt x="3" y="43"/>
                    </a:cubicBezTo>
                    <a:cubicBezTo>
                      <a:pt x="3" y="43"/>
                      <a:pt x="3" y="43"/>
                      <a:pt x="3" y="43"/>
                    </a:cubicBezTo>
                    <a:cubicBezTo>
                      <a:pt x="3" y="44"/>
                      <a:pt x="3" y="44"/>
                      <a:pt x="3" y="44"/>
                    </a:cubicBezTo>
                    <a:cubicBezTo>
                      <a:pt x="2" y="46"/>
                      <a:pt x="1" y="48"/>
                      <a:pt x="1" y="50"/>
                    </a:cubicBezTo>
                    <a:cubicBezTo>
                      <a:pt x="1" y="50"/>
                      <a:pt x="1" y="50"/>
                      <a:pt x="1" y="50"/>
                    </a:cubicBezTo>
                    <a:cubicBezTo>
                      <a:pt x="1" y="50"/>
                      <a:pt x="1" y="50"/>
                      <a:pt x="1" y="50"/>
                    </a:cubicBezTo>
                    <a:cubicBezTo>
                      <a:pt x="1" y="51"/>
                      <a:pt x="1" y="51"/>
                      <a:pt x="0" y="51"/>
                    </a:cubicBezTo>
                    <a:cubicBezTo>
                      <a:pt x="0" y="52"/>
                      <a:pt x="0" y="52"/>
                      <a:pt x="0" y="52"/>
                    </a:cubicBezTo>
                    <a:cubicBezTo>
                      <a:pt x="0" y="52"/>
                      <a:pt x="0" y="52"/>
                      <a:pt x="0" y="52"/>
                    </a:cubicBezTo>
                    <a:cubicBezTo>
                      <a:pt x="0" y="54"/>
                      <a:pt x="4" y="55"/>
                      <a:pt x="4" y="55"/>
                    </a:cubicBezTo>
                    <a:cubicBezTo>
                      <a:pt x="5" y="55"/>
                      <a:pt x="7" y="56"/>
                      <a:pt x="10" y="56"/>
                    </a:cubicBezTo>
                    <a:cubicBezTo>
                      <a:pt x="15" y="57"/>
                      <a:pt x="21" y="57"/>
                      <a:pt x="26" y="57"/>
                    </a:cubicBezTo>
                    <a:cubicBezTo>
                      <a:pt x="26" y="57"/>
                      <a:pt x="27" y="57"/>
                      <a:pt x="28" y="57"/>
                    </a:cubicBezTo>
                    <a:cubicBezTo>
                      <a:pt x="28" y="57"/>
                      <a:pt x="28" y="57"/>
                      <a:pt x="28" y="57"/>
                    </a:cubicBezTo>
                    <a:cubicBezTo>
                      <a:pt x="28" y="57"/>
                      <a:pt x="28" y="57"/>
                      <a:pt x="28" y="57"/>
                    </a:cubicBezTo>
                    <a:cubicBezTo>
                      <a:pt x="29" y="57"/>
                      <a:pt x="30" y="57"/>
                      <a:pt x="30" y="57"/>
                    </a:cubicBezTo>
                    <a:cubicBezTo>
                      <a:pt x="35" y="57"/>
                      <a:pt x="41" y="57"/>
                      <a:pt x="46" y="56"/>
                    </a:cubicBezTo>
                    <a:cubicBezTo>
                      <a:pt x="49" y="56"/>
                      <a:pt x="51" y="55"/>
                      <a:pt x="52" y="55"/>
                    </a:cubicBezTo>
                    <a:cubicBezTo>
                      <a:pt x="52" y="55"/>
                      <a:pt x="56" y="54"/>
                      <a:pt x="56" y="52"/>
                    </a:cubicBezTo>
                    <a:cubicBezTo>
                      <a:pt x="56" y="52"/>
                      <a:pt x="56" y="52"/>
                      <a:pt x="56" y="52"/>
                    </a:cubicBezTo>
                    <a:cubicBezTo>
                      <a:pt x="56" y="52"/>
                      <a:pt x="56" y="52"/>
                      <a:pt x="56" y="51"/>
                    </a:cubicBezTo>
                    <a:cubicBezTo>
                      <a:pt x="55" y="51"/>
                      <a:pt x="55" y="50"/>
                      <a:pt x="55" y="50"/>
                    </a:cubicBezTo>
                    <a:cubicBezTo>
                      <a:pt x="55" y="48"/>
                      <a:pt x="54" y="45"/>
                      <a:pt x="53" y="43"/>
                    </a:cubicBezTo>
                    <a:cubicBezTo>
                      <a:pt x="53" y="43"/>
                      <a:pt x="53" y="43"/>
                      <a:pt x="53" y="43"/>
                    </a:cubicBezTo>
                    <a:cubicBezTo>
                      <a:pt x="53" y="42"/>
                      <a:pt x="52" y="42"/>
                      <a:pt x="52" y="41"/>
                    </a:cubicBezTo>
                    <a:cubicBezTo>
                      <a:pt x="51" y="40"/>
                      <a:pt x="50" y="39"/>
                      <a:pt x="49" y="38"/>
                    </a:cubicBezTo>
                    <a:cubicBezTo>
                      <a:pt x="45" y="36"/>
                      <a:pt x="39" y="34"/>
                      <a:pt x="35" y="31"/>
                    </a:cubicBezTo>
                    <a:cubicBezTo>
                      <a:pt x="35" y="31"/>
                      <a:pt x="35" y="31"/>
                      <a:pt x="35" y="31"/>
                    </a:cubicBezTo>
                    <a:cubicBezTo>
                      <a:pt x="35" y="31"/>
                      <a:pt x="35" y="31"/>
                      <a:pt x="35" y="31"/>
                    </a:cubicBezTo>
                    <a:cubicBezTo>
                      <a:pt x="36" y="30"/>
                      <a:pt x="37" y="28"/>
                      <a:pt x="38" y="26"/>
                    </a:cubicBezTo>
                    <a:cubicBezTo>
                      <a:pt x="39" y="24"/>
                      <a:pt x="41" y="21"/>
                      <a:pt x="41" y="18"/>
                    </a:cubicBezTo>
                    <a:cubicBezTo>
                      <a:pt x="41" y="16"/>
                      <a:pt x="41" y="15"/>
                      <a:pt x="40" y="15"/>
                    </a:cubicBezTo>
                    <a:cubicBezTo>
                      <a:pt x="40" y="10"/>
                      <a:pt x="40" y="10"/>
                      <a:pt x="40" y="10"/>
                    </a:cubicBezTo>
                    <a:cubicBezTo>
                      <a:pt x="40" y="10"/>
                      <a:pt x="40"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80" name="Freeform 186"/>
              <p:cNvSpPr>
                <a:spLocks noEditPoints="1"/>
              </p:cNvSpPr>
              <p:nvPr/>
            </p:nvSpPr>
            <p:spPr bwMode="auto">
              <a:xfrm>
                <a:off x="6918325" y="3498850"/>
                <a:ext cx="876300" cy="561975"/>
              </a:xfrm>
              <a:custGeom>
                <a:avLst/>
                <a:gdLst>
                  <a:gd name="T0" fmla="*/ 16 w 233"/>
                  <a:gd name="T1" fmla="*/ 0 h 149"/>
                  <a:gd name="T2" fmla="*/ 0 w 233"/>
                  <a:gd name="T3" fmla="*/ 15 h 149"/>
                  <a:gd name="T4" fmla="*/ 0 w 233"/>
                  <a:gd name="T5" fmla="*/ 134 h 149"/>
                  <a:gd name="T6" fmla="*/ 16 w 233"/>
                  <a:gd name="T7" fmla="*/ 149 h 149"/>
                  <a:gd name="T8" fmla="*/ 218 w 233"/>
                  <a:gd name="T9" fmla="*/ 149 h 149"/>
                  <a:gd name="T10" fmla="*/ 233 w 233"/>
                  <a:gd name="T11" fmla="*/ 134 h 149"/>
                  <a:gd name="T12" fmla="*/ 233 w 233"/>
                  <a:gd name="T13" fmla="*/ 15 h 149"/>
                  <a:gd name="T14" fmla="*/ 218 w 233"/>
                  <a:gd name="T15" fmla="*/ 0 h 149"/>
                  <a:gd name="T16" fmla="*/ 16 w 233"/>
                  <a:gd name="T17" fmla="*/ 0 h 149"/>
                  <a:gd name="T18" fmla="*/ 16 w 233"/>
                  <a:gd name="T19" fmla="*/ 9 h 149"/>
                  <a:gd name="T20" fmla="*/ 218 w 233"/>
                  <a:gd name="T21" fmla="*/ 9 h 149"/>
                  <a:gd name="T22" fmla="*/ 224 w 233"/>
                  <a:gd name="T23" fmla="*/ 15 h 149"/>
                  <a:gd name="T24" fmla="*/ 224 w 233"/>
                  <a:gd name="T25" fmla="*/ 134 h 149"/>
                  <a:gd name="T26" fmla="*/ 218 w 233"/>
                  <a:gd name="T27" fmla="*/ 140 h 149"/>
                  <a:gd name="T28" fmla="*/ 16 w 233"/>
                  <a:gd name="T29" fmla="*/ 140 h 149"/>
                  <a:gd name="T30" fmla="*/ 9 w 233"/>
                  <a:gd name="T31" fmla="*/ 134 h 149"/>
                  <a:gd name="T32" fmla="*/ 9 w 233"/>
                  <a:gd name="T33" fmla="*/ 15 h 149"/>
                  <a:gd name="T34" fmla="*/ 16 w 233"/>
                  <a:gd name="T35" fmla="*/ 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149">
                    <a:moveTo>
                      <a:pt x="16" y="0"/>
                    </a:moveTo>
                    <a:cubicBezTo>
                      <a:pt x="7" y="0"/>
                      <a:pt x="0" y="7"/>
                      <a:pt x="0" y="15"/>
                    </a:cubicBezTo>
                    <a:cubicBezTo>
                      <a:pt x="0" y="134"/>
                      <a:pt x="0" y="134"/>
                      <a:pt x="0" y="134"/>
                    </a:cubicBezTo>
                    <a:cubicBezTo>
                      <a:pt x="0" y="142"/>
                      <a:pt x="7" y="149"/>
                      <a:pt x="16" y="149"/>
                    </a:cubicBezTo>
                    <a:cubicBezTo>
                      <a:pt x="218" y="149"/>
                      <a:pt x="218" y="149"/>
                      <a:pt x="218" y="149"/>
                    </a:cubicBezTo>
                    <a:cubicBezTo>
                      <a:pt x="226" y="149"/>
                      <a:pt x="233" y="142"/>
                      <a:pt x="233" y="134"/>
                    </a:cubicBezTo>
                    <a:cubicBezTo>
                      <a:pt x="233" y="15"/>
                      <a:pt x="233" y="15"/>
                      <a:pt x="233" y="15"/>
                    </a:cubicBezTo>
                    <a:cubicBezTo>
                      <a:pt x="233" y="7"/>
                      <a:pt x="226" y="0"/>
                      <a:pt x="218" y="0"/>
                    </a:cubicBezTo>
                    <a:lnTo>
                      <a:pt x="16" y="0"/>
                    </a:lnTo>
                    <a:close/>
                    <a:moveTo>
                      <a:pt x="16" y="9"/>
                    </a:moveTo>
                    <a:cubicBezTo>
                      <a:pt x="218" y="9"/>
                      <a:pt x="218" y="9"/>
                      <a:pt x="218" y="9"/>
                    </a:cubicBezTo>
                    <a:cubicBezTo>
                      <a:pt x="221" y="9"/>
                      <a:pt x="224" y="12"/>
                      <a:pt x="224" y="15"/>
                    </a:cubicBezTo>
                    <a:cubicBezTo>
                      <a:pt x="224" y="134"/>
                      <a:pt x="224" y="134"/>
                      <a:pt x="224" y="134"/>
                    </a:cubicBezTo>
                    <a:cubicBezTo>
                      <a:pt x="224" y="137"/>
                      <a:pt x="221" y="140"/>
                      <a:pt x="218" y="140"/>
                    </a:cubicBezTo>
                    <a:cubicBezTo>
                      <a:pt x="16" y="140"/>
                      <a:pt x="16" y="140"/>
                      <a:pt x="16" y="140"/>
                    </a:cubicBezTo>
                    <a:cubicBezTo>
                      <a:pt x="12" y="140"/>
                      <a:pt x="9" y="137"/>
                      <a:pt x="9" y="134"/>
                    </a:cubicBezTo>
                    <a:cubicBezTo>
                      <a:pt x="9" y="15"/>
                      <a:pt x="9" y="15"/>
                      <a:pt x="9" y="15"/>
                    </a:cubicBezTo>
                    <a:cubicBezTo>
                      <a:pt x="9" y="12"/>
                      <a:pt x="12" y="9"/>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81" name="Freeform 187"/>
              <p:cNvSpPr>
                <a:spLocks/>
              </p:cNvSpPr>
              <p:nvPr/>
            </p:nvSpPr>
            <p:spPr bwMode="auto">
              <a:xfrm>
                <a:off x="6918325" y="3600450"/>
                <a:ext cx="876300" cy="117475"/>
              </a:xfrm>
              <a:custGeom>
                <a:avLst/>
                <a:gdLst>
                  <a:gd name="T0" fmla="*/ 16 w 233"/>
                  <a:gd name="T1" fmla="*/ 31 h 31"/>
                  <a:gd name="T2" fmla="*/ 218 w 233"/>
                  <a:gd name="T3" fmla="*/ 31 h 31"/>
                  <a:gd name="T4" fmla="*/ 233 w 233"/>
                  <a:gd name="T5" fmla="*/ 16 h 31"/>
                  <a:gd name="T6" fmla="*/ 218 w 233"/>
                  <a:gd name="T7" fmla="*/ 0 h 31"/>
                  <a:gd name="T8" fmla="*/ 16 w 233"/>
                  <a:gd name="T9" fmla="*/ 0 h 31"/>
                  <a:gd name="T10" fmla="*/ 0 w 233"/>
                  <a:gd name="T11" fmla="*/ 16 h 31"/>
                  <a:gd name="T12" fmla="*/ 16 w 233"/>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33" h="31">
                    <a:moveTo>
                      <a:pt x="16" y="31"/>
                    </a:moveTo>
                    <a:cubicBezTo>
                      <a:pt x="218" y="31"/>
                      <a:pt x="218" y="31"/>
                      <a:pt x="218" y="31"/>
                    </a:cubicBezTo>
                    <a:cubicBezTo>
                      <a:pt x="226" y="31"/>
                      <a:pt x="233" y="24"/>
                      <a:pt x="233" y="16"/>
                    </a:cubicBezTo>
                    <a:cubicBezTo>
                      <a:pt x="233" y="7"/>
                      <a:pt x="226" y="0"/>
                      <a:pt x="218" y="0"/>
                    </a:cubicBezTo>
                    <a:cubicBezTo>
                      <a:pt x="16" y="0"/>
                      <a:pt x="16" y="0"/>
                      <a:pt x="16" y="0"/>
                    </a:cubicBezTo>
                    <a:cubicBezTo>
                      <a:pt x="7" y="0"/>
                      <a:pt x="0" y="7"/>
                      <a:pt x="0" y="16"/>
                    </a:cubicBezTo>
                    <a:cubicBezTo>
                      <a:pt x="0" y="24"/>
                      <a:pt x="7" y="31"/>
                      <a:pt x="1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82" name="Freeform 188"/>
              <p:cNvSpPr>
                <a:spLocks/>
              </p:cNvSpPr>
              <p:nvPr/>
            </p:nvSpPr>
            <p:spPr bwMode="auto">
              <a:xfrm>
                <a:off x="7121525" y="3778250"/>
                <a:ext cx="296863" cy="33338"/>
              </a:xfrm>
              <a:custGeom>
                <a:avLst/>
                <a:gdLst>
                  <a:gd name="T0" fmla="*/ 8 w 79"/>
                  <a:gd name="T1" fmla="*/ 0 h 9"/>
                  <a:gd name="T2" fmla="*/ 71 w 79"/>
                  <a:gd name="T3" fmla="*/ 0 h 9"/>
                  <a:gd name="T4" fmla="*/ 79 w 79"/>
                  <a:gd name="T5" fmla="*/ 4 h 9"/>
                  <a:gd name="T6" fmla="*/ 79 w 79"/>
                  <a:gd name="T7" fmla="*/ 4 h 9"/>
                  <a:gd name="T8" fmla="*/ 71 w 79"/>
                  <a:gd name="T9" fmla="*/ 9 h 9"/>
                  <a:gd name="T10" fmla="*/ 8 w 79"/>
                  <a:gd name="T11" fmla="*/ 9 h 9"/>
                  <a:gd name="T12" fmla="*/ 0 w 79"/>
                  <a:gd name="T13" fmla="*/ 4 h 9"/>
                  <a:gd name="T14" fmla="*/ 0 w 79"/>
                  <a:gd name="T15" fmla="*/ 4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4"/>
                    </a:cubicBezTo>
                    <a:cubicBezTo>
                      <a:pt x="79" y="4"/>
                      <a:pt x="79" y="4"/>
                      <a:pt x="79" y="4"/>
                    </a:cubicBezTo>
                    <a:cubicBezTo>
                      <a:pt x="79" y="7"/>
                      <a:pt x="75" y="9"/>
                      <a:pt x="71" y="9"/>
                    </a:cubicBezTo>
                    <a:cubicBezTo>
                      <a:pt x="8" y="9"/>
                      <a:pt x="8" y="9"/>
                      <a:pt x="8" y="9"/>
                    </a:cubicBezTo>
                    <a:cubicBezTo>
                      <a:pt x="3" y="9"/>
                      <a:pt x="0" y="7"/>
                      <a:pt x="0" y="4"/>
                    </a:cubicBezTo>
                    <a:cubicBezTo>
                      <a:pt x="0" y="4"/>
                      <a:pt x="0" y="4"/>
                      <a:pt x="0" y="4"/>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83" name="Freeform 189"/>
              <p:cNvSpPr>
                <a:spLocks/>
              </p:cNvSpPr>
              <p:nvPr/>
            </p:nvSpPr>
            <p:spPr bwMode="auto">
              <a:xfrm>
                <a:off x="7042150" y="3765550"/>
                <a:ext cx="57150" cy="57150"/>
              </a:xfrm>
              <a:custGeom>
                <a:avLst/>
                <a:gdLst>
                  <a:gd name="T0" fmla="*/ 15 w 15"/>
                  <a:gd name="T1" fmla="*/ 7 h 15"/>
                  <a:gd name="T2" fmla="*/ 8 w 15"/>
                  <a:gd name="T3" fmla="*/ 15 h 15"/>
                  <a:gd name="T4" fmla="*/ 0 w 15"/>
                  <a:gd name="T5" fmla="*/ 7 h 15"/>
                  <a:gd name="T6" fmla="*/ 0 w 15"/>
                  <a:gd name="T7" fmla="*/ 7 h 15"/>
                  <a:gd name="T8" fmla="*/ 8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5" y="11"/>
                      <a:pt x="12" y="15"/>
                      <a:pt x="8" y="15"/>
                    </a:cubicBezTo>
                    <a:cubicBezTo>
                      <a:pt x="4" y="15"/>
                      <a:pt x="0" y="11"/>
                      <a:pt x="0" y="7"/>
                    </a:cubicBezTo>
                    <a:cubicBezTo>
                      <a:pt x="0" y="7"/>
                      <a:pt x="0" y="7"/>
                      <a:pt x="0" y="7"/>
                    </a:cubicBezTo>
                    <a:cubicBezTo>
                      <a:pt x="0" y="3"/>
                      <a:pt x="4" y="0"/>
                      <a:pt x="8" y="0"/>
                    </a:cubicBezTo>
                    <a:cubicBezTo>
                      <a:pt x="12" y="0"/>
                      <a:pt x="15" y="3"/>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84" name="Freeform 190"/>
              <p:cNvSpPr>
                <a:spLocks/>
              </p:cNvSpPr>
              <p:nvPr/>
            </p:nvSpPr>
            <p:spPr bwMode="auto">
              <a:xfrm>
                <a:off x="7042150" y="3844925"/>
                <a:ext cx="57150" cy="57150"/>
              </a:xfrm>
              <a:custGeom>
                <a:avLst/>
                <a:gdLst>
                  <a:gd name="T0" fmla="*/ 15 w 15"/>
                  <a:gd name="T1" fmla="*/ 7 h 15"/>
                  <a:gd name="T2" fmla="*/ 8 w 15"/>
                  <a:gd name="T3" fmla="*/ 15 h 15"/>
                  <a:gd name="T4" fmla="*/ 0 w 15"/>
                  <a:gd name="T5" fmla="*/ 7 h 15"/>
                  <a:gd name="T6" fmla="*/ 0 w 15"/>
                  <a:gd name="T7" fmla="*/ 7 h 15"/>
                  <a:gd name="T8" fmla="*/ 8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5" y="11"/>
                      <a:pt x="12" y="15"/>
                      <a:pt x="8" y="15"/>
                    </a:cubicBezTo>
                    <a:cubicBezTo>
                      <a:pt x="4" y="15"/>
                      <a:pt x="0" y="11"/>
                      <a:pt x="0" y="7"/>
                    </a:cubicBezTo>
                    <a:cubicBezTo>
                      <a:pt x="0" y="7"/>
                      <a:pt x="0" y="7"/>
                      <a:pt x="0" y="7"/>
                    </a:cubicBezTo>
                    <a:cubicBezTo>
                      <a:pt x="0" y="3"/>
                      <a:pt x="4" y="0"/>
                      <a:pt x="8" y="0"/>
                    </a:cubicBezTo>
                    <a:cubicBezTo>
                      <a:pt x="12" y="0"/>
                      <a:pt x="15" y="3"/>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85" name="Freeform 191"/>
              <p:cNvSpPr>
                <a:spLocks/>
              </p:cNvSpPr>
              <p:nvPr/>
            </p:nvSpPr>
            <p:spPr bwMode="auto">
              <a:xfrm>
                <a:off x="7042150" y="3921125"/>
                <a:ext cx="57150" cy="55563"/>
              </a:xfrm>
              <a:custGeom>
                <a:avLst/>
                <a:gdLst>
                  <a:gd name="T0" fmla="*/ 15 w 15"/>
                  <a:gd name="T1" fmla="*/ 8 h 15"/>
                  <a:gd name="T2" fmla="*/ 8 w 15"/>
                  <a:gd name="T3" fmla="*/ 15 h 15"/>
                  <a:gd name="T4" fmla="*/ 0 w 15"/>
                  <a:gd name="T5" fmla="*/ 8 h 15"/>
                  <a:gd name="T6" fmla="*/ 0 w 15"/>
                  <a:gd name="T7" fmla="*/ 8 h 15"/>
                  <a:gd name="T8" fmla="*/ 8 w 15"/>
                  <a:gd name="T9" fmla="*/ 0 h 15"/>
                  <a:gd name="T10" fmla="*/ 15 w 15"/>
                  <a:gd name="T11" fmla="*/ 8 h 15"/>
                </a:gdLst>
                <a:ahLst/>
                <a:cxnLst>
                  <a:cxn ang="0">
                    <a:pos x="T0" y="T1"/>
                  </a:cxn>
                  <a:cxn ang="0">
                    <a:pos x="T2" y="T3"/>
                  </a:cxn>
                  <a:cxn ang="0">
                    <a:pos x="T4" y="T5"/>
                  </a:cxn>
                  <a:cxn ang="0">
                    <a:pos x="T6" y="T7"/>
                  </a:cxn>
                  <a:cxn ang="0">
                    <a:pos x="T8" y="T9"/>
                  </a:cxn>
                  <a:cxn ang="0">
                    <a:pos x="T10" y="T11"/>
                  </a:cxn>
                </a:cxnLst>
                <a:rect l="0" t="0" r="r" b="b"/>
                <a:pathLst>
                  <a:path w="15" h="15">
                    <a:moveTo>
                      <a:pt x="15" y="8"/>
                    </a:moveTo>
                    <a:cubicBezTo>
                      <a:pt x="15" y="12"/>
                      <a:pt x="12" y="15"/>
                      <a:pt x="8" y="15"/>
                    </a:cubicBezTo>
                    <a:cubicBezTo>
                      <a:pt x="4" y="15"/>
                      <a:pt x="0" y="12"/>
                      <a:pt x="0" y="8"/>
                    </a:cubicBezTo>
                    <a:cubicBezTo>
                      <a:pt x="0" y="8"/>
                      <a:pt x="0" y="8"/>
                      <a:pt x="0" y="8"/>
                    </a:cubicBezTo>
                    <a:cubicBezTo>
                      <a:pt x="0" y="4"/>
                      <a:pt x="4" y="0"/>
                      <a:pt x="8" y="0"/>
                    </a:cubicBezTo>
                    <a:cubicBezTo>
                      <a:pt x="12" y="0"/>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86" name="Freeform 192"/>
              <p:cNvSpPr>
                <a:spLocks/>
              </p:cNvSpPr>
              <p:nvPr/>
            </p:nvSpPr>
            <p:spPr bwMode="auto">
              <a:xfrm>
                <a:off x="7121525" y="3856038"/>
                <a:ext cx="296863" cy="34925"/>
              </a:xfrm>
              <a:custGeom>
                <a:avLst/>
                <a:gdLst>
                  <a:gd name="T0" fmla="*/ 8 w 79"/>
                  <a:gd name="T1" fmla="*/ 0 h 9"/>
                  <a:gd name="T2" fmla="*/ 71 w 79"/>
                  <a:gd name="T3" fmla="*/ 0 h 9"/>
                  <a:gd name="T4" fmla="*/ 79 w 79"/>
                  <a:gd name="T5" fmla="*/ 4 h 9"/>
                  <a:gd name="T6" fmla="*/ 79 w 79"/>
                  <a:gd name="T7" fmla="*/ 4 h 9"/>
                  <a:gd name="T8" fmla="*/ 71 w 79"/>
                  <a:gd name="T9" fmla="*/ 9 h 9"/>
                  <a:gd name="T10" fmla="*/ 8 w 79"/>
                  <a:gd name="T11" fmla="*/ 9 h 9"/>
                  <a:gd name="T12" fmla="*/ 0 w 79"/>
                  <a:gd name="T13" fmla="*/ 4 h 9"/>
                  <a:gd name="T14" fmla="*/ 0 w 79"/>
                  <a:gd name="T15" fmla="*/ 4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4"/>
                    </a:cubicBezTo>
                    <a:cubicBezTo>
                      <a:pt x="79" y="4"/>
                      <a:pt x="79" y="4"/>
                      <a:pt x="79" y="4"/>
                    </a:cubicBezTo>
                    <a:cubicBezTo>
                      <a:pt x="79" y="7"/>
                      <a:pt x="75" y="9"/>
                      <a:pt x="71" y="9"/>
                    </a:cubicBezTo>
                    <a:cubicBezTo>
                      <a:pt x="8" y="9"/>
                      <a:pt x="8" y="9"/>
                      <a:pt x="8" y="9"/>
                    </a:cubicBezTo>
                    <a:cubicBezTo>
                      <a:pt x="3" y="9"/>
                      <a:pt x="0" y="7"/>
                      <a:pt x="0" y="4"/>
                    </a:cubicBezTo>
                    <a:cubicBezTo>
                      <a:pt x="0" y="4"/>
                      <a:pt x="0" y="4"/>
                      <a:pt x="0" y="4"/>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87" name="Freeform 193"/>
              <p:cNvSpPr>
                <a:spLocks/>
              </p:cNvSpPr>
              <p:nvPr/>
            </p:nvSpPr>
            <p:spPr bwMode="auto">
              <a:xfrm>
                <a:off x="7121525" y="3932238"/>
                <a:ext cx="296863" cy="33338"/>
              </a:xfrm>
              <a:custGeom>
                <a:avLst/>
                <a:gdLst>
                  <a:gd name="T0" fmla="*/ 8 w 79"/>
                  <a:gd name="T1" fmla="*/ 0 h 9"/>
                  <a:gd name="T2" fmla="*/ 71 w 79"/>
                  <a:gd name="T3" fmla="*/ 0 h 9"/>
                  <a:gd name="T4" fmla="*/ 79 w 79"/>
                  <a:gd name="T5" fmla="*/ 5 h 9"/>
                  <a:gd name="T6" fmla="*/ 79 w 79"/>
                  <a:gd name="T7" fmla="*/ 5 h 9"/>
                  <a:gd name="T8" fmla="*/ 71 w 79"/>
                  <a:gd name="T9" fmla="*/ 9 h 9"/>
                  <a:gd name="T10" fmla="*/ 8 w 79"/>
                  <a:gd name="T11" fmla="*/ 9 h 9"/>
                  <a:gd name="T12" fmla="*/ 0 w 79"/>
                  <a:gd name="T13" fmla="*/ 5 h 9"/>
                  <a:gd name="T14" fmla="*/ 0 w 79"/>
                  <a:gd name="T15" fmla="*/ 5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5"/>
                    </a:cubicBezTo>
                    <a:cubicBezTo>
                      <a:pt x="79" y="5"/>
                      <a:pt x="79" y="5"/>
                      <a:pt x="79" y="5"/>
                    </a:cubicBezTo>
                    <a:cubicBezTo>
                      <a:pt x="79" y="7"/>
                      <a:pt x="75" y="9"/>
                      <a:pt x="71" y="9"/>
                    </a:cubicBezTo>
                    <a:cubicBezTo>
                      <a:pt x="8" y="9"/>
                      <a:pt x="8" y="9"/>
                      <a:pt x="8" y="9"/>
                    </a:cubicBezTo>
                    <a:cubicBezTo>
                      <a:pt x="3" y="9"/>
                      <a:pt x="0" y="7"/>
                      <a:pt x="0" y="5"/>
                    </a:cubicBezTo>
                    <a:cubicBezTo>
                      <a:pt x="0" y="5"/>
                      <a:pt x="0" y="5"/>
                      <a:pt x="0" y="5"/>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sp>
        <p:nvSpPr>
          <p:cNvPr id="188" name="Rounded Rectangle 187"/>
          <p:cNvSpPr/>
          <p:nvPr/>
        </p:nvSpPr>
        <p:spPr>
          <a:xfrm>
            <a:off x="1265716" y="11286994"/>
            <a:ext cx="6502418" cy="864507"/>
          </a:xfrm>
          <a:prstGeom prst="roundRect">
            <a:avLst/>
          </a:prstGeom>
        </p:spPr>
        <p:style>
          <a:lnRef idx="0">
            <a:schemeClr val="accent4"/>
          </a:lnRef>
          <a:fillRef idx="3">
            <a:schemeClr val="accent4"/>
          </a:fillRef>
          <a:effectRef idx="3">
            <a:schemeClr val="accent4"/>
          </a:effectRef>
          <a:fontRef idx="minor">
            <a:schemeClr val="lt1"/>
          </a:fontRef>
        </p:style>
        <p:txBody>
          <a:bodyPr lIns="1279827" rtlCol="0" anchor="ctr"/>
          <a:lstStyle/>
          <a:p>
            <a:r>
              <a:rPr lang="en-US" sz="3199" dirty="0">
                <a:solidFill>
                  <a:schemeClr val="bg1"/>
                </a:solidFill>
                <a:latin typeface="Lato" panose="020F0502020204030203" pitchFamily="34" charset="0"/>
                <a:ea typeface="Lato" panose="020F0502020204030203" pitchFamily="34" charset="0"/>
                <a:cs typeface="Lato" panose="020F0502020204030203" pitchFamily="34" charset="0"/>
              </a:rPr>
              <a:t>Distribute Savings/Overages</a:t>
            </a:r>
          </a:p>
        </p:txBody>
      </p:sp>
      <p:sp>
        <p:nvSpPr>
          <p:cNvPr id="189" name="TextBox 188"/>
          <p:cNvSpPr txBox="1"/>
          <p:nvPr/>
        </p:nvSpPr>
        <p:spPr>
          <a:xfrm>
            <a:off x="1367713" y="11180798"/>
            <a:ext cx="915635" cy="1076898"/>
          </a:xfrm>
          <a:prstGeom prst="rect">
            <a:avLst/>
          </a:prstGeom>
          <a:noFill/>
        </p:spPr>
        <p:txBody>
          <a:bodyPr wrap="none" rtlCol="0" anchor="ctr">
            <a:spAutoFit/>
          </a:bodyPr>
          <a:lstStyle/>
          <a:p>
            <a:r>
              <a:rPr lang="en-US" sz="6398" dirty="0">
                <a:solidFill>
                  <a:schemeClr val="bg1"/>
                </a:solidFill>
                <a:sym typeface="Wingdings" panose="05000000000000000000" pitchFamily="2" charset="2"/>
              </a:rPr>
              <a:t></a:t>
            </a:r>
            <a:endParaRPr lang="en-US" sz="7198" dirty="0">
              <a:solidFill>
                <a:schemeClr val="bg1"/>
              </a:solidFill>
            </a:endParaRPr>
          </a:p>
        </p:txBody>
      </p:sp>
      <p:sp>
        <p:nvSpPr>
          <p:cNvPr id="190" name="Down Arrow 189" descr="Downward pointing arrow " title="Arrow "/>
          <p:cNvSpPr/>
          <p:nvPr/>
        </p:nvSpPr>
        <p:spPr>
          <a:xfrm>
            <a:off x="3639328" y="9652645"/>
            <a:ext cx="1422030" cy="1657638"/>
          </a:xfrm>
          <a:prstGeom prst="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91" name="Rounded Rectangle 190"/>
          <p:cNvSpPr/>
          <p:nvPr/>
        </p:nvSpPr>
        <p:spPr>
          <a:xfrm>
            <a:off x="1367712" y="8741563"/>
            <a:ext cx="6502418" cy="864507"/>
          </a:xfrm>
          <a:prstGeom prst="roundRect">
            <a:avLst/>
          </a:prstGeom>
        </p:spPr>
        <p:style>
          <a:lnRef idx="0">
            <a:schemeClr val="accent4"/>
          </a:lnRef>
          <a:fillRef idx="3">
            <a:schemeClr val="accent4"/>
          </a:fillRef>
          <a:effectRef idx="3">
            <a:schemeClr val="accent4"/>
          </a:effectRef>
          <a:fontRef idx="minor">
            <a:schemeClr val="lt1"/>
          </a:fontRef>
        </p:style>
        <p:txBody>
          <a:bodyPr lIns="1279827" rtlCol="0" anchor="ctr"/>
          <a:lstStyle/>
          <a:p>
            <a:r>
              <a:rPr lang="en-US" sz="3199" dirty="0">
                <a:solidFill>
                  <a:schemeClr val="bg1"/>
                </a:solidFill>
                <a:latin typeface="Lato" panose="020F0502020204030203" pitchFamily="34" charset="0"/>
                <a:ea typeface="Lato" panose="020F0502020204030203" pitchFamily="34" charset="0"/>
                <a:cs typeface="Lato" panose="020F0502020204030203" pitchFamily="34" charset="0"/>
              </a:rPr>
              <a:t>Reconcile Payments</a:t>
            </a:r>
          </a:p>
        </p:txBody>
      </p:sp>
      <p:sp>
        <p:nvSpPr>
          <p:cNvPr id="192" name="TextBox 191"/>
          <p:cNvSpPr txBox="1"/>
          <p:nvPr/>
        </p:nvSpPr>
        <p:spPr>
          <a:xfrm>
            <a:off x="1482771" y="8687648"/>
            <a:ext cx="915635" cy="1076898"/>
          </a:xfrm>
          <a:prstGeom prst="rect">
            <a:avLst/>
          </a:prstGeom>
          <a:noFill/>
        </p:spPr>
        <p:txBody>
          <a:bodyPr wrap="none" rtlCol="0" anchor="ctr">
            <a:spAutoFit/>
          </a:bodyPr>
          <a:lstStyle/>
          <a:p>
            <a:r>
              <a:rPr lang="en-US" sz="6398" dirty="0">
                <a:solidFill>
                  <a:schemeClr val="bg1"/>
                </a:solidFill>
                <a:sym typeface="Wingdings" panose="05000000000000000000" pitchFamily="2" charset="2"/>
              </a:rPr>
              <a:t></a:t>
            </a:r>
            <a:endParaRPr lang="en-US" sz="7198" dirty="0">
              <a:solidFill>
                <a:schemeClr val="bg1"/>
              </a:solidFill>
            </a:endParaRPr>
          </a:p>
        </p:txBody>
      </p:sp>
      <p:sp>
        <p:nvSpPr>
          <p:cNvPr id="193" name="Down Arrow 192" descr="DOwnward pointing arrow " title="Arrow "/>
          <p:cNvSpPr/>
          <p:nvPr/>
        </p:nvSpPr>
        <p:spPr>
          <a:xfrm>
            <a:off x="3639460" y="7098949"/>
            <a:ext cx="1422030" cy="1657638"/>
          </a:xfrm>
          <a:prstGeom prst="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94" name="Rounded Rectangle 193"/>
          <p:cNvSpPr/>
          <p:nvPr/>
        </p:nvSpPr>
        <p:spPr>
          <a:xfrm>
            <a:off x="1265716" y="6211155"/>
            <a:ext cx="6502418" cy="864507"/>
          </a:xfrm>
          <a:prstGeom prst="roundRect">
            <a:avLst/>
          </a:prstGeom>
        </p:spPr>
        <p:style>
          <a:lnRef idx="0">
            <a:schemeClr val="accent4"/>
          </a:lnRef>
          <a:fillRef idx="3">
            <a:schemeClr val="accent4"/>
          </a:fillRef>
          <a:effectRef idx="3">
            <a:schemeClr val="accent4"/>
          </a:effectRef>
          <a:fontRef idx="minor">
            <a:schemeClr val="lt1"/>
          </a:fontRef>
        </p:style>
        <p:txBody>
          <a:bodyPr lIns="1279827" rtlCol="0" anchor="ctr"/>
          <a:lstStyle/>
          <a:p>
            <a:r>
              <a:rPr lang="en-US" sz="3199" dirty="0">
                <a:solidFill>
                  <a:schemeClr val="bg1"/>
                </a:solidFill>
                <a:latin typeface="Lato" panose="020F0502020204030203" pitchFamily="34" charset="0"/>
                <a:ea typeface="Lato" panose="020F0502020204030203" pitchFamily="34" charset="0"/>
                <a:cs typeface="Lato" panose="020F0502020204030203" pitchFamily="34" charset="0"/>
              </a:rPr>
              <a:t>Pay Providers</a:t>
            </a:r>
          </a:p>
        </p:txBody>
      </p:sp>
      <p:sp>
        <p:nvSpPr>
          <p:cNvPr id="195" name="TextBox 194"/>
          <p:cNvSpPr txBox="1"/>
          <p:nvPr/>
        </p:nvSpPr>
        <p:spPr>
          <a:xfrm>
            <a:off x="1393836" y="6104961"/>
            <a:ext cx="915635" cy="1076898"/>
          </a:xfrm>
          <a:prstGeom prst="rect">
            <a:avLst/>
          </a:prstGeom>
          <a:noFill/>
        </p:spPr>
        <p:txBody>
          <a:bodyPr wrap="none" rtlCol="0" anchor="ctr">
            <a:spAutoFit/>
          </a:bodyPr>
          <a:lstStyle/>
          <a:p>
            <a:r>
              <a:rPr lang="en-US" sz="6398" dirty="0">
                <a:solidFill>
                  <a:schemeClr val="bg1"/>
                </a:solidFill>
                <a:sym typeface="Wingdings" panose="05000000000000000000" pitchFamily="2" charset="2"/>
              </a:rPr>
              <a:t></a:t>
            </a:r>
            <a:endParaRPr lang="en-US" sz="7198" dirty="0">
              <a:solidFill>
                <a:schemeClr val="bg1"/>
              </a:solidFill>
            </a:endParaRPr>
          </a:p>
        </p:txBody>
      </p:sp>
      <p:sp>
        <p:nvSpPr>
          <p:cNvPr id="196" name="Down Arrow 195" title="Downward pointing arrow "/>
          <p:cNvSpPr/>
          <p:nvPr/>
        </p:nvSpPr>
        <p:spPr>
          <a:xfrm>
            <a:off x="3639592" y="4545252"/>
            <a:ext cx="1422030" cy="1657638"/>
          </a:xfrm>
          <a:prstGeom prst="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97" name="Rounded Rectangle 196"/>
          <p:cNvSpPr/>
          <p:nvPr/>
        </p:nvSpPr>
        <p:spPr>
          <a:xfrm>
            <a:off x="1276268" y="3657460"/>
            <a:ext cx="6502418" cy="864507"/>
          </a:xfrm>
          <a:prstGeom prst="roundRect">
            <a:avLst/>
          </a:prstGeom>
        </p:spPr>
        <p:style>
          <a:lnRef idx="0">
            <a:schemeClr val="accent4"/>
          </a:lnRef>
          <a:fillRef idx="3">
            <a:schemeClr val="accent4"/>
          </a:fillRef>
          <a:effectRef idx="3">
            <a:schemeClr val="accent4"/>
          </a:effectRef>
          <a:fontRef idx="minor">
            <a:schemeClr val="lt1"/>
          </a:fontRef>
        </p:style>
        <p:txBody>
          <a:bodyPr lIns="1279827" rtlCol="0" anchor="ctr"/>
          <a:lstStyle/>
          <a:p>
            <a:r>
              <a:rPr lang="en-US" sz="3199" dirty="0">
                <a:solidFill>
                  <a:schemeClr val="bg1"/>
                </a:solidFill>
                <a:latin typeface="Lato" panose="020F0502020204030203" pitchFamily="34" charset="0"/>
                <a:ea typeface="Lato" panose="020F0502020204030203" pitchFamily="34" charset="0"/>
                <a:cs typeface="Lato" panose="020F0502020204030203" pitchFamily="34" charset="0"/>
              </a:rPr>
              <a:t>Conduct Episode</a:t>
            </a:r>
          </a:p>
        </p:txBody>
      </p:sp>
      <p:sp>
        <p:nvSpPr>
          <p:cNvPr id="198" name="TextBox 197"/>
          <p:cNvSpPr txBox="1"/>
          <p:nvPr/>
        </p:nvSpPr>
        <p:spPr>
          <a:xfrm>
            <a:off x="1378264" y="3551264"/>
            <a:ext cx="915635" cy="1076898"/>
          </a:xfrm>
          <a:prstGeom prst="rect">
            <a:avLst/>
          </a:prstGeom>
          <a:noFill/>
        </p:spPr>
        <p:txBody>
          <a:bodyPr wrap="none" rtlCol="0" anchor="ctr">
            <a:spAutoFit/>
          </a:bodyPr>
          <a:lstStyle/>
          <a:p>
            <a:r>
              <a:rPr lang="en-US" sz="6398" dirty="0">
                <a:solidFill>
                  <a:schemeClr val="bg1"/>
                </a:solidFill>
                <a:sym typeface="Wingdings" panose="05000000000000000000" pitchFamily="2" charset="2"/>
              </a:rPr>
              <a:t></a:t>
            </a:r>
            <a:endParaRPr lang="en-US" sz="7198" dirty="0">
              <a:solidFill>
                <a:schemeClr val="bg1"/>
              </a:solidFill>
            </a:endParaRPr>
          </a:p>
        </p:txBody>
      </p:sp>
      <p:pic>
        <p:nvPicPr>
          <p:cNvPr id="199" name="Picture 19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2172" y="12594404"/>
            <a:ext cx="3379482" cy="868740"/>
          </a:xfrm>
          <a:prstGeom prst="rect">
            <a:avLst/>
          </a:prstGeom>
        </p:spPr>
      </p:pic>
    </p:spTree>
    <p:extLst>
      <p:ext uri="{BB962C8B-B14F-4D97-AF65-F5344CB8AC3E}">
        <p14:creationId xmlns:p14="http://schemas.microsoft.com/office/powerpoint/2010/main" val="93995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Prospective</a:t>
            </a:r>
            <a:endParaRPr lang="en-US" dirty="0"/>
          </a:p>
        </p:txBody>
      </p:sp>
      <p:graphicFrame>
        <p:nvGraphicFramePr>
          <p:cNvPr id="61" name="Table 60" title="Text Box"/>
          <p:cNvGraphicFramePr>
            <a:graphicFrameLocks noGrp="1"/>
          </p:cNvGraphicFramePr>
          <p:nvPr>
            <p:extLst>
              <p:ext uri="{D42A27DB-BD31-4B8C-83A1-F6EECF244321}">
                <p14:modId xmlns:p14="http://schemas.microsoft.com/office/powerpoint/2010/main" val="572064824"/>
              </p:ext>
            </p:extLst>
          </p:nvPr>
        </p:nvGraphicFramePr>
        <p:xfrm>
          <a:off x="794255" y="2046708"/>
          <a:ext cx="22724637" cy="10894898"/>
        </p:xfrm>
        <a:graphic>
          <a:graphicData uri="http://schemas.openxmlformats.org/drawingml/2006/table">
            <a:tbl>
              <a:tblPr firstRow="1" bandRow="1">
                <a:tableStyleId>{2D5ABB26-0587-4C30-8999-92F81FD0307C}</a:tableStyleId>
              </a:tblPr>
              <a:tblGrid>
                <a:gridCol w="7574879">
                  <a:extLst>
                    <a:ext uri="{9D8B030D-6E8A-4147-A177-3AD203B41FA5}">
                      <a16:colId xmlns:a16="http://schemas.microsoft.com/office/drawing/2014/main" val="20000"/>
                    </a:ext>
                  </a:extLst>
                </a:gridCol>
                <a:gridCol w="3249032">
                  <a:extLst>
                    <a:ext uri="{9D8B030D-6E8A-4147-A177-3AD203B41FA5}">
                      <a16:colId xmlns:a16="http://schemas.microsoft.com/office/drawing/2014/main" val="20001"/>
                    </a:ext>
                  </a:extLst>
                </a:gridCol>
                <a:gridCol w="11900726">
                  <a:extLst>
                    <a:ext uri="{9D8B030D-6E8A-4147-A177-3AD203B41FA5}">
                      <a16:colId xmlns:a16="http://schemas.microsoft.com/office/drawing/2014/main" val="20002"/>
                    </a:ext>
                  </a:extLst>
                </a:gridCol>
              </a:tblGrid>
              <a:tr h="934942">
                <a:tc>
                  <a:txBody>
                    <a:bodyPr/>
                    <a:lstStyle/>
                    <a:p>
                      <a:pPr algn="ctr"/>
                      <a:r>
                        <a:rPr lang="en-US" sz="3200" b="1" dirty="0">
                          <a:latin typeface="Lato" panose="020F0502020204030203" pitchFamily="34" charset="0"/>
                          <a:ea typeface="Lato" panose="020F0502020204030203" pitchFamily="34" charset="0"/>
                          <a:cs typeface="Lato" panose="020F0502020204030203" pitchFamily="34" charset="0"/>
                        </a:rPr>
                        <a:t>Steps</a:t>
                      </a:r>
                    </a:p>
                  </a:txBody>
                  <a:tcPr marL="182832" marR="182832" marT="91416" marB="91416" anchor="ctr">
                    <a:lnB w="9525" cap="flat" cmpd="sng" algn="ctr">
                      <a:solidFill>
                        <a:schemeClr val="bg1">
                          <a:lumMod val="65000"/>
                        </a:schemeClr>
                      </a:solidFill>
                      <a:prstDash val="solid"/>
                      <a:round/>
                      <a:headEnd type="none" w="med" len="med"/>
                      <a:tailEnd type="none" w="med" len="med"/>
                    </a:lnB>
                  </a:tcPr>
                </a:tc>
                <a:tc>
                  <a:txBody>
                    <a:bodyPr/>
                    <a:lstStyle/>
                    <a:p>
                      <a:pPr algn="ctr"/>
                      <a:r>
                        <a:rPr lang="en-US" sz="3200" b="1" dirty="0">
                          <a:latin typeface="Lato" panose="020F0502020204030203" pitchFamily="34" charset="0"/>
                          <a:ea typeface="Lato" panose="020F0502020204030203" pitchFamily="34" charset="0"/>
                          <a:cs typeface="Lato" panose="020F0502020204030203" pitchFamily="34" charset="0"/>
                        </a:rPr>
                        <a:t>Role</a:t>
                      </a:r>
                    </a:p>
                  </a:txBody>
                  <a:tcPr marL="182832" marR="182832" marT="91416" marB="91416" anchor="ctr">
                    <a:lnB w="9525" cap="flat" cmpd="sng" algn="ctr">
                      <a:solidFill>
                        <a:schemeClr val="bg1">
                          <a:lumMod val="65000"/>
                        </a:schemeClr>
                      </a:solidFill>
                      <a:prstDash val="solid"/>
                      <a:round/>
                      <a:headEnd type="none" w="med" len="med"/>
                      <a:tailEnd type="none" w="med" len="med"/>
                    </a:lnB>
                  </a:tcPr>
                </a:tc>
                <a:tc>
                  <a:txBody>
                    <a:bodyPr/>
                    <a:lstStyle/>
                    <a:p>
                      <a:pPr algn="ctr"/>
                      <a:r>
                        <a:rPr lang="en-US" sz="3200" b="1" dirty="0">
                          <a:latin typeface="Lato" panose="020F0502020204030203" pitchFamily="34" charset="0"/>
                          <a:ea typeface="Lato" panose="020F0502020204030203" pitchFamily="34" charset="0"/>
                          <a:cs typeface="Lato" panose="020F0502020204030203" pitchFamily="34" charset="0"/>
                        </a:rPr>
                        <a:t>Process</a:t>
                      </a:r>
                    </a:p>
                  </a:txBody>
                  <a:tcPr marL="182832" marR="182832" marT="91416" marB="91416" anchor="ctr">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2489989">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dirty="0">
                          <a:latin typeface="Lato" panose="020F0502020204030203" pitchFamily="34" charset="0"/>
                          <a:ea typeface="Lato" panose="020F0502020204030203" pitchFamily="34" charset="0"/>
                          <a:cs typeface="Lato" panose="020F0502020204030203" pitchFamily="34" charset="0"/>
                        </a:rPr>
                        <a:t>Health</a:t>
                      </a:r>
                      <a:r>
                        <a:rPr lang="en-US" sz="3200" baseline="0" dirty="0">
                          <a:latin typeface="Lato" panose="020F0502020204030203" pitchFamily="34" charset="0"/>
                          <a:ea typeface="Lato" panose="020F0502020204030203" pitchFamily="34" charset="0"/>
                          <a:cs typeface="Lato" panose="020F0502020204030203" pitchFamily="34" charset="0"/>
                        </a:rPr>
                        <a:t> Plans/</a:t>
                      </a:r>
                      <a:br>
                        <a:rPr lang="en-US" sz="3200" baseline="0" dirty="0">
                          <a:latin typeface="Lato" panose="020F0502020204030203" pitchFamily="34" charset="0"/>
                          <a:ea typeface="Lato" panose="020F0502020204030203" pitchFamily="34" charset="0"/>
                          <a:cs typeface="Lato" panose="020F0502020204030203" pitchFamily="34" charset="0"/>
                        </a:rPr>
                      </a:br>
                      <a:r>
                        <a:rPr lang="en-US" sz="3200" baseline="0" dirty="0">
                          <a:latin typeface="Lato" panose="020F0502020204030203" pitchFamily="34" charset="0"/>
                          <a:ea typeface="Lato" panose="020F0502020204030203" pitchFamily="34" charset="0"/>
                          <a:cs typeface="Lato" panose="020F0502020204030203" pitchFamily="34" charset="0"/>
                        </a:rPr>
                        <a:t>Payers</a:t>
                      </a:r>
                      <a:endParaRPr lang="en-US" sz="3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489989">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dirty="0">
                          <a:latin typeface="Lato" panose="020F0502020204030203" pitchFamily="34" charset="0"/>
                          <a:ea typeface="Lato" panose="020F0502020204030203" pitchFamily="34" charset="0"/>
                          <a:cs typeface="Lato" panose="020F0502020204030203" pitchFamily="34" charset="0"/>
                        </a:rPr>
                        <a:t>Providers</a:t>
                      </a:r>
                    </a:p>
                  </a:txBody>
                  <a:tcPr marL="182832" marR="182832" marT="91416" marB="91416"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2489989">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dirty="0">
                          <a:latin typeface="Lato" panose="020F0502020204030203" pitchFamily="34" charset="0"/>
                          <a:ea typeface="Lato" panose="020F0502020204030203" pitchFamily="34" charset="0"/>
                          <a:cs typeface="Lato" panose="020F0502020204030203" pitchFamily="34" charset="0"/>
                        </a:rPr>
                        <a:t>Providers</a:t>
                      </a:r>
                    </a:p>
                  </a:txBody>
                  <a:tcPr marL="182832" marR="182832" marT="91416" marB="91416"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2489989">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dirty="0">
                          <a:latin typeface="Lato" panose="020F0502020204030203" pitchFamily="34" charset="0"/>
                          <a:ea typeface="Lato" panose="020F0502020204030203" pitchFamily="34" charset="0"/>
                          <a:cs typeface="Lato" panose="020F0502020204030203" pitchFamily="34" charset="0"/>
                        </a:rPr>
                        <a:t>Providers</a:t>
                      </a:r>
                    </a:p>
                  </a:txBody>
                  <a:tcPr marL="182832" marR="182832" marT="91416" marB="91416"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3" name="TextBox 62"/>
          <p:cNvSpPr txBox="1"/>
          <p:nvPr/>
        </p:nvSpPr>
        <p:spPr>
          <a:xfrm>
            <a:off x="14335624" y="11180159"/>
            <a:ext cx="4447220" cy="769185"/>
          </a:xfrm>
          <a:prstGeom prst="rect">
            <a:avLst/>
          </a:prstGeom>
          <a:noFill/>
        </p:spPr>
        <p:txBody>
          <a:bodyPr wrap="square" rtlCol="0">
            <a:spAutoFit/>
          </a:bodyPr>
          <a:lstStyle/>
          <a:p>
            <a:r>
              <a:rPr lang="en-US" sz="2199" b="1" dirty="0">
                <a:latin typeface="Lato" panose="020F0502020204030203" pitchFamily="34" charset="0"/>
                <a:ea typeface="Lato" panose="020F0502020204030203" pitchFamily="34" charset="0"/>
                <a:cs typeface="Lato" panose="020F0502020204030203" pitchFamily="34" charset="0"/>
              </a:rPr>
              <a:t>Manage Savings/Cost</a:t>
            </a:r>
          </a:p>
          <a:p>
            <a:r>
              <a:rPr lang="en-US" sz="2199" i="1" dirty="0">
                <a:latin typeface="Lato" panose="020F0502020204030203" pitchFamily="34" charset="0"/>
                <a:ea typeface="Lato" panose="020F0502020204030203" pitchFamily="34" charset="0"/>
                <a:cs typeface="Lato" panose="020F0502020204030203" pitchFamily="34" charset="0"/>
              </a:rPr>
              <a:t>(upside/downside risk)</a:t>
            </a:r>
          </a:p>
        </p:txBody>
      </p:sp>
      <p:grpSp>
        <p:nvGrpSpPr>
          <p:cNvPr id="64" name="Group 63" descr="Graphic of doctor " title="Graphic "/>
          <p:cNvGrpSpPr/>
          <p:nvPr/>
        </p:nvGrpSpPr>
        <p:grpSpPr>
          <a:xfrm>
            <a:off x="12150610" y="10978377"/>
            <a:ext cx="1256973" cy="1266498"/>
            <a:chOff x="6056313" y="2544763"/>
            <a:chExt cx="628650" cy="633412"/>
          </a:xfrm>
          <a:solidFill>
            <a:schemeClr val="accent3"/>
          </a:solidFill>
        </p:grpSpPr>
        <p:sp>
          <p:nvSpPr>
            <p:cNvPr id="68"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69"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70"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71"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sp>
        <p:nvSpPr>
          <p:cNvPr id="72" name="TextBox 71"/>
          <p:cNvSpPr txBox="1"/>
          <p:nvPr/>
        </p:nvSpPr>
        <p:spPr>
          <a:xfrm>
            <a:off x="14335623" y="8680522"/>
            <a:ext cx="3710811" cy="1107611"/>
          </a:xfrm>
          <a:prstGeom prst="rect">
            <a:avLst/>
          </a:prstGeom>
          <a:noFill/>
        </p:spPr>
        <p:txBody>
          <a:bodyPr wrap="square" rtlCol="0">
            <a:spAutoFit/>
          </a:bodyPr>
          <a:lstStyle/>
          <a:p>
            <a:r>
              <a:rPr lang="en-US" sz="2199" b="1" dirty="0">
                <a:latin typeface="Lato" panose="020F0502020204030203" pitchFamily="34" charset="0"/>
                <a:ea typeface="Lato" panose="020F0502020204030203" pitchFamily="34" charset="0"/>
                <a:cs typeface="Lato" panose="020F0502020204030203" pitchFamily="34" charset="0"/>
              </a:rPr>
              <a:t>Total Cost of </a:t>
            </a:r>
            <a:br>
              <a:rPr lang="en-US" sz="2199" b="1" dirty="0">
                <a:latin typeface="Lato" panose="020F0502020204030203" pitchFamily="34" charset="0"/>
                <a:ea typeface="Lato" panose="020F0502020204030203" pitchFamily="34" charset="0"/>
                <a:cs typeface="Lato" panose="020F0502020204030203" pitchFamily="34" charset="0"/>
              </a:rPr>
            </a:br>
            <a:r>
              <a:rPr lang="en-US" sz="2199" b="1" dirty="0">
                <a:latin typeface="Lato" panose="020F0502020204030203" pitchFamily="34" charset="0"/>
                <a:ea typeface="Lato" panose="020F0502020204030203" pitchFamily="34" charset="0"/>
                <a:cs typeface="Lato" panose="020F0502020204030203" pitchFamily="34" charset="0"/>
              </a:rPr>
              <a:t>Services Reconciled</a:t>
            </a:r>
          </a:p>
          <a:p>
            <a:r>
              <a:rPr lang="en-US" sz="2199" i="1" dirty="0">
                <a:latin typeface="Lato" panose="020F0502020204030203" pitchFamily="34" charset="0"/>
                <a:ea typeface="Lato" panose="020F0502020204030203" pitchFamily="34" charset="0"/>
                <a:cs typeface="Lato" panose="020F0502020204030203" pitchFamily="34" charset="0"/>
              </a:rPr>
              <a:t>(across the health system)</a:t>
            </a:r>
          </a:p>
        </p:txBody>
      </p:sp>
      <p:grpSp>
        <p:nvGrpSpPr>
          <p:cNvPr id="73" name="Group 72" descr="Graphic of doctor " title="Graphic "/>
          <p:cNvGrpSpPr/>
          <p:nvPr/>
        </p:nvGrpSpPr>
        <p:grpSpPr>
          <a:xfrm>
            <a:off x="12070755" y="8540586"/>
            <a:ext cx="1256973" cy="1266498"/>
            <a:chOff x="6056313" y="2544763"/>
            <a:chExt cx="628650" cy="633412"/>
          </a:xfrm>
          <a:solidFill>
            <a:schemeClr val="accent3"/>
          </a:solidFill>
        </p:grpSpPr>
        <p:sp>
          <p:nvSpPr>
            <p:cNvPr id="75"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77"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85"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86"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nvGrpSpPr>
          <p:cNvPr id="87" name="Group 86" descr="Flow chart table illustrating payment distribution " title="Flow Chart table "/>
          <p:cNvGrpSpPr/>
          <p:nvPr/>
        </p:nvGrpSpPr>
        <p:grpSpPr>
          <a:xfrm>
            <a:off x="14308561" y="5825031"/>
            <a:ext cx="9177943" cy="1781108"/>
            <a:chOff x="6498338" y="2805484"/>
            <a:chExt cx="4880186" cy="890786"/>
          </a:xfrm>
        </p:grpSpPr>
        <p:sp>
          <p:nvSpPr>
            <p:cNvPr id="88" name="Rounded Rectangle 87"/>
            <p:cNvSpPr/>
            <p:nvPr/>
          </p:nvSpPr>
          <p:spPr>
            <a:xfrm>
              <a:off x="6498338" y="2805484"/>
              <a:ext cx="4880186" cy="890786"/>
            </a:xfrm>
            <a:prstGeom prst="roundRect">
              <a:avLst>
                <a:gd name="adj" fmla="val 0"/>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7198" dirty="0"/>
            </a:p>
          </p:txBody>
        </p:sp>
        <p:sp>
          <p:nvSpPr>
            <p:cNvPr id="89" name="Rounded Rectangle 88"/>
            <p:cNvSpPr/>
            <p:nvPr/>
          </p:nvSpPr>
          <p:spPr>
            <a:xfrm>
              <a:off x="9360196" y="2909529"/>
              <a:ext cx="1927729" cy="35186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199" dirty="0">
                  <a:latin typeface="Lato" panose="020F0502020204030203" pitchFamily="34" charset="0"/>
                  <a:ea typeface="Lato" panose="020F0502020204030203" pitchFamily="34" charset="0"/>
                  <a:cs typeface="Lato" panose="020F0502020204030203" pitchFamily="34" charset="0"/>
                </a:rPr>
                <a:t>Post-Procedure</a:t>
              </a:r>
            </a:p>
          </p:txBody>
        </p:sp>
        <p:sp>
          <p:nvSpPr>
            <p:cNvPr id="90" name="Right Arrow 89"/>
            <p:cNvSpPr/>
            <p:nvPr/>
          </p:nvSpPr>
          <p:spPr>
            <a:xfrm>
              <a:off x="9052493" y="2943265"/>
              <a:ext cx="297685" cy="290565"/>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7198" dirty="0"/>
            </a:p>
          </p:txBody>
        </p:sp>
        <p:sp>
          <p:nvSpPr>
            <p:cNvPr id="91" name="Rounded Rectangle 90"/>
            <p:cNvSpPr/>
            <p:nvPr/>
          </p:nvSpPr>
          <p:spPr>
            <a:xfrm>
              <a:off x="8126103" y="2909529"/>
              <a:ext cx="991321" cy="35186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199" dirty="0">
                  <a:latin typeface="Lato" panose="020F0502020204030203" pitchFamily="34" charset="0"/>
                  <a:ea typeface="Lato" panose="020F0502020204030203" pitchFamily="34" charset="0"/>
                  <a:cs typeface="Lato" panose="020F0502020204030203" pitchFamily="34" charset="0"/>
                </a:rPr>
                <a:t>Event</a:t>
              </a:r>
            </a:p>
          </p:txBody>
        </p:sp>
        <p:sp>
          <p:nvSpPr>
            <p:cNvPr id="92" name="Right Arrow 91"/>
            <p:cNvSpPr/>
            <p:nvPr/>
          </p:nvSpPr>
          <p:spPr>
            <a:xfrm>
              <a:off x="7818399" y="2943265"/>
              <a:ext cx="297685" cy="290565"/>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7198" dirty="0"/>
            </a:p>
          </p:txBody>
        </p:sp>
        <p:sp>
          <p:nvSpPr>
            <p:cNvPr id="93" name="Rounded Rectangle 92"/>
            <p:cNvSpPr/>
            <p:nvPr/>
          </p:nvSpPr>
          <p:spPr>
            <a:xfrm>
              <a:off x="6596177" y="2909529"/>
              <a:ext cx="1287153" cy="351866"/>
            </a:xfrm>
            <a:prstGeom prst="roundRect">
              <a:avLst/>
            </a:prstGeom>
            <a:ln/>
          </p:spPr>
          <p:style>
            <a:lnRef idx="0">
              <a:schemeClr val="accent3"/>
            </a:lnRef>
            <a:fillRef idx="3">
              <a:schemeClr val="accent3"/>
            </a:fillRef>
            <a:effectRef idx="3">
              <a:schemeClr val="accent3"/>
            </a:effectRef>
            <a:fontRef idx="minor">
              <a:schemeClr val="lt1"/>
            </a:fontRef>
          </p:style>
          <p:txBody>
            <a:bodyPr lIns="0" rtlCol="0" anchor="ctr"/>
            <a:lstStyle/>
            <a:p>
              <a:pPr algn="ctr"/>
              <a:r>
                <a:rPr lang="en-US" sz="2199" dirty="0">
                  <a:latin typeface="Lato" panose="020F0502020204030203" pitchFamily="34" charset="0"/>
                  <a:ea typeface="Lato" panose="020F0502020204030203" pitchFamily="34" charset="0"/>
                  <a:cs typeface="Lato" panose="020F0502020204030203" pitchFamily="34" charset="0"/>
                </a:rPr>
                <a:t>Pre-Procedure</a:t>
              </a:r>
            </a:p>
          </p:txBody>
        </p:sp>
        <p:sp>
          <p:nvSpPr>
            <p:cNvPr id="94" name="TextBox 93"/>
            <p:cNvSpPr txBox="1"/>
            <p:nvPr/>
          </p:nvSpPr>
          <p:spPr>
            <a:xfrm>
              <a:off x="8126101" y="3246419"/>
              <a:ext cx="991323" cy="384693"/>
            </a:xfrm>
            <a:prstGeom prst="rect">
              <a:avLst/>
            </a:prstGeom>
            <a:noFill/>
          </p:spPr>
          <p:txBody>
            <a:bodyPr wrap="square" rtlCol="0">
              <a:spAutoFit/>
            </a:bodyPr>
            <a:lstStyle/>
            <a:p>
              <a:pPr algn="ctr"/>
              <a:r>
                <a:rPr lang="en-US" sz="2199" dirty="0">
                  <a:latin typeface="Lato" panose="020F0502020204030203" pitchFamily="34" charset="0"/>
                  <a:ea typeface="Lato" panose="020F0502020204030203" pitchFamily="34" charset="0"/>
                  <a:cs typeface="Lato" panose="020F0502020204030203" pitchFamily="34" charset="0"/>
                </a:rPr>
                <a:t>Provider #2</a:t>
              </a:r>
            </a:p>
            <a:p>
              <a:pPr algn="ctr"/>
              <a:r>
                <a:rPr lang="en-US" sz="2199" dirty="0">
                  <a:latin typeface="Lato" panose="020F0502020204030203" pitchFamily="34" charset="0"/>
                  <a:ea typeface="Lato" panose="020F0502020204030203" pitchFamily="34" charset="0"/>
                  <a:cs typeface="Lato" panose="020F0502020204030203" pitchFamily="34" charset="0"/>
                </a:rPr>
                <a:t>Hospital</a:t>
              </a:r>
            </a:p>
          </p:txBody>
        </p:sp>
        <p:sp>
          <p:nvSpPr>
            <p:cNvPr id="95" name="TextBox 94"/>
            <p:cNvSpPr txBox="1"/>
            <p:nvPr/>
          </p:nvSpPr>
          <p:spPr>
            <a:xfrm>
              <a:off x="9360196" y="3229643"/>
              <a:ext cx="1927730" cy="384693"/>
            </a:xfrm>
            <a:prstGeom prst="rect">
              <a:avLst/>
            </a:prstGeom>
            <a:noFill/>
          </p:spPr>
          <p:txBody>
            <a:bodyPr wrap="square" rtlCol="0">
              <a:spAutoFit/>
            </a:bodyPr>
            <a:lstStyle/>
            <a:p>
              <a:pPr algn="ctr"/>
              <a:r>
                <a:rPr lang="en-US" sz="2199" dirty="0">
                  <a:latin typeface="Lato" panose="020F0502020204030203" pitchFamily="34" charset="0"/>
                  <a:ea typeface="Lato" panose="020F0502020204030203" pitchFamily="34" charset="0"/>
                  <a:cs typeface="Lato" panose="020F0502020204030203" pitchFamily="34" charset="0"/>
                </a:rPr>
                <a:t>Provider #3</a:t>
              </a:r>
            </a:p>
            <a:p>
              <a:pPr algn="ctr"/>
              <a:r>
                <a:rPr lang="en-US" sz="2199" dirty="0">
                  <a:latin typeface="Lato" panose="020F0502020204030203" pitchFamily="34" charset="0"/>
                  <a:ea typeface="Lato" panose="020F0502020204030203" pitchFamily="34" charset="0"/>
                  <a:cs typeface="Lato" panose="020F0502020204030203" pitchFamily="34" charset="0"/>
                </a:rPr>
                <a:t>Rehabilitation Center</a:t>
              </a:r>
            </a:p>
          </p:txBody>
        </p:sp>
        <p:sp>
          <p:nvSpPr>
            <p:cNvPr id="96" name="TextBox 95"/>
            <p:cNvSpPr txBox="1"/>
            <p:nvPr/>
          </p:nvSpPr>
          <p:spPr>
            <a:xfrm>
              <a:off x="6592001" y="3239834"/>
              <a:ext cx="1291329" cy="384693"/>
            </a:xfrm>
            <a:prstGeom prst="rect">
              <a:avLst/>
            </a:prstGeom>
            <a:noFill/>
          </p:spPr>
          <p:txBody>
            <a:bodyPr wrap="square" rtlCol="0">
              <a:spAutoFit/>
            </a:bodyPr>
            <a:lstStyle/>
            <a:p>
              <a:pPr algn="ctr"/>
              <a:r>
                <a:rPr lang="en-US" sz="2199" dirty="0">
                  <a:latin typeface="Lato" panose="020F0502020204030203" pitchFamily="34" charset="0"/>
                  <a:ea typeface="Lato" panose="020F0502020204030203" pitchFamily="34" charset="0"/>
                  <a:cs typeface="Lato" panose="020F0502020204030203" pitchFamily="34" charset="0"/>
                </a:rPr>
                <a:t>Provider #1</a:t>
              </a:r>
            </a:p>
            <a:p>
              <a:pPr algn="ctr"/>
              <a:r>
                <a:rPr lang="en-US" sz="2199" dirty="0">
                  <a:latin typeface="Lato" panose="020F0502020204030203" pitchFamily="34" charset="0"/>
                  <a:ea typeface="Lato" panose="020F0502020204030203" pitchFamily="34" charset="0"/>
                  <a:cs typeface="Lato" panose="020F0502020204030203" pitchFamily="34" charset="0"/>
                </a:rPr>
                <a:t>Orthopedist</a:t>
              </a:r>
            </a:p>
          </p:txBody>
        </p:sp>
      </p:grpSp>
      <p:sp>
        <p:nvSpPr>
          <p:cNvPr id="98" name="Down Arrow 97" descr="Arrow pointing to the right " title="Arrow"/>
          <p:cNvSpPr/>
          <p:nvPr/>
        </p:nvSpPr>
        <p:spPr>
          <a:xfrm rot="16200000">
            <a:off x="13190888" y="6470499"/>
            <a:ext cx="736408" cy="1553057"/>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07" name="TextBox 106"/>
          <p:cNvSpPr txBox="1"/>
          <p:nvPr/>
        </p:nvSpPr>
        <p:spPr>
          <a:xfrm>
            <a:off x="12782564" y="6163936"/>
            <a:ext cx="1683302" cy="769185"/>
          </a:xfrm>
          <a:prstGeom prst="rect">
            <a:avLst/>
          </a:prstGeom>
          <a:noFill/>
        </p:spPr>
        <p:txBody>
          <a:bodyPr wrap="square" rtlCol="0">
            <a:spAutoFit/>
          </a:bodyPr>
          <a:lstStyle/>
          <a:p>
            <a:pPr algn="ctr"/>
            <a:r>
              <a:rPr lang="en-US" sz="2199" b="1" dirty="0">
                <a:latin typeface="Lato" panose="020F0502020204030203" pitchFamily="34" charset="0"/>
                <a:ea typeface="Lato" panose="020F0502020204030203" pitchFamily="34" charset="0"/>
                <a:cs typeface="Lato" panose="020F0502020204030203" pitchFamily="34" charset="0"/>
              </a:rPr>
              <a:t>Distribute Payment</a:t>
            </a:r>
            <a:endParaRPr lang="en-US" sz="2199" i="1" dirty="0">
              <a:latin typeface="Lato" panose="020F0502020204030203" pitchFamily="34" charset="0"/>
              <a:ea typeface="Lato" panose="020F0502020204030203" pitchFamily="34" charset="0"/>
              <a:cs typeface="Lato" panose="020F0502020204030203" pitchFamily="34" charset="0"/>
            </a:endParaRPr>
          </a:p>
        </p:txBody>
      </p:sp>
      <p:sp>
        <p:nvSpPr>
          <p:cNvPr id="108" name="Oval 107" title="Oval"/>
          <p:cNvSpPr/>
          <p:nvPr/>
        </p:nvSpPr>
        <p:spPr>
          <a:xfrm>
            <a:off x="12499266" y="7075663"/>
            <a:ext cx="559658" cy="599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nvGrpSpPr>
          <p:cNvPr id="109" name="Group 108" descr="Graphic of doctor " title="Graphic "/>
          <p:cNvGrpSpPr/>
          <p:nvPr/>
        </p:nvGrpSpPr>
        <p:grpSpPr>
          <a:xfrm>
            <a:off x="12043190" y="6408953"/>
            <a:ext cx="1256973" cy="1266498"/>
            <a:chOff x="6056313" y="2544763"/>
            <a:chExt cx="628650" cy="633412"/>
          </a:xfrm>
          <a:solidFill>
            <a:schemeClr val="accent3"/>
          </a:solidFill>
        </p:grpSpPr>
        <p:sp>
          <p:nvSpPr>
            <p:cNvPr id="110"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11"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12"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13"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sp>
        <p:nvSpPr>
          <p:cNvPr id="114" name="Down Arrow 113" title="Downward pointing arrow "/>
          <p:cNvSpPr/>
          <p:nvPr/>
        </p:nvSpPr>
        <p:spPr>
          <a:xfrm>
            <a:off x="12307586" y="4263758"/>
            <a:ext cx="736408" cy="2137149"/>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15" name="TextBox 114"/>
          <p:cNvSpPr txBox="1"/>
          <p:nvPr/>
        </p:nvSpPr>
        <p:spPr>
          <a:xfrm>
            <a:off x="13822895" y="3411738"/>
            <a:ext cx="3525642" cy="769185"/>
          </a:xfrm>
          <a:prstGeom prst="rect">
            <a:avLst/>
          </a:prstGeom>
          <a:noFill/>
        </p:spPr>
        <p:txBody>
          <a:bodyPr wrap="square" rtlCol="0">
            <a:spAutoFit/>
          </a:bodyPr>
          <a:lstStyle/>
          <a:p>
            <a:r>
              <a:rPr lang="en-US" sz="2199" b="1" dirty="0">
                <a:latin typeface="Lato" panose="020F0502020204030203" pitchFamily="34" charset="0"/>
                <a:ea typeface="Lato" panose="020F0502020204030203" pitchFamily="34" charset="0"/>
                <a:cs typeface="Lato" panose="020F0502020204030203" pitchFamily="34" charset="0"/>
              </a:rPr>
              <a:t>Single Upfront Payment</a:t>
            </a:r>
          </a:p>
          <a:p>
            <a:r>
              <a:rPr lang="en-US" sz="2199" i="1" dirty="0">
                <a:latin typeface="Lato" panose="020F0502020204030203" pitchFamily="34" charset="0"/>
                <a:ea typeface="Lato" panose="020F0502020204030203" pitchFamily="34" charset="0"/>
                <a:cs typeface="Lato" panose="020F0502020204030203" pitchFamily="34" charset="0"/>
              </a:rPr>
              <a:t>(for entire episode)</a:t>
            </a:r>
          </a:p>
        </p:txBody>
      </p:sp>
      <p:grpSp>
        <p:nvGrpSpPr>
          <p:cNvPr id="116" name="Group 115" descr="Graphic of ID badge" title="Graphic "/>
          <p:cNvGrpSpPr/>
          <p:nvPr/>
        </p:nvGrpSpPr>
        <p:grpSpPr>
          <a:xfrm>
            <a:off x="11823167" y="3308330"/>
            <a:ext cx="1752144" cy="1123657"/>
            <a:chOff x="8348465" y="1651892"/>
            <a:chExt cx="876300" cy="561975"/>
          </a:xfrm>
        </p:grpSpPr>
        <p:sp>
          <p:nvSpPr>
            <p:cNvPr id="117" name="Rectangle 116"/>
            <p:cNvSpPr/>
            <p:nvPr/>
          </p:nvSpPr>
          <p:spPr>
            <a:xfrm>
              <a:off x="8348465" y="1651892"/>
              <a:ext cx="845735" cy="55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nvGrpSpPr>
            <p:cNvPr id="119" name="Group 118"/>
            <p:cNvGrpSpPr/>
            <p:nvPr/>
          </p:nvGrpSpPr>
          <p:grpSpPr>
            <a:xfrm>
              <a:off x="8348465" y="1651892"/>
              <a:ext cx="876300" cy="561975"/>
              <a:chOff x="6918325" y="3498850"/>
              <a:chExt cx="876300" cy="561975"/>
            </a:xfrm>
            <a:solidFill>
              <a:schemeClr val="accent3"/>
            </a:solidFill>
          </p:grpSpPr>
          <p:sp>
            <p:nvSpPr>
              <p:cNvPr id="121" name="Freeform 185"/>
              <p:cNvSpPr>
                <a:spLocks/>
              </p:cNvSpPr>
              <p:nvPr/>
            </p:nvSpPr>
            <p:spPr bwMode="auto">
              <a:xfrm>
                <a:off x="7489825" y="3754438"/>
                <a:ext cx="211138" cy="215900"/>
              </a:xfrm>
              <a:custGeom>
                <a:avLst/>
                <a:gdLst>
                  <a:gd name="T0" fmla="*/ 28 w 56"/>
                  <a:gd name="T1" fmla="*/ 0 h 57"/>
                  <a:gd name="T2" fmla="*/ 16 w 56"/>
                  <a:gd name="T3" fmla="*/ 10 h 57"/>
                  <a:gd name="T4" fmla="*/ 16 w 56"/>
                  <a:gd name="T5" fmla="*/ 15 h 57"/>
                  <a:gd name="T6" fmla="*/ 15 w 56"/>
                  <a:gd name="T7" fmla="*/ 18 h 57"/>
                  <a:gd name="T8" fmla="*/ 18 w 56"/>
                  <a:gd name="T9" fmla="*/ 26 h 57"/>
                  <a:gd name="T10" fmla="*/ 21 w 56"/>
                  <a:gd name="T11" fmla="*/ 31 h 57"/>
                  <a:gd name="T12" fmla="*/ 21 w 56"/>
                  <a:gd name="T13" fmla="*/ 31 h 57"/>
                  <a:gd name="T14" fmla="*/ 21 w 56"/>
                  <a:gd name="T15" fmla="*/ 31 h 57"/>
                  <a:gd name="T16" fmla="*/ 7 w 56"/>
                  <a:gd name="T17" fmla="*/ 38 h 57"/>
                  <a:gd name="T18" fmla="*/ 4 w 56"/>
                  <a:gd name="T19" fmla="*/ 41 h 57"/>
                  <a:gd name="T20" fmla="*/ 3 w 56"/>
                  <a:gd name="T21" fmla="*/ 43 h 57"/>
                  <a:gd name="T22" fmla="*/ 3 w 56"/>
                  <a:gd name="T23" fmla="*/ 43 h 57"/>
                  <a:gd name="T24" fmla="*/ 3 w 56"/>
                  <a:gd name="T25" fmla="*/ 44 h 57"/>
                  <a:gd name="T26" fmla="*/ 1 w 56"/>
                  <a:gd name="T27" fmla="*/ 50 h 57"/>
                  <a:gd name="T28" fmla="*/ 1 w 56"/>
                  <a:gd name="T29" fmla="*/ 50 h 57"/>
                  <a:gd name="T30" fmla="*/ 1 w 56"/>
                  <a:gd name="T31" fmla="*/ 50 h 57"/>
                  <a:gd name="T32" fmla="*/ 0 w 56"/>
                  <a:gd name="T33" fmla="*/ 51 h 57"/>
                  <a:gd name="T34" fmla="*/ 0 w 56"/>
                  <a:gd name="T35" fmla="*/ 52 h 57"/>
                  <a:gd name="T36" fmla="*/ 0 w 56"/>
                  <a:gd name="T37" fmla="*/ 52 h 57"/>
                  <a:gd name="T38" fmla="*/ 4 w 56"/>
                  <a:gd name="T39" fmla="*/ 55 h 57"/>
                  <a:gd name="T40" fmla="*/ 10 w 56"/>
                  <a:gd name="T41" fmla="*/ 56 h 57"/>
                  <a:gd name="T42" fmla="*/ 26 w 56"/>
                  <a:gd name="T43" fmla="*/ 57 h 57"/>
                  <a:gd name="T44" fmla="*/ 28 w 56"/>
                  <a:gd name="T45" fmla="*/ 57 h 57"/>
                  <a:gd name="T46" fmla="*/ 28 w 56"/>
                  <a:gd name="T47" fmla="*/ 57 h 57"/>
                  <a:gd name="T48" fmla="*/ 28 w 56"/>
                  <a:gd name="T49" fmla="*/ 57 h 57"/>
                  <a:gd name="T50" fmla="*/ 30 w 56"/>
                  <a:gd name="T51" fmla="*/ 57 h 57"/>
                  <a:gd name="T52" fmla="*/ 46 w 56"/>
                  <a:gd name="T53" fmla="*/ 56 h 57"/>
                  <a:gd name="T54" fmla="*/ 52 w 56"/>
                  <a:gd name="T55" fmla="*/ 55 h 57"/>
                  <a:gd name="T56" fmla="*/ 56 w 56"/>
                  <a:gd name="T57" fmla="*/ 52 h 57"/>
                  <a:gd name="T58" fmla="*/ 56 w 56"/>
                  <a:gd name="T59" fmla="*/ 52 h 57"/>
                  <a:gd name="T60" fmla="*/ 56 w 56"/>
                  <a:gd name="T61" fmla="*/ 51 h 57"/>
                  <a:gd name="T62" fmla="*/ 55 w 56"/>
                  <a:gd name="T63" fmla="*/ 50 h 57"/>
                  <a:gd name="T64" fmla="*/ 53 w 56"/>
                  <a:gd name="T65" fmla="*/ 43 h 57"/>
                  <a:gd name="T66" fmla="*/ 53 w 56"/>
                  <a:gd name="T67" fmla="*/ 43 h 57"/>
                  <a:gd name="T68" fmla="*/ 52 w 56"/>
                  <a:gd name="T69" fmla="*/ 41 h 57"/>
                  <a:gd name="T70" fmla="*/ 49 w 56"/>
                  <a:gd name="T71" fmla="*/ 38 h 57"/>
                  <a:gd name="T72" fmla="*/ 35 w 56"/>
                  <a:gd name="T73" fmla="*/ 31 h 57"/>
                  <a:gd name="T74" fmla="*/ 35 w 56"/>
                  <a:gd name="T75" fmla="*/ 31 h 57"/>
                  <a:gd name="T76" fmla="*/ 35 w 56"/>
                  <a:gd name="T77" fmla="*/ 31 h 57"/>
                  <a:gd name="T78" fmla="*/ 38 w 56"/>
                  <a:gd name="T79" fmla="*/ 26 h 57"/>
                  <a:gd name="T80" fmla="*/ 41 w 56"/>
                  <a:gd name="T81" fmla="*/ 18 h 57"/>
                  <a:gd name="T82" fmla="*/ 40 w 56"/>
                  <a:gd name="T83" fmla="*/ 15 h 57"/>
                  <a:gd name="T84" fmla="*/ 40 w 56"/>
                  <a:gd name="T85" fmla="*/ 10 h 57"/>
                  <a:gd name="T86" fmla="*/ 28 w 56"/>
                  <a:gd name="T8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57">
                    <a:moveTo>
                      <a:pt x="28" y="0"/>
                    </a:moveTo>
                    <a:cubicBezTo>
                      <a:pt x="16" y="0"/>
                      <a:pt x="16" y="10"/>
                      <a:pt x="16" y="10"/>
                    </a:cubicBezTo>
                    <a:cubicBezTo>
                      <a:pt x="16" y="15"/>
                      <a:pt x="16" y="15"/>
                      <a:pt x="16" y="15"/>
                    </a:cubicBezTo>
                    <a:cubicBezTo>
                      <a:pt x="15" y="15"/>
                      <a:pt x="15" y="16"/>
                      <a:pt x="15" y="18"/>
                    </a:cubicBezTo>
                    <a:cubicBezTo>
                      <a:pt x="15" y="21"/>
                      <a:pt x="17" y="24"/>
                      <a:pt x="18" y="26"/>
                    </a:cubicBezTo>
                    <a:cubicBezTo>
                      <a:pt x="19" y="28"/>
                      <a:pt x="20" y="30"/>
                      <a:pt x="21" y="31"/>
                    </a:cubicBezTo>
                    <a:cubicBezTo>
                      <a:pt x="21" y="31"/>
                      <a:pt x="21" y="31"/>
                      <a:pt x="21" y="31"/>
                    </a:cubicBezTo>
                    <a:cubicBezTo>
                      <a:pt x="21" y="31"/>
                      <a:pt x="21" y="31"/>
                      <a:pt x="21" y="31"/>
                    </a:cubicBezTo>
                    <a:cubicBezTo>
                      <a:pt x="17" y="34"/>
                      <a:pt x="11" y="36"/>
                      <a:pt x="7" y="38"/>
                    </a:cubicBezTo>
                    <a:cubicBezTo>
                      <a:pt x="6" y="39"/>
                      <a:pt x="5" y="40"/>
                      <a:pt x="4" y="41"/>
                    </a:cubicBezTo>
                    <a:cubicBezTo>
                      <a:pt x="4" y="42"/>
                      <a:pt x="3" y="42"/>
                      <a:pt x="3" y="43"/>
                    </a:cubicBezTo>
                    <a:cubicBezTo>
                      <a:pt x="3" y="43"/>
                      <a:pt x="3" y="43"/>
                      <a:pt x="3" y="43"/>
                    </a:cubicBezTo>
                    <a:cubicBezTo>
                      <a:pt x="3" y="44"/>
                      <a:pt x="3" y="44"/>
                      <a:pt x="3" y="44"/>
                    </a:cubicBezTo>
                    <a:cubicBezTo>
                      <a:pt x="2" y="46"/>
                      <a:pt x="1" y="48"/>
                      <a:pt x="1" y="50"/>
                    </a:cubicBezTo>
                    <a:cubicBezTo>
                      <a:pt x="1" y="50"/>
                      <a:pt x="1" y="50"/>
                      <a:pt x="1" y="50"/>
                    </a:cubicBezTo>
                    <a:cubicBezTo>
                      <a:pt x="1" y="50"/>
                      <a:pt x="1" y="50"/>
                      <a:pt x="1" y="50"/>
                    </a:cubicBezTo>
                    <a:cubicBezTo>
                      <a:pt x="1" y="51"/>
                      <a:pt x="1" y="51"/>
                      <a:pt x="0" y="51"/>
                    </a:cubicBezTo>
                    <a:cubicBezTo>
                      <a:pt x="0" y="52"/>
                      <a:pt x="0" y="52"/>
                      <a:pt x="0" y="52"/>
                    </a:cubicBezTo>
                    <a:cubicBezTo>
                      <a:pt x="0" y="52"/>
                      <a:pt x="0" y="52"/>
                      <a:pt x="0" y="52"/>
                    </a:cubicBezTo>
                    <a:cubicBezTo>
                      <a:pt x="0" y="54"/>
                      <a:pt x="4" y="55"/>
                      <a:pt x="4" y="55"/>
                    </a:cubicBezTo>
                    <a:cubicBezTo>
                      <a:pt x="5" y="55"/>
                      <a:pt x="7" y="56"/>
                      <a:pt x="10" y="56"/>
                    </a:cubicBezTo>
                    <a:cubicBezTo>
                      <a:pt x="15" y="57"/>
                      <a:pt x="21" y="57"/>
                      <a:pt x="26" y="57"/>
                    </a:cubicBezTo>
                    <a:cubicBezTo>
                      <a:pt x="26" y="57"/>
                      <a:pt x="27" y="57"/>
                      <a:pt x="28" y="57"/>
                    </a:cubicBezTo>
                    <a:cubicBezTo>
                      <a:pt x="28" y="57"/>
                      <a:pt x="28" y="57"/>
                      <a:pt x="28" y="57"/>
                    </a:cubicBezTo>
                    <a:cubicBezTo>
                      <a:pt x="28" y="57"/>
                      <a:pt x="28" y="57"/>
                      <a:pt x="28" y="57"/>
                    </a:cubicBezTo>
                    <a:cubicBezTo>
                      <a:pt x="29" y="57"/>
                      <a:pt x="30" y="57"/>
                      <a:pt x="30" y="57"/>
                    </a:cubicBezTo>
                    <a:cubicBezTo>
                      <a:pt x="35" y="57"/>
                      <a:pt x="41" y="57"/>
                      <a:pt x="46" y="56"/>
                    </a:cubicBezTo>
                    <a:cubicBezTo>
                      <a:pt x="49" y="56"/>
                      <a:pt x="51" y="55"/>
                      <a:pt x="52" y="55"/>
                    </a:cubicBezTo>
                    <a:cubicBezTo>
                      <a:pt x="52" y="55"/>
                      <a:pt x="56" y="54"/>
                      <a:pt x="56" y="52"/>
                    </a:cubicBezTo>
                    <a:cubicBezTo>
                      <a:pt x="56" y="52"/>
                      <a:pt x="56" y="52"/>
                      <a:pt x="56" y="52"/>
                    </a:cubicBezTo>
                    <a:cubicBezTo>
                      <a:pt x="56" y="52"/>
                      <a:pt x="56" y="52"/>
                      <a:pt x="56" y="51"/>
                    </a:cubicBezTo>
                    <a:cubicBezTo>
                      <a:pt x="55" y="51"/>
                      <a:pt x="55" y="50"/>
                      <a:pt x="55" y="50"/>
                    </a:cubicBezTo>
                    <a:cubicBezTo>
                      <a:pt x="55" y="48"/>
                      <a:pt x="54" y="45"/>
                      <a:pt x="53" y="43"/>
                    </a:cubicBezTo>
                    <a:cubicBezTo>
                      <a:pt x="53" y="43"/>
                      <a:pt x="53" y="43"/>
                      <a:pt x="53" y="43"/>
                    </a:cubicBezTo>
                    <a:cubicBezTo>
                      <a:pt x="53" y="42"/>
                      <a:pt x="52" y="42"/>
                      <a:pt x="52" y="41"/>
                    </a:cubicBezTo>
                    <a:cubicBezTo>
                      <a:pt x="51" y="40"/>
                      <a:pt x="50" y="39"/>
                      <a:pt x="49" y="38"/>
                    </a:cubicBezTo>
                    <a:cubicBezTo>
                      <a:pt x="45" y="36"/>
                      <a:pt x="39" y="34"/>
                      <a:pt x="35" y="31"/>
                    </a:cubicBezTo>
                    <a:cubicBezTo>
                      <a:pt x="35" y="31"/>
                      <a:pt x="35" y="31"/>
                      <a:pt x="35" y="31"/>
                    </a:cubicBezTo>
                    <a:cubicBezTo>
                      <a:pt x="35" y="31"/>
                      <a:pt x="35" y="31"/>
                      <a:pt x="35" y="31"/>
                    </a:cubicBezTo>
                    <a:cubicBezTo>
                      <a:pt x="36" y="30"/>
                      <a:pt x="37" y="28"/>
                      <a:pt x="38" y="26"/>
                    </a:cubicBezTo>
                    <a:cubicBezTo>
                      <a:pt x="39" y="24"/>
                      <a:pt x="41" y="21"/>
                      <a:pt x="41" y="18"/>
                    </a:cubicBezTo>
                    <a:cubicBezTo>
                      <a:pt x="41" y="16"/>
                      <a:pt x="41" y="15"/>
                      <a:pt x="40" y="15"/>
                    </a:cubicBezTo>
                    <a:cubicBezTo>
                      <a:pt x="40" y="10"/>
                      <a:pt x="40" y="10"/>
                      <a:pt x="40" y="10"/>
                    </a:cubicBezTo>
                    <a:cubicBezTo>
                      <a:pt x="40" y="10"/>
                      <a:pt x="40"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28" name="Freeform 186"/>
              <p:cNvSpPr>
                <a:spLocks noEditPoints="1"/>
              </p:cNvSpPr>
              <p:nvPr/>
            </p:nvSpPr>
            <p:spPr bwMode="auto">
              <a:xfrm>
                <a:off x="6918325" y="3498850"/>
                <a:ext cx="876300" cy="561975"/>
              </a:xfrm>
              <a:custGeom>
                <a:avLst/>
                <a:gdLst>
                  <a:gd name="T0" fmla="*/ 16 w 233"/>
                  <a:gd name="T1" fmla="*/ 0 h 149"/>
                  <a:gd name="T2" fmla="*/ 0 w 233"/>
                  <a:gd name="T3" fmla="*/ 15 h 149"/>
                  <a:gd name="T4" fmla="*/ 0 w 233"/>
                  <a:gd name="T5" fmla="*/ 134 h 149"/>
                  <a:gd name="T6" fmla="*/ 16 w 233"/>
                  <a:gd name="T7" fmla="*/ 149 h 149"/>
                  <a:gd name="T8" fmla="*/ 218 w 233"/>
                  <a:gd name="T9" fmla="*/ 149 h 149"/>
                  <a:gd name="T10" fmla="*/ 233 w 233"/>
                  <a:gd name="T11" fmla="*/ 134 h 149"/>
                  <a:gd name="T12" fmla="*/ 233 w 233"/>
                  <a:gd name="T13" fmla="*/ 15 h 149"/>
                  <a:gd name="T14" fmla="*/ 218 w 233"/>
                  <a:gd name="T15" fmla="*/ 0 h 149"/>
                  <a:gd name="T16" fmla="*/ 16 w 233"/>
                  <a:gd name="T17" fmla="*/ 0 h 149"/>
                  <a:gd name="T18" fmla="*/ 16 w 233"/>
                  <a:gd name="T19" fmla="*/ 9 h 149"/>
                  <a:gd name="T20" fmla="*/ 218 w 233"/>
                  <a:gd name="T21" fmla="*/ 9 h 149"/>
                  <a:gd name="T22" fmla="*/ 224 w 233"/>
                  <a:gd name="T23" fmla="*/ 15 h 149"/>
                  <a:gd name="T24" fmla="*/ 224 w 233"/>
                  <a:gd name="T25" fmla="*/ 134 h 149"/>
                  <a:gd name="T26" fmla="*/ 218 w 233"/>
                  <a:gd name="T27" fmla="*/ 140 h 149"/>
                  <a:gd name="T28" fmla="*/ 16 w 233"/>
                  <a:gd name="T29" fmla="*/ 140 h 149"/>
                  <a:gd name="T30" fmla="*/ 9 w 233"/>
                  <a:gd name="T31" fmla="*/ 134 h 149"/>
                  <a:gd name="T32" fmla="*/ 9 w 233"/>
                  <a:gd name="T33" fmla="*/ 15 h 149"/>
                  <a:gd name="T34" fmla="*/ 16 w 233"/>
                  <a:gd name="T35" fmla="*/ 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149">
                    <a:moveTo>
                      <a:pt x="16" y="0"/>
                    </a:moveTo>
                    <a:cubicBezTo>
                      <a:pt x="7" y="0"/>
                      <a:pt x="0" y="7"/>
                      <a:pt x="0" y="15"/>
                    </a:cubicBezTo>
                    <a:cubicBezTo>
                      <a:pt x="0" y="134"/>
                      <a:pt x="0" y="134"/>
                      <a:pt x="0" y="134"/>
                    </a:cubicBezTo>
                    <a:cubicBezTo>
                      <a:pt x="0" y="142"/>
                      <a:pt x="7" y="149"/>
                      <a:pt x="16" y="149"/>
                    </a:cubicBezTo>
                    <a:cubicBezTo>
                      <a:pt x="218" y="149"/>
                      <a:pt x="218" y="149"/>
                      <a:pt x="218" y="149"/>
                    </a:cubicBezTo>
                    <a:cubicBezTo>
                      <a:pt x="226" y="149"/>
                      <a:pt x="233" y="142"/>
                      <a:pt x="233" y="134"/>
                    </a:cubicBezTo>
                    <a:cubicBezTo>
                      <a:pt x="233" y="15"/>
                      <a:pt x="233" y="15"/>
                      <a:pt x="233" y="15"/>
                    </a:cubicBezTo>
                    <a:cubicBezTo>
                      <a:pt x="233" y="7"/>
                      <a:pt x="226" y="0"/>
                      <a:pt x="218" y="0"/>
                    </a:cubicBezTo>
                    <a:lnTo>
                      <a:pt x="16" y="0"/>
                    </a:lnTo>
                    <a:close/>
                    <a:moveTo>
                      <a:pt x="16" y="9"/>
                    </a:moveTo>
                    <a:cubicBezTo>
                      <a:pt x="218" y="9"/>
                      <a:pt x="218" y="9"/>
                      <a:pt x="218" y="9"/>
                    </a:cubicBezTo>
                    <a:cubicBezTo>
                      <a:pt x="221" y="9"/>
                      <a:pt x="224" y="12"/>
                      <a:pt x="224" y="15"/>
                    </a:cubicBezTo>
                    <a:cubicBezTo>
                      <a:pt x="224" y="134"/>
                      <a:pt x="224" y="134"/>
                      <a:pt x="224" y="134"/>
                    </a:cubicBezTo>
                    <a:cubicBezTo>
                      <a:pt x="224" y="137"/>
                      <a:pt x="221" y="140"/>
                      <a:pt x="218" y="140"/>
                    </a:cubicBezTo>
                    <a:cubicBezTo>
                      <a:pt x="16" y="140"/>
                      <a:pt x="16" y="140"/>
                      <a:pt x="16" y="140"/>
                    </a:cubicBezTo>
                    <a:cubicBezTo>
                      <a:pt x="12" y="140"/>
                      <a:pt x="9" y="137"/>
                      <a:pt x="9" y="134"/>
                    </a:cubicBezTo>
                    <a:cubicBezTo>
                      <a:pt x="9" y="15"/>
                      <a:pt x="9" y="15"/>
                      <a:pt x="9" y="15"/>
                    </a:cubicBezTo>
                    <a:cubicBezTo>
                      <a:pt x="9" y="12"/>
                      <a:pt x="12" y="9"/>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29" name="Freeform 187"/>
              <p:cNvSpPr>
                <a:spLocks/>
              </p:cNvSpPr>
              <p:nvPr/>
            </p:nvSpPr>
            <p:spPr bwMode="auto">
              <a:xfrm>
                <a:off x="6918325" y="3600450"/>
                <a:ext cx="876300" cy="117475"/>
              </a:xfrm>
              <a:custGeom>
                <a:avLst/>
                <a:gdLst>
                  <a:gd name="T0" fmla="*/ 16 w 233"/>
                  <a:gd name="T1" fmla="*/ 31 h 31"/>
                  <a:gd name="T2" fmla="*/ 218 w 233"/>
                  <a:gd name="T3" fmla="*/ 31 h 31"/>
                  <a:gd name="T4" fmla="*/ 233 w 233"/>
                  <a:gd name="T5" fmla="*/ 16 h 31"/>
                  <a:gd name="T6" fmla="*/ 218 w 233"/>
                  <a:gd name="T7" fmla="*/ 0 h 31"/>
                  <a:gd name="T8" fmla="*/ 16 w 233"/>
                  <a:gd name="T9" fmla="*/ 0 h 31"/>
                  <a:gd name="T10" fmla="*/ 0 w 233"/>
                  <a:gd name="T11" fmla="*/ 16 h 31"/>
                  <a:gd name="T12" fmla="*/ 16 w 233"/>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33" h="31">
                    <a:moveTo>
                      <a:pt x="16" y="31"/>
                    </a:moveTo>
                    <a:cubicBezTo>
                      <a:pt x="218" y="31"/>
                      <a:pt x="218" y="31"/>
                      <a:pt x="218" y="31"/>
                    </a:cubicBezTo>
                    <a:cubicBezTo>
                      <a:pt x="226" y="31"/>
                      <a:pt x="233" y="24"/>
                      <a:pt x="233" y="16"/>
                    </a:cubicBezTo>
                    <a:cubicBezTo>
                      <a:pt x="233" y="7"/>
                      <a:pt x="226" y="0"/>
                      <a:pt x="218" y="0"/>
                    </a:cubicBezTo>
                    <a:cubicBezTo>
                      <a:pt x="16" y="0"/>
                      <a:pt x="16" y="0"/>
                      <a:pt x="16" y="0"/>
                    </a:cubicBezTo>
                    <a:cubicBezTo>
                      <a:pt x="7" y="0"/>
                      <a:pt x="0" y="7"/>
                      <a:pt x="0" y="16"/>
                    </a:cubicBezTo>
                    <a:cubicBezTo>
                      <a:pt x="0" y="24"/>
                      <a:pt x="7" y="31"/>
                      <a:pt x="1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30" name="Freeform 188"/>
              <p:cNvSpPr>
                <a:spLocks/>
              </p:cNvSpPr>
              <p:nvPr/>
            </p:nvSpPr>
            <p:spPr bwMode="auto">
              <a:xfrm>
                <a:off x="7121525" y="3778250"/>
                <a:ext cx="296863" cy="33338"/>
              </a:xfrm>
              <a:custGeom>
                <a:avLst/>
                <a:gdLst>
                  <a:gd name="T0" fmla="*/ 8 w 79"/>
                  <a:gd name="T1" fmla="*/ 0 h 9"/>
                  <a:gd name="T2" fmla="*/ 71 w 79"/>
                  <a:gd name="T3" fmla="*/ 0 h 9"/>
                  <a:gd name="T4" fmla="*/ 79 w 79"/>
                  <a:gd name="T5" fmla="*/ 4 h 9"/>
                  <a:gd name="T6" fmla="*/ 79 w 79"/>
                  <a:gd name="T7" fmla="*/ 4 h 9"/>
                  <a:gd name="T8" fmla="*/ 71 w 79"/>
                  <a:gd name="T9" fmla="*/ 9 h 9"/>
                  <a:gd name="T10" fmla="*/ 8 w 79"/>
                  <a:gd name="T11" fmla="*/ 9 h 9"/>
                  <a:gd name="T12" fmla="*/ 0 w 79"/>
                  <a:gd name="T13" fmla="*/ 4 h 9"/>
                  <a:gd name="T14" fmla="*/ 0 w 79"/>
                  <a:gd name="T15" fmla="*/ 4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4"/>
                    </a:cubicBezTo>
                    <a:cubicBezTo>
                      <a:pt x="79" y="4"/>
                      <a:pt x="79" y="4"/>
                      <a:pt x="79" y="4"/>
                    </a:cubicBezTo>
                    <a:cubicBezTo>
                      <a:pt x="79" y="7"/>
                      <a:pt x="75" y="9"/>
                      <a:pt x="71" y="9"/>
                    </a:cubicBezTo>
                    <a:cubicBezTo>
                      <a:pt x="8" y="9"/>
                      <a:pt x="8" y="9"/>
                      <a:pt x="8" y="9"/>
                    </a:cubicBezTo>
                    <a:cubicBezTo>
                      <a:pt x="3" y="9"/>
                      <a:pt x="0" y="7"/>
                      <a:pt x="0" y="4"/>
                    </a:cubicBezTo>
                    <a:cubicBezTo>
                      <a:pt x="0" y="4"/>
                      <a:pt x="0" y="4"/>
                      <a:pt x="0" y="4"/>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31" name="Freeform 189"/>
              <p:cNvSpPr>
                <a:spLocks/>
              </p:cNvSpPr>
              <p:nvPr/>
            </p:nvSpPr>
            <p:spPr bwMode="auto">
              <a:xfrm>
                <a:off x="7042150" y="3765550"/>
                <a:ext cx="57150" cy="57150"/>
              </a:xfrm>
              <a:custGeom>
                <a:avLst/>
                <a:gdLst>
                  <a:gd name="T0" fmla="*/ 15 w 15"/>
                  <a:gd name="T1" fmla="*/ 7 h 15"/>
                  <a:gd name="T2" fmla="*/ 8 w 15"/>
                  <a:gd name="T3" fmla="*/ 15 h 15"/>
                  <a:gd name="T4" fmla="*/ 0 w 15"/>
                  <a:gd name="T5" fmla="*/ 7 h 15"/>
                  <a:gd name="T6" fmla="*/ 0 w 15"/>
                  <a:gd name="T7" fmla="*/ 7 h 15"/>
                  <a:gd name="T8" fmla="*/ 8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5" y="11"/>
                      <a:pt x="12" y="15"/>
                      <a:pt x="8" y="15"/>
                    </a:cubicBezTo>
                    <a:cubicBezTo>
                      <a:pt x="4" y="15"/>
                      <a:pt x="0" y="11"/>
                      <a:pt x="0" y="7"/>
                    </a:cubicBezTo>
                    <a:cubicBezTo>
                      <a:pt x="0" y="7"/>
                      <a:pt x="0" y="7"/>
                      <a:pt x="0" y="7"/>
                    </a:cubicBezTo>
                    <a:cubicBezTo>
                      <a:pt x="0" y="3"/>
                      <a:pt x="4" y="0"/>
                      <a:pt x="8" y="0"/>
                    </a:cubicBezTo>
                    <a:cubicBezTo>
                      <a:pt x="12" y="0"/>
                      <a:pt x="15" y="3"/>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32" name="Freeform 190"/>
              <p:cNvSpPr>
                <a:spLocks/>
              </p:cNvSpPr>
              <p:nvPr/>
            </p:nvSpPr>
            <p:spPr bwMode="auto">
              <a:xfrm>
                <a:off x="7042150" y="3844925"/>
                <a:ext cx="57150" cy="57150"/>
              </a:xfrm>
              <a:custGeom>
                <a:avLst/>
                <a:gdLst>
                  <a:gd name="T0" fmla="*/ 15 w 15"/>
                  <a:gd name="T1" fmla="*/ 7 h 15"/>
                  <a:gd name="T2" fmla="*/ 8 w 15"/>
                  <a:gd name="T3" fmla="*/ 15 h 15"/>
                  <a:gd name="T4" fmla="*/ 0 w 15"/>
                  <a:gd name="T5" fmla="*/ 7 h 15"/>
                  <a:gd name="T6" fmla="*/ 0 w 15"/>
                  <a:gd name="T7" fmla="*/ 7 h 15"/>
                  <a:gd name="T8" fmla="*/ 8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5" y="11"/>
                      <a:pt x="12" y="15"/>
                      <a:pt x="8" y="15"/>
                    </a:cubicBezTo>
                    <a:cubicBezTo>
                      <a:pt x="4" y="15"/>
                      <a:pt x="0" y="11"/>
                      <a:pt x="0" y="7"/>
                    </a:cubicBezTo>
                    <a:cubicBezTo>
                      <a:pt x="0" y="7"/>
                      <a:pt x="0" y="7"/>
                      <a:pt x="0" y="7"/>
                    </a:cubicBezTo>
                    <a:cubicBezTo>
                      <a:pt x="0" y="3"/>
                      <a:pt x="4" y="0"/>
                      <a:pt x="8" y="0"/>
                    </a:cubicBezTo>
                    <a:cubicBezTo>
                      <a:pt x="12" y="0"/>
                      <a:pt x="15" y="3"/>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33" name="Freeform 191"/>
              <p:cNvSpPr>
                <a:spLocks/>
              </p:cNvSpPr>
              <p:nvPr/>
            </p:nvSpPr>
            <p:spPr bwMode="auto">
              <a:xfrm>
                <a:off x="7042150" y="3921125"/>
                <a:ext cx="57150" cy="55563"/>
              </a:xfrm>
              <a:custGeom>
                <a:avLst/>
                <a:gdLst>
                  <a:gd name="T0" fmla="*/ 15 w 15"/>
                  <a:gd name="T1" fmla="*/ 8 h 15"/>
                  <a:gd name="T2" fmla="*/ 8 w 15"/>
                  <a:gd name="T3" fmla="*/ 15 h 15"/>
                  <a:gd name="T4" fmla="*/ 0 w 15"/>
                  <a:gd name="T5" fmla="*/ 8 h 15"/>
                  <a:gd name="T6" fmla="*/ 0 w 15"/>
                  <a:gd name="T7" fmla="*/ 8 h 15"/>
                  <a:gd name="T8" fmla="*/ 8 w 15"/>
                  <a:gd name="T9" fmla="*/ 0 h 15"/>
                  <a:gd name="T10" fmla="*/ 15 w 15"/>
                  <a:gd name="T11" fmla="*/ 8 h 15"/>
                </a:gdLst>
                <a:ahLst/>
                <a:cxnLst>
                  <a:cxn ang="0">
                    <a:pos x="T0" y="T1"/>
                  </a:cxn>
                  <a:cxn ang="0">
                    <a:pos x="T2" y="T3"/>
                  </a:cxn>
                  <a:cxn ang="0">
                    <a:pos x="T4" y="T5"/>
                  </a:cxn>
                  <a:cxn ang="0">
                    <a:pos x="T6" y="T7"/>
                  </a:cxn>
                  <a:cxn ang="0">
                    <a:pos x="T8" y="T9"/>
                  </a:cxn>
                  <a:cxn ang="0">
                    <a:pos x="T10" y="T11"/>
                  </a:cxn>
                </a:cxnLst>
                <a:rect l="0" t="0" r="r" b="b"/>
                <a:pathLst>
                  <a:path w="15" h="15">
                    <a:moveTo>
                      <a:pt x="15" y="8"/>
                    </a:moveTo>
                    <a:cubicBezTo>
                      <a:pt x="15" y="12"/>
                      <a:pt x="12" y="15"/>
                      <a:pt x="8" y="15"/>
                    </a:cubicBezTo>
                    <a:cubicBezTo>
                      <a:pt x="4" y="15"/>
                      <a:pt x="0" y="12"/>
                      <a:pt x="0" y="8"/>
                    </a:cubicBezTo>
                    <a:cubicBezTo>
                      <a:pt x="0" y="8"/>
                      <a:pt x="0" y="8"/>
                      <a:pt x="0" y="8"/>
                    </a:cubicBezTo>
                    <a:cubicBezTo>
                      <a:pt x="0" y="4"/>
                      <a:pt x="4" y="0"/>
                      <a:pt x="8" y="0"/>
                    </a:cubicBezTo>
                    <a:cubicBezTo>
                      <a:pt x="12" y="0"/>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34" name="Freeform 192"/>
              <p:cNvSpPr>
                <a:spLocks/>
              </p:cNvSpPr>
              <p:nvPr/>
            </p:nvSpPr>
            <p:spPr bwMode="auto">
              <a:xfrm>
                <a:off x="7121525" y="3856038"/>
                <a:ext cx="296863" cy="34925"/>
              </a:xfrm>
              <a:custGeom>
                <a:avLst/>
                <a:gdLst>
                  <a:gd name="T0" fmla="*/ 8 w 79"/>
                  <a:gd name="T1" fmla="*/ 0 h 9"/>
                  <a:gd name="T2" fmla="*/ 71 w 79"/>
                  <a:gd name="T3" fmla="*/ 0 h 9"/>
                  <a:gd name="T4" fmla="*/ 79 w 79"/>
                  <a:gd name="T5" fmla="*/ 4 h 9"/>
                  <a:gd name="T6" fmla="*/ 79 w 79"/>
                  <a:gd name="T7" fmla="*/ 4 h 9"/>
                  <a:gd name="T8" fmla="*/ 71 w 79"/>
                  <a:gd name="T9" fmla="*/ 9 h 9"/>
                  <a:gd name="T10" fmla="*/ 8 w 79"/>
                  <a:gd name="T11" fmla="*/ 9 h 9"/>
                  <a:gd name="T12" fmla="*/ 0 w 79"/>
                  <a:gd name="T13" fmla="*/ 4 h 9"/>
                  <a:gd name="T14" fmla="*/ 0 w 79"/>
                  <a:gd name="T15" fmla="*/ 4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4"/>
                    </a:cubicBezTo>
                    <a:cubicBezTo>
                      <a:pt x="79" y="4"/>
                      <a:pt x="79" y="4"/>
                      <a:pt x="79" y="4"/>
                    </a:cubicBezTo>
                    <a:cubicBezTo>
                      <a:pt x="79" y="7"/>
                      <a:pt x="75" y="9"/>
                      <a:pt x="71" y="9"/>
                    </a:cubicBezTo>
                    <a:cubicBezTo>
                      <a:pt x="8" y="9"/>
                      <a:pt x="8" y="9"/>
                      <a:pt x="8" y="9"/>
                    </a:cubicBezTo>
                    <a:cubicBezTo>
                      <a:pt x="3" y="9"/>
                      <a:pt x="0" y="7"/>
                      <a:pt x="0" y="4"/>
                    </a:cubicBezTo>
                    <a:cubicBezTo>
                      <a:pt x="0" y="4"/>
                      <a:pt x="0" y="4"/>
                      <a:pt x="0" y="4"/>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135" name="Freeform 193"/>
              <p:cNvSpPr>
                <a:spLocks/>
              </p:cNvSpPr>
              <p:nvPr/>
            </p:nvSpPr>
            <p:spPr bwMode="auto">
              <a:xfrm>
                <a:off x="7121525" y="3932238"/>
                <a:ext cx="296863" cy="33338"/>
              </a:xfrm>
              <a:custGeom>
                <a:avLst/>
                <a:gdLst>
                  <a:gd name="T0" fmla="*/ 8 w 79"/>
                  <a:gd name="T1" fmla="*/ 0 h 9"/>
                  <a:gd name="T2" fmla="*/ 71 w 79"/>
                  <a:gd name="T3" fmla="*/ 0 h 9"/>
                  <a:gd name="T4" fmla="*/ 79 w 79"/>
                  <a:gd name="T5" fmla="*/ 5 h 9"/>
                  <a:gd name="T6" fmla="*/ 79 w 79"/>
                  <a:gd name="T7" fmla="*/ 5 h 9"/>
                  <a:gd name="T8" fmla="*/ 71 w 79"/>
                  <a:gd name="T9" fmla="*/ 9 h 9"/>
                  <a:gd name="T10" fmla="*/ 8 w 79"/>
                  <a:gd name="T11" fmla="*/ 9 h 9"/>
                  <a:gd name="T12" fmla="*/ 0 w 79"/>
                  <a:gd name="T13" fmla="*/ 5 h 9"/>
                  <a:gd name="T14" fmla="*/ 0 w 79"/>
                  <a:gd name="T15" fmla="*/ 5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5"/>
                    </a:cubicBezTo>
                    <a:cubicBezTo>
                      <a:pt x="79" y="5"/>
                      <a:pt x="79" y="5"/>
                      <a:pt x="79" y="5"/>
                    </a:cubicBezTo>
                    <a:cubicBezTo>
                      <a:pt x="79" y="7"/>
                      <a:pt x="75" y="9"/>
                      <a:pt x="71" y="9"/>
                    </a:cubicBezTo>
                    <a:cubicBezTo>
                      <a:pt x="8" y="9"/>
                      <a:pt x="8" y="9"/>
                      <a:pt x="8" y="9"/>
                    </a:cubicBezTo>
                    <a:cubicBezTo>
                      <a:pt x="3" y="9"/>
                      <a:pt x="0" y="7"/>
                      <a:pt x="0" y="5"/>
                    </a:cubicBezTo>
                    <a:cubicBezTo>
                      <a:pt x="0" y="5"/>
                      <a:pt x="0" y="5"/>
                      <a:pt x="0" y="5"/>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sp>
        <p:nvSpPr>
          <p:cNvPr id="136" name="Rounded Rectangle 135"/>
          <p:cNvSpPr/>
          <p:nvPr/>
        </p:nvSpPr>
        <p:spPr>
          <a:xfrm>
            <a:off x="1265716" y="11286994"/>
            <a:ext cx="6502418" cy="864507"/>
          </a:xfrm>
          <a:prstGeom prst="roundRect">
            <a:avLst/>
          </a:prstGeom>
        </p:spPr>
        <p:style>
          <a:lnRef idx="0">
            <a:schemeClr val="accent4"/>
          </a:lnRef>
          <a:fillRef idx="3">
            <a:schemeClr val="accent4"/>
          </a:fillRef>
          <a:effectRef idx="3">
            <a:schemeClr val="accent4"/>
          </a:effectRef>
          <a:fontRef idx="minor">
            <a:schemeClr val="lt1"/>
          </a:fontRef>
        </p:style>
        <p:txBody>
          <a:bodyPr lIns="1279827" rtlCol="0" anchor="ctr"/>
          <a:lstStyle/>
          <a:p>
            <a:r>
              <a:rPr lang="en-US" sz="3199" dirty="0">
                <a:solidFill>
                  <a:schemeClr val="bg1"/>
                </a:solidFill>
                <a:latin typeface="Lato" panose="020F0502020204030203" pitchFamily="34" charset="0"/>
                <a:ea typeface="Lato" panose="020F0502020204030203" pitchFamily="34" charset="0"/>
                <a:cs typeface="Lato" panose="020F0502020204030203" pitchFamily="34" charset="0"/>
              </a:rPr>
              <a:t>Manage Savings/Overages</a:t>
            </a:r>
          </a:p>
        </p:txBody>
      </p:sp>
      <p:sp>
        <p:nvSpPr>
          <p:cNvPr id="137" name="TextBox 136"/>
          <p:cNvSpPr txBox="1"/>
          <p:nvPr/>
        </p:nvSpPr>
        <p:spPr>
          <a:xfrm>
            <a:off x="1367713" y="11180798"/>
            <a:ext cx="915635" cy="1076898"/>
          </a:xfrm>
          <a:prstGeom prst="rect">
            <a:avLst/>
          </a:prstGeom>
          <a:noFill/>
        </p:spPr>
        <p:txBody>
          <a:bodyPr wrap="none" rtlCol="0" anchor="ctr">
            <a:spAutoFit/>
          </a:bodyPr>
          <a:lstStyle/>
          <a:p>
            <a:r>
              <a:rPr lang="en-US" sz="6398" dirty="0">
                <a:solidFill>
                  <a:schemeClr val="bg1"/>
                </a:solidFill>
                <a:sym typeface="Wingdings" panose="05000000000000000000" pitchFamily="2" charset="2"/>
              </a:rPr>
              <a:t></a:t>
            </a:r>
            <a:endParaRPr lang="en-US" sz="7198" dirty="0">
              <a:solidFill>
                <a:schemeClr val="bg1"/>
              </a:solidFill>
            </a:endParaRPr>
          </a:p>
        </p:txBody>
      </p:sp>
      <p:sp>
        <p:nvSpPr>
          <p:cNvPr id="138" name="Down Arrow 137" descr="Downward pointing arrow " title="Arrow "/>
          <p:cNvSpPr/>
          <p:nvPr/>
        </p:nvSpPr>
        <p:spPr>
          <a:xfrm>
            <a:off x="3639328" y="9652645"/>
            <a:ext cx="1422030" cy="1657638"/>
          </a:xfrm>
          <a:prstGeom prst="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39" name="Rounded Rectangle 138"/>
          <p:cNvSpPr/>
          <p:nvPr/>
        </p:nvSpPr>
        <p:spPr>
          <a:xfrm>
            <a:off x="1367712" y="8741563"/>
            <a:ext cx="6502418" cy="864507"/>
          </a:xfrm>
          <a:prstGeom prst="roundRect">
            <a:avLst/>
          </a:prstGeom>
        </p:spPr>
        <p:style>
          <a:lnRef idx="0">
            <a:schemeClr val="accent4"/>
          </a:lnRef>
          <a:fillRef idx="3">
            <a:schemeClr val="accent4"/>
          </a:fillRef>
          <a:effectRef idx="3">
            <a:schemeClr val="accent4"/>
          </a:effectRef>
          <a:fontRef idx="minor">
            <a:schemeClr val="lt1"/>
          </a:fontRef>
        </p:style>
        <p:txBody>
          <a:bodyPr lIns="1279827" rtlCol="0" anchor="ctr"/>
          <a:lstStyle/>
          <a:p>
            <a:r>
              <a:rPr lang="en-US" sz="3199" dirty="0">
                <a:solidFill>
                  <a:schemeClr val="bg1"/>
                </a:solidFill>
                <a:latin typeface="Lato" panose="020F0502020204030203" pitchFamily="34" charset="0"/>
                <a:ea typeface="Lato" panose="020F0502020204030203" pitchFamily="34" charset="0"/>
                <a:cs typeface="Lato" panose="020F0502020204030203" pitchFamily="34" charset="0"/>
              </a:rPr>
              <a:t>Reconcile Payments</a:t>
            </a:r>
          </a:p>
        </p:txBody>
      </p:sp>
      <p:sp>
        <p:nvSpPr>
          <p:cNvPr id="140" name="TextBox 139"/>
          <p:cNvSpPr txBox="1"/>
          <p:nvPr/>
        </p:nvSpPr>
        <p:spPr>
          <a:xfrm>
            <a:off x="1482771" y="8687648"/>
            <a:ext cx="915635" cy="1076898"/>
          </a:xfrm>
          <a:prstGeom prst="rect">
            <a:avLst/>
          </a:prstGeom>
          <a:noFill/>
        </p:spPr>
        <p:txBody>
          <a:bodyPr wrap="none" rtlCol="0" anchor="ctr">
            <a:spAutoFit/>
          </a:bodyPr>
          <a:lstStyle/>
          <a:p>
            <a:r>
              <a:rPr lang="en-US" sz="6398" dirty="0">
                <a:solidFill>
                  <a:schemeClr val="bg1"/>
                </a:solidFill>
                <a:sym typeface="Wingdings" panose="05000000000000000000" pitchFamily="2" charset="2"/>
              </a:rPr>
              <a:t></a:t>
            </a:r>
            <a:endParaRPr lang="en-US" sz="7198" dirty="0">
              <a:solidFill>
                <a:schemeClr val="bg1"/>
              </a:solidFill>
            </a:endParaRPr>
          </a:p>
        </p:txBody>
      </p:sp>
      <p:sp>
        <p:nvSpPr>
          <p:cNvPr id="141" name="Down Arrow 140" descr="Downward point arrow" title="Arrow "/>
          <p:cNvSpPr/>
          <p:nvPr/>
        </p:nvSpPr>
        <p:spPr>
          <a:xfrm>
            <a:off x="3639460" y="7098949"/>
            <a:ext cx="1422030" cy="1657638"/>
          </a:xfrm>
          <a:prstGeom prst="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42" name="Rounded Rectangle 141"/>
          <p:cNvSpPr/>
          <p:nvPr/>
        </p:nvSpPr>
        <p:spPr>
          <a:xfrm>
            <a:off x="1265716" y="6211155"/>
            <a:ext cx="6502418" cy="864507"/>
          </a:xfrm>
          <a:prstGeom prst="roundRect">
            <a:avLst/>
          </a:prstGeom>
        </p:spPr>
        <p:style>
          <a:lnRef idx="0">
            <a:schemeClr val="accent4"/>
          </a:lnRef>
          <a:fillRef idx="3">
            <a:schemeClr val="accent4"/>
          </a:fillRef>
          <a:effectRef idx="3">
            <a:schemeClr val="accent4"/>
          </a:effectRef>
          <a:fontRef idx="minor">
            <a:schemeClr val="lt1"/>
          </a:fontRef>
        </p:style>
        <p:txBody>
          <a:bodyPr lIns="1279827" rtlCol="0" anchor="ctr"/>
          <a:lstStyle/>
          <a:p>
            <a:r>
              <a:rPr lang="en-US" sz="3199" dirty="0">
                <a:solidFill>
                  <a:schemeClr val="bg1"/>
                </a:solidFill>
                <a:latin typeface="Lato" panose="020F0502020204030203" pitchFamily="34" charset="0"/>
                <a:ea typeface="Lato" panose="020F0502020204030203" pitchFamily="34" charset="0"/>
                <a:cs typeface="Lato" panose="020F0502020204030203" pitchFamily="34" charset="0"/>
              </a:rPr>
              <a:t>Pay Provider</a:t>
            </a:r>
          </a:p>
        </p:txBody>
      </p:sp>
      <p:sp>
        <p:nvSpPr>
          <p:cNvPr id="143" name="TextBox 142"/>
          <p:cNvSpPr txBox="1"/>
          <p:nvPr/>
        </p:nvSpPr>
        <p:spPr>
          <a:xfrm>
            <a:off x="1393836" y="6104961"/>
            <a:ext cx="915635" cy="1076898"/>
          </a:xfrm>
          <a:prstGeom prst="rect">
            <a:avLst/>
          </a:prstGeom>
          <a:noFill/>
        </p:spPr>
        <p:txBody>
          <a:bodyPr wrap="none" rtlCol="0" anchor="ctr">
            <a:spAutoFit/>
          </a:bodyPr>
          <a:lstStyle/>
          <a:p>
            <a:r>
              <a:rPr lang="en-US" sz="6398" dirty="0">
                <a:solidFill>
                  <a:schemeClr val="bg1"/>
                </a:solidFill>
                <a:sym typeface="Wingdings" panose="05000000000000000000" pitchFamily="2" charset="2"/>
              </a:rPr>
              <a:t></a:t>
            </a:r>
            <a:endParaRPr lang="en-US" sz="7198" dirty="0">
              <a:solidFill>
                <a:schemeClr val="bg1"/>
              </a:solidFill>
            </a:endParaRPr>
          </a:p>
        </p:txBody>
      </p:sp>
      <p:sp>
        <p:nvSpPr>
          <p:cNvPr id="144" name="Down Arrow 143" descr="Downward pointing arrow " title="Arrow "/>
          <p:cNvSpPr/>
          <p:nvPr/>
        </p:nvSpPr>
        <p:spPr>
          <a:xfrm>
            <a:off x="3639592" y="4545252"/>
            <a:ext cx="1422030" cy="1657638"/>
          </a:xfrm>
          <a:prstGeom prst="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45" name="Rounded Rectangle 144"/>
          <p:cNvSpPr/>
          <p:nvPr/>
        </p:nvSpPr>
        <p:spPr>
          <a:xfrm>
            <a:off x="1276268" y="3657460"/>
            <a:ext cx="6502418" cy="864507"/>
          </a:xfrm>
          <a:prstGeom prst="roundRect">
            <a:avLst/>
          </a:prstGeom>
        </p:spPr>
        <p:style>
          <a:lnRef idx="0">
            <a:schemeClr val="accent4"/>
          </a:lnRef>
          <a:fillRef idx="3">
            <a:schemeClr val="accent4"/>
          </a:fillRef>
          <a:effectRef idx="3">
            <a:schemeClr val="accent4"/>
          </a:effectRef>
          <a:fontRef idx="minor">
            <a:schemeClr val="lt1"/>
          </a:fontRef>
        </p:style>
        <p:txBody>
          <a:bodyPr lIns="1279827" rtlCol="0" anchor="ctr"/>
          <a:lstStyle/>
          <a:p>
            <a:r>
              <a:rPr lang="en-US" sz="3199" dirty="0">
                <a:solidFill>
                  <a:schemeClr val="bg1"/>
                </a:solidFill>
                <a:latin typeface="Lato" panose="020F0502020204030203" pitchFamily="34" charset="0"/>
                <a:ea typeface="Lato" panose="020F0502020204030203" pitchFamily="34" charset="0"/>
                <a:cs typeface="Lato" panose="020F0502020204030203" pitchFamily="34" charset="0"/>
              </a:rPr>
              <a:t>Conduct Episode</a:t>
            </a:r>
          </a:p>
        </p:txBody>
      </p:sp>
      <p:sp>
        <p:nvSpPr>
          <p:cNvPr id="146" name="TextBox 145"/>
          <p:cNvSpPr txBox="1"/>
          <p:nvPr/>
        </p:nvSpPr>
        <p:spPr>
          <a:xfrm>
            <a:off x="1378264" y="3551264"/>
            <a:ext cx="915635" cy="1076898"/>
          </a:xfrm>
          <a:prstGeom prst="rect">
            <a:avLst/>
          </a:prstGeom>
          <a:noFill/>
        </p:spPr>
        <p:txBody>
          <a:bodyPr wrap="none" rtlCol="0" anchor="ctr">
            <a:spAutoFit/>
          </a:bodyPr>
          <a:lstStyle/>
          <a:p>
            <a:r>
              <a:rPr lang="en-US" sz="6398" dirty="0">
                <a:solidFill>
                  <a:schemeClr val="bg1"/>
                </a:solidFill>
                <a:sym typeface="Wingdings" panose="05000000000000000000" pitchFamily="2" charset="2"/>
              </a:rPr>
              <a:t></a:t>
            </a:r>
            <a:endParaRPr lang="en-US" sz="7198" dirty="0">
              <a:solidFill>
                <a:schemeClr val="bg1"/>
              </a:solidFill>
            </a:endParaRPr>
          </a:p>
        </p:txBody>
      </p:sp>
      <p:sp>
        <p:nvSpPr>
          <p:cNvPr id="147" name="Rectangle 146"/>
          <p:cNvSpPr/>
          <p:nvPr/>
        </p:nvSpPr>
        <p:spPr>
          <a:xfrm>
            <a:off x="529772" y="12378542"/>
            <a:ext cx="3379482" cy="9322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8" name="Picture 14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9772" y="12442004"/>
            <a:ext cx="3379482" cy="868740"/>
          </a:xfrm>
          <a:prstGeom prst="rect">
            <a:avLst/>
          </a:prstGeom>
        </p:spPr>
      </p:pic>
    </p:spTree>
    <p:extLst>
      <p:ext uri="{BB962C8B-B14F-4D97-AF65-F5344CB8AC3E}">
        <p14:creationId xmlns:p14="http://schemas.microsoft.com/office/powerpoint/2010/main" val="304098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low chart showing " title="Flow Chart"/>
          <p:cNvSpPr>
            <a:spLocks noGrp="1"/>
          </p:cNvSpPr>
          <p:nvPr>
            <p:ph type="title"/>
          </p:nvPr>
        </p:nvSpPr>
        <p:spPr/>
        <p:txBody>
          <a:bodyPr/>
          <a:lstStyle/>
          <a:p>
            <a:r>
              <a:rPr lang="en-US" cap="none" dirty="0"/>
              <a:t>Retrospective </a:t>
            </a:r>
            <a:r>
              <a:rPr lang="en-US" sz="4000" cap="none" dirty="0"/>
              <a:t>vs. </a:t>
            </a:r>
            <a:r>
              <a:rPr lang="en-US" cap="none" dirty="0"/>
              <a:t>Prospective</a:t>
            </a:r>
          </a:p>
        </p:txBody>
      </p:sp>
      <p:graphicFrame>
        <p:nvGraphicFramePr>
          <p:cNvPr id="215" name="Table 214" descr="Flow chart showing " title="Flow Chart"/>
          <p:cNvGraphicFramePr>
            <a:graphicFrameLocks noGrp="1"/>
          </p:cNvGraphicFramePr>
          <p:nvPr>
            <p:extLst>
              <p:ext uri="{D42A27DB-BD31-4B8C-83A1-F6EECF244321}">
                <p14:modId xmlns:p14="http://schemas.microsoft.com/office/powerpoint/2010/main" val="2362222213"/>
              </p:ext>
            </p:extLst>
          </p:nvPr>
        </p:nvGraphicFramePr>
        <p:xfrm>
          <a:off x="921256" y="2046705"/>
          <a:ext cx="22724637" cy="10947728"/>
        </p:xfrm>
        <a:graphic>
          <a:graphicData uri="http://schemas.openxmlformats.org/drawingml/2006/table">
            <a:tbl>
              <a:tblPr firstRow="1" bandRow="1">
                <a:tableStyleId>{2D5ABB26-0587-4C30-8999-92F81FD0307C}</a:tableStyleId>
              </a:tblPr>
              <a:tblGrid>
                <a:gridCol w="7671680">
                  <a:extLst>
                    <a:ext uri="{9D8B030D-6E8A-4147-A177-3AD203B41FA5}">
                      <a16:colId xmlns:a16="http://schemas.microsoft.com/office/drawing/2014/main" val="20000"/>
                    </a:ext>
                  </a:extLst>
                </a:gridCol>
                <a:gridCol w="2901470">
                  <a:extLst>
                    <a:ext uri="{9D8B030D-6E8A-4147-A177-3AD203B41FA5}">
                      <a16:colId xmlns:a16="http://schemas.microsoft.com/office/drawing/2014/main" val="20001"/>
                    </a:ext>
                  </a:extLst>
                </a:gridCol>
                <a:gridCol w="4491316">
                  <a:extLst>
                    <a:ext uri="{9D8B030D-6E8A-4147-A177-3AD203B41FA5}">
                      <a16:colId xmlns:a16="http://schemas.microsoft.com/office/drawing/2014/main" val="20002"/>
                    </a:ext>
                  </a:extLst>
                </a:gridCol>
                <a:gridCol w="2980964">
                  <a:extLst>
                    <a:ext uri="{9D8B030D-6E8A-4147-A177-3AD203B41FA5}">
                      <a16:colId xmlns:a16="http://schemas.microsoft.com/office/drawing/2014/main" val="20003"/>
                    </a:ext>
                  </a:extLst>
                </a:gridCol>
                <a:gridCol w="4679207">
                  <a:extLst>
                    <a:ext uri="{9D8B030D-6E8A-4147-A177-3AD203B41FA5}">
                      <a16:colId xmlns:a16="http://schemas.microsoft.com/office/drawing/2014/main" val="20004"/>
                    </a:ext>
                  </a:extLst>
                </a:gridCol>
              </a:tblGrid>
              <a:tr h="683072">
                <a:tc>
                  <a:txBody>
                    <a:bodyPr/>
                    <a:lstStyle/>
                    <a:p>
                      <a:pPr algn="ctr"/>
                      <a:endParaRPr lang="en-US" sz="3200" b="1"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nchor="ctr">
                    <a:lnB w="9525" cap="flat" cmpd="sng" algn="ctr">
                      <a:noFill/>
                      <a:prstDash val="solid"/>
                      <a:round/>
                      <a:headEnd type="none" w="med" len="med"/>
                      <a:tailEnd type="none" w="med" len="med"/>
                    </a:lnB>
                  </a:tcPr>
                </a:tc>
                <a:tc gridSpan="2">
                  <a:txBody>
                    <a:bodyPr/>
                    <a:lstStyle/>
                    <a:p>
                      <a:pPr algn="ctr"/>
                      <a:r>
                        <a:rPr lang="en-US" sz="3200" b="1" i="1" dirty="0">
                          <a:latin typeface="Lato" panose="020F0502020204030203" pitchFamily="34" charset="0"/>
                          <a:ea typeface="Lato" panose="020F0502020204030203" pitchFamily="34" charset="0"/>
                          <a:cs typeface="Lato" panose="020F0502020204030203" pitchFamily="34" charset="0"/>
                        </a:rPr>
                        <a:t>Retrospective Reconciliation</a:t>
                      </a:r>
                    </a:p>
                  </a:txBody>
                  <a:tcPr marL="182832" marR="182832" marT="91416" marB="91416" anchor="ctr">
                    <a:lnR w="9525" cap="flat" cmpd="sng" algn="ctr">
                      <a:solidFill>
                        <a:schemeClr val="bg1">
                          <a:lumMod val="65000"/>
                        </a:schemeClr>
                      </a:solidFill>
                      <a:prstDash val="solid"/>
                      <a:round/>
                      <a:headEnd type="none" w="med" len="med"/>
                      <a:tailEnd type="none" w="med" len="med"/>
                    </a:lnR>
                    <a:lnB w="9525" cap="flat" cmpd="sng" algn="ctr">
                      <a:noFill/>
                      <a:prstDash val="solid"/>
                      <a:round/>
                      <a:headEnd type="none" w="med" len="med"/>
                      <a:tailEnd type="none" w="med" len="med"/>
                    </a:lnB>
                  </a:tcPr>
                </a:tc>
                <a:tc hMerge="1">
                  <a:txBody>
                    <a:bodyPr/>
                    <a:lstStyle/>
                    <a:p>
                      <a:pPr algn="ctr"/>
                      <a:endParaRPr lang="en-US" sz="1600" b="1" dirty="0">
                        <a:latin typeface="Lato" panose="020F0502020204030203" pitchFamily="34" charset="0"/>
                        <a:ea typeface="Lato" panose="020F0502020204030203" pitchFamily="34" charset="0"/>
                        <a:cs typeface="Lato" panose="020F0502020204030203" pitchFamily="34" charset="0"/>
                      </a:endParaRPr>
                    </a:p>
                  </a:txBody>
                  <a:tcPr anchor="ctr">
                    <a:lnB w="9525" cap="flat" cmpd="sng" algn="ctr">
                      <a:solidFill>
                        <a:schemeClr val="bg1">
                          <a:lumMod val="65000"/>
                        </a:schemeClr>
                      </a:solidFill>
                      <a:prstDash val="solid"/>
                      <a:round/>
                      <a:headEnd type="none" w="med" len="med"/>
                      <a:tailEnd type="none" w="med" len="med"/>
                    </a:lnB>
                  </a:tcPr>
                </a:tc>
                <a:tc gridSpan="2">
                  <a:txBody>
                    <a:bodyPr/>
                    <a:lstStyle/>
                    <a:p>
                      <a:pPr algn="ctr"/>
                      <a:r>
                        <a:rPr lang="en-US" sz="3200" b="1" i="1" dirty="0">
                          <a:latin typeface="Lato" panose="020F0502020204030203" pitchFamily="34" charset="0"/>
                          <a:ea typeface="Lato" panose="020F0502020204030203" pitchFamily="34" charset="0"/>
                          <a:cs typeface="Lato" panose="020F0502020204030203" pitchFamily="34" charset="0"/>
                        </a:rPr>
                        <a:t>Prospective Payment</a:t>
                      </a:r>
                    </a:p>
                  </a:txBody>
                  <a:tcPr marL="182832" marR="182832" marT="91416" marB="91416" anchor="ctr">
                    <a:lnL w="9525" cap="flat" cmpd="sng" algn="ctr">
                      <a:solidFill>
                        <a:schemeClr val="bg1">
                          <a:lumMod val="65000"/>
                        </a:schemeClr>
                      </a:solidFill>
                      <a:prstDash val="solid"/>
                      <a:round/>
                      <a:headEnd type="none" w="med" len="med"/>
                      <a:tailEnd type="none" w="med" len="med"/>
                    </a:lnL>
                    <a:lnB w="9525" cap="flat" cmpd="sng" algn="ctr">
                      <a:noFill/>
                      <a:prstDash val="solid"/>
                      <a:round/>
                      <a:headEnd type="none" w="med" len="med"/>
                      <a:tailEnd type="none" w="med" len="med"/>
                    </a:lnB>
                  </a:tcPr>
                </a:tc>
                <a:tc hMerge="1">
                  <a:txBody>
                    <a:bodyPr/>
                    <a:lstStyle/>
                    <a:p>
                      <a:pPr algn="ctr"/>
                      <a:endParaRPr lang="en-US" sz="1600" b="1" dirty="0">
                        <a:latin typeface="Lato" panose="020F0502020204030203" pitchFamily="34" charset="0"/>
                        <a:ea typeface="Lato" panose="020F0502020204030203" pitchFamily="34" charset="0"/>
                        <a:cs typeface="Lato" panose="020F0502020204030203" pitchFamily="34" charset="0"/>
                      </a:endParaRPr>
                    </a:p>
                  </a:txBody>
                  <a:tcPr anchor="ctr">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683072">
                <a:tc>
                  <a:txBody>
                    <a:bodyPr/>
                    <a:lstStyle/>
                    <a:p>
                      <a:pPr algn="ctr"/>
                      <a:r>
                        <a:rPr lang="en-US" sz="3200" b="1" dirty="0">
                          <a:latin typeface="Lato" panose="020F0502020204030203" pitchFamily="34" charset="0"/>
                          <a:ea typeface="Lato" panose="020F0502020204030203" pitchFamily="34" charset="0"/>
                          <a:cs typeface="Lato" panose="020F0502020204030203" pitchFamily="34" charset="0"/>
                        </a:rPr>
                        <a:t>Steps</a:t>
                      </a:r>
                    </a:p>
                  </a:txBody>
                  <a:tcPr marL="182832" marR="182832" marT="91416" marB="91416" anchor="ctr">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b="1" dirty="0">
                          <a:latin typeface="Lato" panose="020F0502020204030203" pitchFamily="34" charset="0"/>
                          <a:ea typeface="Lato" panose="020F0502020204030203" pitchFamily="34" charset="0"/>
                          <a:cs typeface="Lato" panose="020F0502020204030203" pitchFamily="34" charset="0"/>
                        </a:rPr>
                        <a:t>Role</a:t>
                      </a:r>
                    </a:p>
                  </a:txBody>
                  <a:tcPr marL="182832" marR="182832" marT="91416" marB="91416" anchor="ctr">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b="1" dirty="0">
                          <a:latin typeface="Lato" panose="020F0502020204030203" pitchFamily="34" charset="0"/>
                          <a:ea typeface="Lato" panose="020F0502020204030203" pitchFamily="34" charset="0"/>
                          <a:cs typeface="Lato" panose="020F0502020204030203" pitchFamily="34" charset="0"/>
                        </a:rPr>
                        <a:t>Process</a:t>
                      </a:r>
                    </a:p>
                  </a:txBody>
                  <a:tcPr marL="182832" marR="182832" marT="91416" marB="91416" anchor="ctr">
                    <a:lnR w="9525" cap="flat" cmpd="sng" algn="ctr">
                      <a:solidFill>
                        <a:schemeClr val="bg1">
                          <a:lumMod val="6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b="1" dirty="0">
                          <a:latin typeface="Lato" panose="020F0502020204030203" pitchFamily="34" charset="0"/>
                          <a:ea typeface="Lato" panose="020F0502020204030203" pitchFamily="34" charset="0"/>
                          <a:cs typeface="Lato" panose="020F0502020204030203" pitchFamily="34" charset="0"/>
                        </a:rPr>
                        <a:t>Role</a:t>
                      </a:r>
                    </a:p>
                  </a:txBody>
                  <a:tcPr marL="182832" marR="182832" marT="91416" marB="91416" anchor="ctr">
                    <a:lnL w="9525" cap="flat" cmpd="sng" algn="ctr">
                      <a:solidFill>
                        <a:schemeClr val="bg1">
                          <a:lumMod val="65000"/>
                        </a:schemeClr>
                      </a:solidFill>
                      <a:prstDash val="solid"/>
                      <a:round/>
                      <a:headEnd type="none" w="med" len="med"/>
                      <a:tailEnd type="none" w="med" len="med"/>
                    </a:lnL>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b="1" dirty="0">
                          <a:latin typeface="Lato" panose="020F0502020204030203" pitchFamily="34" charset="0"/>
                          <a:ea typeface="Lato" panose="020F0502020204030203" pitchFamily="34" charset="0"/>
                          <a:cs typeface="Lato" panose="020F0502020204030203" pitchFamily="34" charset="0"/>
                        </a:rPr>
                        <a:t>Process</a:t>
                      </a:r>
                    </a:p>
                  </a:txBody>
                  <a:tcPr marL="182832" marR="182832" marT="91416" marB="91416" anchor="ctr">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395396">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dirty="0">
                          <a:latin typeface="Lato" panose="020F0502020204030203" pitchFamily="34" charset="0"/>
                          <a:ea typeface="Lato" panose="020F0502020204030203" pitchFamily="34" charset="0"/>
                          <a:cs typeface="Lato" panose="020F0502020204030203" pitchFamily="34" charset="0"/>
                        </a:rPr>
                        <a:t>Health</a:t>
                      </a:r>
                      <a:r>
                        <a:rPr lang="en-US" sz="3200" baseline="0" dirty="0">
                          <a:latin typeface="Lato" panose="020F0502020204030203" pitchFamily="34" charset="0"/>
                          <a:ea typeface="Lato" panose="020F0502020204030203" pitchFamily="34" charset="0"/>
                          <a:cs typeface="Lato" panose="020F0502020204030203" pitchFamily="34" charset="0"/>
                        </a:rPr>
                        <a:t> </a:t>
                      </a:r>
                    </a:p>
                    <a:p>
                      <a:pPr algn="ctr"/>
                      <a:r>
                        <a:rPr lang="en-US" sz="3200" baseline="0" dirty="0">
                          <a:latin typeface="Lato" panose="020F0502020204030203" pitchFamily="34" charset="0"/>
                          <a:ea typeface="Lato" panose="020F0502020204030203" pitchFamily="34" charset="0"/>
                          <a:cs typeface="Lato" panose="020F0502020204030203" pitchFamily="34" charset="0"/>
                        </a:rPr>
                        <a:t>Plans/Payers</a:t>
                      </a:r>
                      <a:endParaRPr lang="en-US" sz="3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Distributes Payment</a:t>
                      </a:r>
                    </a:p>
                    <a:p>
                      <a:pPr algn="ctr"/>
                      <a:r>
                        <a:rPr lang="en-US" sz="2400" i="1" dirty="0">
                          <a:latin typeface="Lato" panose="020F0502020204030203" pitchFamily="34" charset="0"/>
                          <a:ea typeface="Lato" panose="020F0502020204030203" pitchFamily="34" charset="0"/>
                          <a:cs typeface="Lato" panose="020F0502020204030203" pitchFamily="34" charset="0"/>
                        </a:rPr>
                        <a:t>(based on fee schedule)</a:t>
                      </a:r>
                    </a:p>
                    <a:p>
                      <a:pPr algn="ctr"/>
                      <a:endParaRPr lang="en-US" sz="24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dirty="0">
                          <a:latin typeface="Lato" panose="020F0502020204030203" pitchFamily="34" charset="0"/>
                          <a:ea typeface="Lato" panose="020F0502020204030203" pitchFamily="34" charset="0"/>
                          <a:cs typeface="Lato" panose="020F0502020204030203" pitchFamily="34" charset="0"/>
                        </a:rPr>
                        <a:t>Health</a:t>
                      </a:r>
                      <a:r>
                        <a:rPr lang="en-US" sz="3200" baseline="0" dirty="0">
                          <a:latin typeface="Lato" panose="020F0502020204030203" pitchFamily="34" charset="0"/>
                          <a:ea typeface="Lato" panose="020F0502020204030203" pitchFamily="34" charset="0"/>
                          <a:cs typeface="Lato" panose="020F0502020204030203" pitchFamily="34" charset="0"/>
                        </a:rPr>
                        <a:t> Plans/</a:t>
                      </a:r>
                      <a:br>
                        <a:rPr lang="en-US" sz="3200" baseline="0" dirty="0">
                          <a:latin typeface="Lato" panose="020F0502020204030203" pitchFamily="34" charset="0"/>
                          <a:ea typeface="Lato" panose="020F0502020204030203" pitchFamily="34" charset="0"/>
                          <a:cs typeface="Lato" panose="020F0502020204030203" pitchFamily="34" charset="0"/>
                        </a:rPr>
                      </a:br>
                      <a:r>
                        <a:rPr lang="en-US" sz="3200" baseline="0" dirty="0">
                          <a:latin typeface="Lato" panose="020F0502020204030203" pitchFamily="34" charset="0"/>
                          <a:ea typeface="Lato" panose="020F0502020204030203" pitchFamily="34" charset="0"/>
                          <a:cs typeface="Lato" panose="020F0502020204030203" pitchFamily="34" charset="0"/>
                        </a:rPr>
                        <a:t>Payers</a:t>
                      </a:r>
                      <a:endParaRPr lang="en-US" sz="3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nchor="ctr">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Single Upfront Payment</a:t>
                      </a:r>
                    </a:p>
                    <a:p>
                      <a:pPr algn="ctr"/>
                      <a:r>
                        <a:rPr lang="en-US" sz="2400" i="1" dirty="0">
                          <a:latin typeface="Lato" panose="020F0502020204030203" pitchFamily="34" charset="0"/>
                          <a:ea typeface="Lato" panose="020F0502020204030203" pitchFamily="34" charset="0"/>
                          <a:cs typeface="Lato" panose="020F0502020204030203" pitchFamily="34" charset="0"/>
                        </a:rPr>
                        <a:t>(for entire episode)</a:t>
                      </a: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2395396">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dirty="0">
                          <a:latin typeface="Lato" panose="020F0502020204030203" pitchFamily="34" charset="0"/>
                          <a:ea typeface="Lato" panose="020F0502020204030203" pitchFamily="34" charset="0"/>
                          <a:cs typeface="Lato" panose="020F0502020204030203" pitchFamily="34" charset="0"/>
                        </a:rPr>
                        <a:t>Providers</a:t>
                      </a:r>
                    </a:p>
                  </a:txBody>
                  <a:tcPr marL="182832" marR="182832" marT="91416" marB="91416"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endParaRPr lang="en-US" sz="24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dirty="0">
                          <a:latin typeface="Lato" panose="020F0502020204030203" pitchFamily="34" charset="0"/>
                          <a:ea typeface="Lato" panose="020F0502020204030203" pitchFamily="34" charset="0"/>
                          <a:cs typeface="Lato" panose="020F0502020204030203" pitchFamily="34" charset="0"/>
                        </a:rPr>
                        <a:t>Providers</a:t>
                      </a:r>
                    </a:p>
                  </a:txBody>
                  <a:tcPr marL="182832" marR="182832" marT="91416" marB="91416" anchor="ctr">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Payment</a:t>
                      </a:r>
                      <a:r>
                        <a:rPr lang="en-US" sz="2400" b="1" baseline="0" dirty="0">
                          <a:latin typeface="Lato" panose="020F0502020204030203" pitchFamily="34" charset="0"/>
                          <a:ea typeface="Lato" panose="020F0502020204030203" pitchFamily="34" charset="0"/>
                          <a:cs typeface="Lato" panose="020F0502020204030203" pitchFamily="34" charset="0"/>
                        </a:rPr>
                        <a:t> Distributed</a:t>
                      </a:r>
                      <a:endParaRPr lang="en-US" sz="2400" b="1" dirty="0">
                        <a:latin typeface="Lato" panose="020F0502020204030203" pitchFamily="34" charset="0"/>
                        <a:ea typeface="Lato" panose="020F0502020204030203" pitchFamily="34" charset="0"/>
                        <a:cs typeface="Lato" panose="020F0502020204030203" pitchFamily="34" charset="0"/>
                      </a:endParaRPr>
                    </a:p>
                    <a:p>
                      <a:pPr algn="ctr"/>
                      <a:r>
                        <a:rPr lang="en-US" sz="2400" i="1" dirty="0">
                          <a:latin typeface="Lato" panose="020F0502020204030203" pitchFamily="34" charset="0"/>
                          <a:ea typeface="Lato" panose="020F0502020204030203" pitchFamily="34" charset="0"/>
                          <a:cs typeface="Lato" panose="020F0502020204030203" pitchFamily="34" charset="0"/>
                        </a:rPr>
                        <a:t>(across health system)</a:t>
                      </a:r>
                    </a:p>
                    <a:p>
                      <a:pPr algn="ctr"/>
                      <a:endParaRPr lang="en-US" sz="24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2395396">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kern="1200" dirty="0">
                          <a:solidFill>
                            <a:schemeClr val="tx1"/>
                          </a:solidFill>
                          <a:latin typeface="Lato" panose="020F0502020204030203" pitchFamily="34" charset="0"/>
                          <a:ea typeface="Lato" panose="020F0502020204030203" pitchFamily="34" charset="0"/>
                          <a:cs typeface="Lato" panose="020F0502020204030203" pitchFamily="34" charset="0"/>
                        </a:rPr>
                        <a:t>Providers</a:t>
                      </a:r>
                    </a:p>
                  </a:txBody>
                  <a:tcPr marL="182832" marR="182832" marT="91416" marB="91416"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Total Cost of </a:t>
                      </a:r>
                      <a:br>
                        <a:rPr lang="en-US" sz="2400" b="1" dirty="0">
                          <a:latin typeface="Lato" panose="020F0502020204030203" pitchFamily="34" charset="0"/>
                          <a:ea typeface="Lato" panose="020F0502020204030203" pitchFamily="34" charset="0"/>
                          <a:cs typeface="Lato" panose="020F0502020204030203" pitchFamily="34" charset="0"/>
                        </a:rPr>
                      </a:br>
                      <a:r>
                        <a:rPr lang="en-US" sz="2400" b="1" dirty="0">
                          <a:latin typeface="Lato" panose="020F0502020204030203" pitchFamily="34" charset="0"/>
                          <a:ea typeface="Lato" panose="020F0502020204030203" pitchFamily="34" charset="0"/>
                          <a:cs typeface="Lato" panose="020F0502020204030203" pitchFamily="34" charset="0"/>
                        </a:rPr>
                        <a:t>Services Reconciled</a:t>
                      </a:r>
                    </a:p>
                    <a:p>
                      <a:pPr algn="ctr"/>
                      <a:r>
                        <a:rPr lang="en-US" sz="2400" i="1" dirty="0">
                          <a:latin typeface="Lato" panose="020F0502020204030203" pitchFamily="34" charset="0"/>
                          <a:ea typeface="Lato" panose="020F0502020204030203" pitchFamily="34" charset="0"/>
                          <a:cs typeface="Lato" panose="020F0502020204030203" pitchFamily="34" charset="0"/>
                        </a:rPr>
                        <a:t>(across population of episodes)</a:t>
                      </a:r>
                    </a:p>
                  </a:txBody>
                  <a:tcPr marL="182832" marR="182832" marT="91416" marB="91416">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dirty="0">
                          <a:latin typeface="Lato" panose="020F0502020204030203" pitchFamily="34" charset="0"/>
                          <a:ea typeface="Lato" panose="020F0502020204030203" pitchFamily="34" charset="0"/>
                          <a:cs typeface="Lato" panose="020F0502020204030203" pitchFamily="34" charset="0"/>
                        </a:rPr>
                        <a:t>Providers</a:t>
                      </a:r>
                    </a:p>
                  </a:txBody>
                  <a:tcPr marL="182832" marR="182832" marT="91416" marB="91416" anchor="ctr">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Total Cost of </a:t>
                      </a:r>
                      <a:br>
                        <a:rPr lang="en-US" sz="2400" b="1" dirty="0">
                          <a:latin typeface="Lato" panose="020F0502020204030203" pitchFamily="34" charset="0"/>
                          <a:ea typeface="Lato" panose="020F0502020204030203" pitchFamily="34" charset="0"/>
                          <a:cs typeface="Lato" panose="020F0502020204030203" pitchFamily="34" charset="0"/>
                        </a:rPr>
                      </a:br>
                      <a:r>
                        <a:rPr lang="en-US" sz="2400" b="1" dirty="0">
                          <a:latin typeface="Lato" panose="020F0502020204030203" pitchFamily="34" charset="0"/>
                          <a:ea typeface="Lato" panose="020F0502020204030203" pitchFamily="34" charset="0"/>
                          <a:cs typeface="Lato" panose="020F0502020204030203" pitchFamily="34" charset="0"/>
                        </a:rPr>
                        <a:t>Services Reconciled</a:t>
                      </a:r>
                    </a:p>
                    <a:p>
                      <a:pPr algn="ctr"/>
                      <a:r>
                        <a:rPr lang="en-US" sz="2400" i="1" dirty="0">
                          <a:latin typeface="Lato" panose="020F0502020204030203" pitchFamily="34" charset="0"/>
                          <a:ea typeface="Lato" panose="020F0502020204030203" pitchFamily="34" charset="0"/>
                          <a:cs typeface="Lato" panose="020F0502020204030203" pitchFamily="34" charset="0"/>
                        </a:rPr>
                        <a:t>(across</a:t>
                      </a:r>
                      <a:r>
                        <a:rPr lang="en-US" sz="2400" i="1" baseline="0" dirty="0">
                          <a:latin typeface="Lato" panose="020F0502020204030203" pitchFamily="34" charset="0"/>
                          <a:ea typeface="Lato" panose="020F0502020204030203" pitchFamily="34" charset="0"/>
                          <a:cs typeface="Lato" panose="020F0502020204030203" pitchFamily="34" charset="0"/>
                        </a:rPr>
                        <a:t> health system</a:t>
                      </a:r>
                      <a:r>
                        <a:rPr lang="en-US" sz="2400" i="1" dirty="0">
                          <a:latin typeface="Lato" panose="020F0502020204030203" pitchFamily="34" charset="0"/>
                          <a:ea typeface="Lato" panose="020F0502020204030203" pitchFamily="34" charset="0"/>
                          <a:cs typeface="Lato" panose="020F0502020204030203" pitchFamily="34" charset="0"/>
                        </a:rPr>
                        <a:t>)</a:t>
                      </a: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2395396">
                <a:tc>
                  <a:txBody>
                    <a:bodyPr/>
                    <a:lstStyle/>
                    <a:p>
                      <a:endParaRPr lang="en-US" sz="7200" dirty="0">
                        <a:latin typeface="Lato" panose="020F0502020204030203" pitchFamily="34" charset="0"/>
                        <a:ea typeface="Lato" panose="020F0502020204030203" pitchFamily="34" charset="0"/>
                        <a:cs typeface="Lato" panose="020F0502020204030203" pitchFamily="34" charset="0"/>
                      </a:endParaRP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Lato" panose="020F0502020204030203" pitchFamily="34" charset="0"/>
                          <a:ea typeface="Lato" panose="020F0502020204030203" pitchFamily="34" charset="0"/>
                          <a:cs typeface="Lato" panose="020F0502020204030203" pitchFamily="34" charset="0"/>
                        </a:rPr>
                        <a:t>Health Plans/</a:t>
                      </a:r>
                      <a:br>
                        <a:rPr lang="en-US" sz="3200" kern="1200"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3200" kern="1200" dirty="0">
                          <a:solidFill>
                            <a:schemeClr val="tx1"/>
                          </a:solidFill>
                          <a:latin typeface="Lato" panose="020F0502020204030203" pitchFamily="34" charset="0"/>
                          <a:ea typeface="Lato" panose="020F0502020204030203" pitchFamily="34" charset="0"/>
                          <a:cs typeface="Lato" panose="020F0502020204030203" pitchFamily="34" charset="0"/>
                        </a:rPr>
                        <a:t>Payers</a:t>
                      </a:r>
                    </a:p>
                    <a:p>
                      <a:pPr marL="0" algn="ctr" defTabSz="914400" rtl="0" eaLnBrk="1" latinLnBrk="0" hangingPunct="1"/>
                      <a:r>
                        <a:rPr lang="en-US" sz="3200" kern="1200" dirty="0">
                          <a:solidFill>
                            <a:schemeClr val="tx1"/>
                          </a:solidFill>
                          <a:latin typeface="Lato" panose="020F0502020204030203" pitchFamily="34" charset="0"/>
                          <a:ea typeface="Lato" panose="020F0502020204030203" pitchFamily="34" charset="0"/>
                          <a:cs typeface="Lato" panose="020F0502020204030203" pitchFamily="34" charset="0"/>
                        </a:rPr>
                        <a:t>&amp; Providers</a:t>
                      </a:r>
                    </a:p>
                  </a:txBody>
                  <a:tcPr marL="182832" marR="182832" marT="91416" marB="91416"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Distribute Savings/Cost</a:t>
                      </a:r>
                    </a:p>
                    <a:p>
                      <a:pPr algn="ctr"/>
                      <a:r>
                        <a:rPr lang="en-US" sz="2400" i="1" dirty="0">
                          <a:latin typeface="Lato" panose="020F0502020204030203" pitchFamily="34" charset="0"/>
                          <a:ea typeface="Lato" panose="020F0502020204030203" pitchFamily="34" charset="0"/>
                          <a:cs typeface="Lato" panose="020F0502020204030203" pitchFamily="34" charset="0"/>
                        </a:rPr>
                        <a:t>(based on negotiated agreement)</a:t>
                      </a:r>
                    </a:p>
                  </a:txBody>
                  <a:tcPr marL="182832" marR="182832" marT="91416" marB="91416">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3200" dirty="0">
                          <a:latin typeface="Lato" panose="020F0502020204030203" pitchFamily="34" charset="0"/>
                          <a:ea typeface="Lato" panose="020F0502020204030203" pitchFamily="34" charset="0"/>
                          <a:cs typeface="Lato" panose="020F0502020204030203" pitchFamily="34" charset="0"/>
                        </a:rPr>
                        <a:t>Providers</a:t>
                      </a:r>
                    </a:p>
                  </a:txBody>
                  <a:tcPr marL="182832" marR="182832" marT="91416" marB="91416" anchor="ctr">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Manage Savings/Cost</a:t>
                      </a:r>
                    </a:p>
                    <a:p>
                      <a:pPr algn="ctr"/>
                      <a:r>
                        <a:rPr lang="en-US" sz="2400" i="1" dirty="0">
                          <a:latin typeface="Lato" panose="020F0502020204030203" pitchFamily="34" charset="0"/>
                          <a:ea typeface="Lato" panose="020F0502020204030203" pitchFamily="34" charset="0"/>
                          <a:cs typeface="Lato" panose="020F0502020204030203" pitchFamily="34" charset="0"/>
                        </a:rPr>
                        <a:t>(upside/downside</a:t>
                      </a:r>
                      <a:r>
                        <a:rPr lang="en-US" sz="2400" i="1" baseline="0" dirty="0">
                          <a:latin typeface="Lato" panose="020F0502020204030203" pitchFamily="34" charset="0"/>
                          <a:ea typeface="Lato" panose="020F0502020204030203" pitchFamily="34" charset="0"/>
                          <a:cs typeface="Lato" panose="020F0502020204030203" pitchFamily="34" charset="0"/>
                        </a:rPr>
                        <a:t> risk</a:t>
                      </a:r>
                      <a:r>
                        <a:rPr lang="en-US" sz="2400" i="1" dirty="0">
                          <a:latin typeface="Lato" panose="020F0502020204030203" pitchFamily="34" charset="0"/>
                          <a:ea typeface="Lato" panose="020F0502020204030203" pitchFamily="34" charset="0"/>
                          <a:cs typeface="Lato" panose="020F0502020204030203" pitchFamily="34" charset="0"/>
                        </a:rPr>
                        <a:t>)</a:t>
                      </a:r>
                    </a:p>
                  </a:txBody>
                  <a:tcPr marL="182832" marR="182832" marT="91416" marB="91416">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216" name="Group 215" descr="Flow chart showing " title="Flow Chart"/>
          <p:cNvGrpSpPr/>
          <p:nvPr/>
        </p:nvGrpSpPr>
        <p:grpSpPr>
          <a:xfrm>
            <a:off x="21197731" y="11730752"/>
            <a:ext cx="875770" cy="866960"/>
            <a:chOff x="4299101" y="4240249"/>
            <a:chExt cx="345323" cy="433593"/>
          </a:xfrm>
          <a:solidFill>
            <a:schemeClr val="accent4"/>
          </a:solidFill>
        </p:grpSpPr>
        <p:sp>
          <p:nvSpPr>
            <p:cNvPr id="217" name="Down Arrow 216"/>
            <p:cNvSpPr/>
            <p:nvPr/>
          </p:nvSpPr>
          <p:spPr>
            <a:xfrm>
              <a:off x="4299101" y="4355282"/>
              <a:ext cx="190500" cy="31856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218" name="Down Arrow 217"/>
            <p:cNvSpPr/>
            <p:nvPr/>
          </p:nvSpPr>
          <p:spPr>
            <a:xfrm rot="10800000">
              <a:off x="4453924" y="4240249"/>
              <a:ext cx="190500" cy="31856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grpSp>
        <p:nvGrpSpPr>
          <p:cNvPr id="219" name="Group 218" descr="Flow chart showing " title="Flow Chart"/>
          <p:cNvGrpSpPr/>
          <p:nvPr/>
        </p:nvGrpSpPr>
        <p:grpSpPr>
          <a:xfrm>
            <a:off x="19721495" y="11762153"/>
            <a:ext cx="774091" cy="779960"/>
            <a:chOff x="6056313" y="2544763"/>
            <a:chExt cx="628650" cy="633412"/>
          </a:xfrm>
          <a:solidFill>
            <a:schemeClr val="accent3"/>
          </a:solidFill>
        </p:grpSpPr>
        <p:sp>
          <p:nvSpPr>
            <p:cNvPr id="220"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21"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22"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23"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sp>
        <p:nvSpPr>
          <p:cNvPr id="224" name="Rectangle 223" descr="Flow chart showing " title="Flow Chart"/>
          <p:cNvSpPr/>
          <p:nvPr/>
        </p:nvSpPr>
        <p:spPr>
          <a:xfrm>
            <a:off x="19514421" y="9428579"/>
            <a:ext cx="3560419" cy="101718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nvGrpSpPr>
          <p:cNvPr id="225" name="Group 224" descr="Flow chart showing " title="Flow Chart"/>
          <p:cNvGrpSpPr/>
          <p:nvPr/>
        </p:nvGrpSpPr>
        <p:grpSpPr>
          <a:xfrm>
            <a:off x="22298798" y="9915168"/>
            <a:ext cx="454885" cy="458336"/>
            <a:chOff x="6056313" y="2544763"/>
            <a:chExt cx="628650" cy="633412"/>
          </a:xfrm>
          <a:solidFill>
            <a:schemeClr val="accent3"/>
          </a:solidFill>
        </p:grpSpPr>
        <p:sp>
          <p:nvSpPr>
            <p:cNvPr id="226"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27"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28"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29"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nvGrpSpPr>
          <p:cNvPr id="230" name="Group 229" descr="Flow chart showing " title="Flow Chart"/>
          <p:cNvGrpSpPr/>
          <p:nvPr/>
        </p:nvGrpSpPr>
        <p:grpSpPr>
          <a:xfrm>
            <a:off x="21696003" y="9917921"/>
            <a:ext cx="454885" cy="458336"/>
            <a:chOff x="6056313" y="2544763"/>
            <a:chExt cx="628650" cy="633412"/>
          </a:xfrm>
          <a:solidFill>
            <a:schemeClr val="accent3"/>
          </a:solidFill>
        </p:grpSpPr>
        <p:sp>
          <p:nvSpPr>
            <p:cNvPr id="231"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32"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33"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34"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nvGrpSpPr>
          <p:cNvPr id="235" name="Group 234" descr="Flow chart showing " title="Flow Chart"/>
          <p:cNvGrpSpPr/>
          <p:nvPr/>
        </p:nvGrpSpPr>
        <p:grpSpPr>
          <a:xfrm>
            <a:off x="21097201" y="9925283"/>
            <a:ext cx="454885" cy="458336"/>
            <a:chOff x="6056313" y="2544763"/>
            <a:chExt cx="628650" cy="633412"/>
          </a:xfrm>
          <a:solidFill>
            <a:schemeClr val="accent3"/>
          </a:solidFill>
        </p:grpSpPr>
        <p:sp>
          <p:nvSpPr>
            <p:cNvPr id="236"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37"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38"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39"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nvGrpSpPr>
          <p:cNvPr id="240" name="Group 239" descr="Flow chart showing " title="Flow Chart"/>
          <p:cNvGrpSpPr/>
          <p:nvPr/>
        </p:nvGrpSpPr>
        <p:grpSpPr>
          <a:xfrm>
            <a:off x="20505293" y="9915168"/>
            <a:ext cx="454885" cy="458336"/>
            <a:chOff x="6056313" y="2544763"/>
            <a:chExt cx="628650" cy="633412"/>
          </a:xfrm>
          <a:solidFill>
            <a:schemeClr val="accent3"/>
          </a:solidFill>
        </p:grpSpPr>
        <p:sp>
          <p:nvSpPr>
            <p:cNvPr id="241"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42"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43"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44"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nvGrpSpPr>
          <p:cNvPr id="245" name="Group 244" descr="Flow chart showing " title="Flow Chart"/>
          <p:cNvGrpSpPr/>
          <p:nvPr/>
        </p:nvGrpSpPr>
        <p:grpSpPr>
          <a:xfrm>
            <a:off x="19895333" y="9920675"/>
            <a:ext cx="454885" cy="458336"/>
            <a:chOff x="6056313" y="2544763"/>
            <a:chExt cx="628650" cy="633412"/>
          </a:xfrm>
          <a:solidFill>
            <a:schemeClr val="accent3"/>
          </a:solidFill>
        </p:grpSpPr>
        <p:sp>
          <p:nvSpPr>
            <p:cNvPr id="246"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47"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48"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49"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sp>
        <p:nvSpPr>
          <p:cNvPr id="250" name="Left-Right Arrow 249" descr="Flow chart showing " title="Flow Chart"/>
          <p:cNvSpPr/>
          <p:nvPr/>
        </p:nvSpPr>
        <p:spPr>
          <a:xfrm>
            <a:off x="20186876" y="9479679"/>
            <a:ext cx="2215505" cy="469566"/>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251" name="Rectangle 250" descr="Flow chart showing " title="Flow Chart"/>
          <p:cNvSpPr/>
          <p:nvPr/>
        </p:nvSpPr>
        <p:spPr>
          <a:xfrm>
            <a:off x="19391271" y="6776005"/>
            <a:ext cx="3560419" cy="111730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nvGrpSpPr>
          <p:cNvPr id="252" name="Group 251" descr="Flow chart showing " title="Flow Chart"/>
          <p:cNvGrpSpPr/>
          <p:nvPr/>
        </p:nvGrpSpPr>
        <p:grpSpPr>
          <a:xfrm>
            <a:off x="21944548" y="6993347"/>
            <a:ext cx="774091" cy="779960"/>
            <a:chOff x="6056313" y="2544763"/>
            <a:chExt cx="628650" cy="633412"/>
          </a:xfrm>
          <a:solidFill>
            <a:schemeClr val="accent3"/>
          </a:solidFill>
        </p:grpSpPr>
        <p:sp>
          <p:nvSpPr>
            <p:cNvPr id="253"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54"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55"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56"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nvGrpSpPr>
          <p:cNvPr id="257" name="Group 256" descr="Flow chart showing " title="Flow Chart"/>
          <p:cNvGrpSpPr/>
          <p:nvPr/>
        </p:nvGrpSpPr>
        <p:grpSpPr>
          <a:xfrm>
            <a:off x="20833022" y="6993347"/>
            <a:ext cx="774091" cy="779960"/>
            <a:chOff x="6056313" y="2544763"/>
            <a:chExt cx="628650" cy="633412"/>
          </a:xfrm>
          <a:solidFill>
            <a:schemeClr val="accent3"/>
          </a:solidFill>
        </p:grpSpPr>
        <p:sp>
          <p:nvSpPr>
            <p:cNvPr id="258"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59"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60"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61"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nvGrpSpPr>
          <p:cNvPr id="262" name="Group 261" descr="Flow chart showing " title="Flow Chart"/>
          <p:cNvGrpSpPr/>
          <p:nvPr/>
        </p:nvGrpSpPr>
        <p:grpSpPr>
          <a:xfrm>
            <a:off x="19721495" y="6993347"/>
            <a:ext cx="774091" cy="779960"/>
            <a:chOff x="6056313" y="2544763"/>
            <a:chExt cx="628650" cy="633412"/>
          </a:xfrm>
          <a:solidFill>
            <a:schemeClr val="accent3"/>
          </a:solidFill>
        </p:grpSpPr>
        <p:sp>
          <p:nvSpPr>
            <p:cNvPr id="263"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64"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65"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66"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cxnSp>
        <p:nvCxnSpPr>
          <p:cNvPr id="267" name="Straight Arrow Connector 266" descr="Flow chart showing " title="Flow Chart"/>
          <p:cNvCxnSpPr/>
          <p:nvPr/>
        </p:nvCxnSpPr>
        <p:spPr>
          <a:xfrm>
            <a:off x="19714371" y="4900674"/>
            <a:ext cx="7135" cy="177926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268" name="Group 267" descr="Flow chart showing " title="Flow Chart"/>
          <p:cNvGrpSpPr/>
          <p:nvPr/>
        </p:nvGrpSpPr>
        <p:grpSpPr>
          <a:xfrm>
            <a:off x="20658196" y="4539558"/>
            <a:ext cx="1079037" cy="691992"/>
            <a:chOff x="6918325" y="3498850"/>
            <a:chExt cx="876300" cy="561975"/>
          </a:xfrm>
          <a:solidFill>
            <a:schemeClr val="accent3"/>
          </a:solidFill>
        </p:grpSpPr>
        <p:sp>
          <p:nvSpPr>
            <p:cNvPr id="269" name="Freeform 185"/>
            <p:cNvSpPr>
              <a:spLocks/>
            </p:cNvSpPr>
            <p:nvPr/>
          </p:nvSpPr>
          <p:spPr bwMode="auto">
            <a:xfrm>
              <a:off x="7489825" y="3754438"/>
              <a:ext cx="211138" cy="215900"/>
            </a:xfrm>
            <a:custGeom>
              <a:avLst/>
              <a:gdLst>
                <a:gd name="T0" fmla="*/ 28 w 56"/>
                <a:gd name="T1" fmla="*/ 0 h 57"/>
                <a:gd name="T2" fmla="*/ 16 w 56"/>
                <a:gd name="T3" fmla="*/ 10 h 57"/>
                <a:gd name="T4" fmla="*/ 16 w 56"/>
                <a:gd name="T5" fmla="*/ 15 h 57"/>
                <a:gd name="T6" fmla="*/ 15 w 56"/>
                <a:gd name="T7" fmla="*/ 18 h 57"/>
                <a:gd name="T8" fmla="*/ 18 w 56"/>
                <a:gd name="T9" fmla="*/ 26 h 57"/>
                <a:gd name="T10" fmla="*/ 21 w 56"/>
                <a:gd name="T11" fmla="*/ 31 h 57"/>
                <a:gd name="T12" fmla="*/ 21 w 56"/>
                <a:gd name="T13" fmla="*/ 31 h 57"/>
                <a:gd name="T14" fmla="*/ 21 w 56"/>
                <a:gd name="T15" fmla="*/ 31 h 57"/>
                <a:gd name="T16" fmla="*/ 7 w 56"/>
                <a:gd name="T17" fmla="*/ 38 h 57"/>
                <a:gd name="T18" fmla="*/ 4 w 56"/>
                <a:gd name="T19" fmla="*/ 41 h 57"/>
                <a:gd name="T20" fmla="*/ 3 w 56"/>
                <a:gd name="T21" fmla="*/ 43 h 57"/>
                <a:gd name="T22" fmla="*/ 3 w 56"/>
                <a:gd name="T23" fmla="*/ 43 h 57"/>
                <a:gd name="T24" fmla="*/ 3 w 56"/>
                <a:gd name="T25" fmla="*/ 44 h 57"/>
                <a:gd name="T26" fmla="*/ 1 w 56"/>
                <a:gd name="T27" fmla="*/ 50 h 57"/>
                <a:gd name="T28" fmla="*/ 1 w 56"/>
                <a:gd name="T29" fmla="*/ 50 h 57"/>
                <a:gd name="T30" fmla="*/ 1 w 56"/>
                <a:gd name="T31" fmla="*/ 50 h 57"/>
                <a:gd name="T32" fmla="*/ 0 w 56"/>
                <a:gd name="T33" fmla="*/ 51 h 57"/>
                <a:gd name="T34" fmla="*/ 0 w 56"/>
                <a:gd name="T35" fmla="*/ 52 h 57"/>
                <a:gd name="T36" fmla="*/ 0 w 56"/>
                <a:gd name="T37" fmla="*/ 52 h 57"/>
                <a:gd name="T38" fmla="*/ 4 w 56"/>
                <a:gd name="T39" fmla="*/ 55 h 57"/>
                <a:gd name="T40" fmla="*/ 10 w 56"/>
                <a:gd name="T41" fmla="*/ 56 h 57"/>
                <a:gd name="T42" fmla="*/ 26 w 56"/>
                <a:gd name="T43" fmla="*/ 57 h 57"/>
                <a:gd name="T44" fmla="*/ 28 w 56"/>
                <a:gd name="T45" fmla="*/ 57 h 57"/>
                <a:gd name="T46" fmla="*/ 28 w 56"/>
                <a:gd name="T47" fmla="*/ 57 h 57"/>
                <a:gd name="T48" fmla="*/ 28 w 56"/>
                <a:gd name="T49" fmla="*/ 57 h 57"/>
                <a:gd name="T50" fmla="*/ 30 w 56"/>
                <a:gd name="T51" fmla="*/ 57 h 57"/>
                <a:gd name="T52" fmla="*/ 46 w 56"/>
                <a:gd name="T53" fmla="*/ 56 h 57"/>
                <a:gd name="T54" fmla="*/ 52 w 56"/>
                <a:gd name="T55" fmla="*/ 55 h 57"/>
                <a:gd name="T56" fmla="*/ 56 w 56"/>
                <a:gd name="T57" fmla="*/ 52 h 57"/>
                <a:gd name="T58" fmla="*/ 56 w 56"/>
                <a:gd name="T59" fmla="*/ 52 h 57"/>
                <a:gd name="T60" fmla="*/ 56 w 56"/>
                <a:gd name="T61" fmla="*/ 51 h 57"/>
                <a:gd name="T62" fmla="*/ 55 w 56"/>
                <a:gd name="T63" fmla="*/ 50 h 57"/>
                <a:gd name="T64" fmla="*/ 53 w 56"/>
                <a:gd name="T65" fmla="*/ 43 h 57"/>
                <a:gd name="T66" fmla="*/ 53 w 56"/>
                <a:gd name="T67" fmla="*/ 43 h 57"/>
                <a:gd name="T68" fmla="*/ 52 w 56"/>
                <a:gd name="T69" fmla="*/ 41 h 57"/>
                <a:gd name="T70" fmla="*/ 49 w 56"/>
                <a:gd name="T71" fmla="*/ 38 h 57"/>
                <a:gd name="T72" fmla="*/ 35 w 56"/>
                <a:gd name="T73" fmla="*/ 31 h 57"/>
                <a:gd name="T74" fmla="*/ 35 w 56"/>
                <a:gd name="T75" fmla="*/ 31 h 57"/>
                <a:gd name="T76" fmla="*/ 35 w 56"/>
                <a:gd name="T77" fmla="*/ 31 h 57"/>
                <a:gd name="T78" fmla="*/ 38 w 56"/>
                <a:gd name="T79" fmla="*/ 26 h 57"/>
                <a:gd name="T80" fmla="*/ 41 w 56"/>
                <a:gd name="T81" fmla="*/ 18 h 57"/>
                <a:gd name="T82" fmla="*/ 40 w 56"/>
                <a:gd name="T83" fmla="*/ 15 h 57"/>
                <a:gd name="T84" fmla="*/ 40 w 56"/>
                <a:gd name="T85" fmla="*/ 10 h 57"/>
                <a:gd name="T86" fmla="*/ 28 w 56"/>
                <a:gd name="T8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57">
                  <a:moveTo>
                    <a:pt x="28" y="0"/>
                  </a:moveTo>
                  <a:cubicBezTo>
                    <a:pt x="16" y="0"/>
                    <a:pt x="16" y="10"/>
                    <a:pt x="16" y="10"/>
                  </a:cubicBezTo>
                  <a:cubicBezTo>
                    <a:pt x="16" y="15"/>
                    <a:pt x="16" y="15"/>
                    <a:pt x="16" y="15"/>
                  </a:cubicBezTo>
                  <a:cubicBezTo>
                    <a:pt x="15" y="15"/>
                    <a:pt x="15" y="16"/>
                    <a:pt x="15" y="18"/>
                  </a:cubicBezTo>
                  <a:cubicBezTo>
                    <a:pt x="15" y="21"/>
                    <a:pt x="17" y="24"/>
                    <a:pt x="18" y="26"/>
                  </a:cubicBezTo>
                  <a:cubicBezTo>
                    <a:pt x="19" y="28"/>
                    <a:pt x="20" y="30"/>
                    <a:pt x="21" y="31"/>
                  </a:cubicBezTo>
                  <a:cubicBezTo>
                    <a:pt x="21" y="31"/>
                    <a:pt x="21" y="31"/>
                    <a:pt x="21" y="31"/>
                  </a:cubicBezTo>
                  <a:cubicBezTo>
                    <a:pt x="21" y="31"/>
                    <a:pt x="21" y="31"/>
                    <a:pt x="21" y="31"/>
                  </a:cubicBezTo>
                  <a:cubicBezTo>
                    <a:pt x="17" y="34"/>
                    <a:pt x="11" y="36"/>
                    <a:pt x="7" y="38"/>
                  </a:cubicBezTo>
                  <a:cubicBezTo>
                    <a:pt x="6" y="39"/>
                    <a:pt x="5" y="40"/>
                    <a:pt x="4" y="41"/>
                  </a:cubicBezTo>
                  <a:cubicBezTo>
                    <a:pt x="4" y="42"/>
                    <a:pt x="3" y="42"/>
                    <a:pt x="3" y="43"/>
                  </a:cubicBezTo>
                  <a:cubicBezTo>
                    <a:pt x="3" y="43"/>
                    <a:pt x="3" y="43"/>
                    <a:pt x="3" y="43"/>
                  </a:cubicBezTo>
                  <a:cubicBezTo>
                    <a:pt x="3" y="44"/>
                    <a:pt x="3" y="44"/>
                    <a:pt x="3" y="44"/>
                  </a:cubicBezTo>
                  <a:cubicBezTo>
                    <a:pt x="2" y="46"/>
                    <a:pt x="1" y="48"/>
                    <a:pt x="1" y="50"/>
                  </a:cubicBezTo>
                  <a:cubicBezTo>
                    <a:pt x="1" y="50"/>
                    <a:pt x="1" y="50"/>
                    <a:pt x="1" y="50"/>
                  </a:cubicBezTo>
                  <a:cubicBezTo>
                    <a:pt x="1" y="50"/>
                    <a:pt x="1" y="50"/>
                    <a:pt x="1" y="50"/>
                  </a:cubicBezTo>
                  <a:cubicBezTo>
                    <a:pt x="1" y="51"/>
                    <a:pt x="1" y="51"/>
                    <a:pt x="0" y="51"/>
                  </a:cubicBezTo>
                  <a:cubicBezTo>
                    <a:pt x="0" y="52"/>
                    <a:pt x="0" y="52"/>
                    <a:pt x="0" y="52"/>
                  </a:cubicBezTo>
                  <a:cubicBezTo>
                    <a:pt x="0" y="52"/>
                    <a:pt x="0" y="52"/>
                    <a:pt x="0" y="52"/>
                  </a:cubicBezTo>
                  <a:cubicBezTo>
                    <a:pt x="0" y="54"/>
                    <a:pt x="4" y="55"/>
                    <a:pt x="4" y="55"/>
                  </a:cubicBezTo>
                  <a:cubicBezTo>
                    <a:pt x="5" y="55"/>
                    <a:pt x="7" y="56"/>
                    <a:pt x="10" y="56"/>
                  </a:cubicBezTo>
                  <a:cubicBezTo>
                    <a:pt x="15" y="57"/>
                    <a:pt x="21" y="57"/>
                    <a:pt x="26" y="57"/>
                  </a:cubicBezTo>
                  <a:cubicBezTo>
                    <a:pt x="26" y="57"/>
                    <a:pt x="27" y="57"/>
                    <a:pt x="28" y="57"/>
                  </a:cubicBezTo>
                  <a:cubicBezTo>
                    <a:pt x="28" y="57"/>
                    <a:pt x="28" y="57"/>
                    <a:pt x="28" y="57"/>
                  </a:cubicBezTo>
                  <a:cubicBezTo>
                    <a:pt x="28" y="57"/>
                    <a:pt x="28" y="57"/>
                    <a:pt x="28" y="57"/>
                  </a:cubicBezTo>
                  <a:cubicBezTo>
                    <a:pt x="29" y="57"/>
                    <a:pt x="30" y="57"/>
                    <a:pt x="30" y="57"/>
                  </a:cubicBezTo>
                  <a:cubicBezTo>
                    <a:pt x="35" y="57"/>
                    <a:pt x="41" y="57"/>
                    <a:pt x="46" y="56"/>
                  </a:cubicBezTo>
                  <a:cubicBezTo>
                    <a:pt x="49" y="56"/>
                    <a:pt x="51" y="55"/>
                    <a:pt x="52" y="55"/>
                  </a:cubicBezTo>
                  <a:cubicBezTo>
                    <a:pt x="52" y="55"/>
                    <a:pt x="56" y="54"/>
                    <a:pt x="56" y="52"/>
                  </a:cubicBezTo>
                  <a:cubicBezTo>
                    <a:pt x="56" y="52"/>
                    <a:pt x="56" y="52"/>
                    <a:pt x="56" y="52"/>
                  </a:cubicBezTo>
                  <a:cubicBezTo>
                    <a:pt x="56" y="52"/>
                    <a:pt x="56" y="52"/>
                    <a:pt x="56" y="51"/>
                  </a:cubicBezTo>
                  <a:cubicBezTo>
                    <a:pt x="55" y="51"/>
                    <a:pt x="55" y="50"/>
                    <a:pt x="55" y="50"/>
                  </a:cubicBezTo>
                  <a:cubicBezTo>
                    <a:pt x="55" y="48"/>
                    <a:pt x="54" y="45"/>
                    <a:pt x="53" y="43"/>
                  </a:cubicBezTo>
                  <a:cubicBezTo>
                    <a:pt x="53" y="43"/>
                    <a:pt x="53" y="43"/>
                    <a:pt x="53" y="43"/>
                  </a:cubicBezTo>
                  <a:cubicBezTo>
                    <a:pt x="53" y="42"/>
                    <a:pt x="52" y="42"/>
                    <a:pt x="52" y="41"/>
                  </a:cubicBezTo>
                  <a:cubicBezTo>
                    <a:pt x="51" y="40"/>
                    <a:pt x="50" y="39"/>
                    <a:pt x="49" y="38"/>
                  </a:cubicBezTo>
                  <a:cubicBezTo>
                    <a:pt x="45" y="36"/>
                    <a:pt x="39" y="34"/>
                    <a:pt x="35" y="31"/>
                  </a:cubicBezTo>
                  <a:cubicBezTo>
                    <a:pt x="35" y="31"/>
                    <a:pt x="35" y="31"/>
                    <a:pt x="35" y="31"/>
                  </a:cubicBezTo>
                  <a:cubicBezTo>
                    <a:pt x="35" y="31"/>
                    <a:pt x="35" y="31"/>
                    <a:pt x="35" y="31"/>
                  </a:cubicBezTo>
                  <a:cubicBezTo>
                    <a:pt x="36" y="30"/>
                    <a:pt x="37" y="28"/>
                    <a:pt x="38" y="26"/>
                  </a:cubicBezTo>
                  <a:cubicBezTo>
                    <a:pt x="39" y="24"/>
                    <a:pt x="41" y="21"/>
                    <a:pt x="41" y="18"/>
                  </a:cubicBezTo>
                  <a:cubicBezTo>
                    <a:pt x="41" y="16"/>
                    <a:pt x="41" y="15"/>
                    <a:pt x="40" y="15"/>
                  </a:cubicBezTo>
                  <a:cubicBezTo>
                    <a:pt x="40" y="10"/>
                    <a:pt x="40" y="10"/>
                    <a:pt x="40" y="10"/>
                  </a:cubicBezTo>
                  <a:cubicBezTo>
                    <a:pt x="40" y="10"/>
                    <a:pt x="40"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70" name="Freeform 186"/>
            <p:cNvSpPr>
              <a:spLocks noEditPoints="1"/>
            </p:cNvSpPr>
            <p:nvPr/>
          </p:nvSpPr>
          <p:spPr bwMode="auto">
            <a:xfrm>
              <a:off x="6918325" y="3498850"/>
              <a:ext cx="876300" cy="561975"/>
            </a:xfrm>
            <a:custGeom>
              <a:avLst/>
              <a:gdLst>
                <a:gd name="T0" fmla="*/ 16 w 233"/>
                <a:gd name="T1" fmla="*/ 0 h 149"/>
                <a:gd name="T2" fmla="*/ 0 w 233"/>
                <a:gd name="T3" fmla="*/ 15 h 149"/>
                <a:gd name="T4" fmla="*/ 0 w 233"/>
                <a:gd name="T5" fmla="*/ 134 h 149"/>
                <a:gd name="T6" fmla="*/ 16 w 233"/>
                <a:gd name="T7" fmla="*/ 149 h 149"/>
                <a:gd name="T8" fmla="*/ 218 w 233"/>
                <a:gd name="T9" fmla="*/ 149 h 149"/>
                <a:gd name="T10" fmla="*/ 233 w 233"/>
                <a:gd name="T11" fmla="*/ 134 h 149"/>
                <a:gd name="T12" fmla="*/ 233 w 233"/>
                <a:gd name="T13" fmla="*/ 15 h 149"/>
                <a:gd name="T14" fmla="*/ 218 w 233"/>
                <a:gd name="T15" fmla="*/ 0 h 149"/>
                <a:gd name="T16" fmla="*/ 16 w 233"/>
                <a:gd name="T17" fmla="*/ 0 h 149"/>
                <a:gd name="T18" fmla="*/ 16 w 233"/>
                <a:gd name="T19" fmla="*/ 9 h 149"/>
                <a:gd name="T20" fmla="*/ 218 w 233"/>
                <a:gd name="T21" fmla="*/ 9 h 149"/>
                <a:gd name="T22" fmla="*/ 224 w 233"/>
                <a:gd name="T23" fmla="*/ 15 h 149"/>
                <a:gd name="T24" fmla="*/ 224 w 233"/>
                <a:gd name="T25" fmla="*/ 134 h 149"/>
                <a:gd name="T26" fmla="*/ 218 w 233"/>
                <a:gd name="T27" fmla="*/ 140 h 149"/>
                <a:gd name="T28" fmla="*/ 16 w 233"/>
                <a:gd name="T29" fmla="*/ 140 h 149"/>
                <a:gd name="T30" fmla="*/ 9 w 233"/>
                <a:gd name="T31" fmla="*/ 134 h 149"/>
                <a:gd name="T32" fmla="*/ 9 w 233"/>
                <a:gd name="T33" fmla="*/ 15 h 149"/>
                <a:gd name="T34" fmla="*/ 16 w 233"/>
                <a:gd name="T35" fmla="*/ 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149">
                  <a:moveTo>
                    <a:pt x="16" y="0"/>
                  </a:moveTo>
                  <a:cubicBezTo>
                    <a:pt x="7" y="0"/>
                    <a:pt x="0" y="7"/>
                    <a:pt x="0" y="15"/>
                  </a:cubicBezTo>
                  <a:cubicBezTo>
                    <a:pt x="0" y="134"/>
                    <a:pt x="0" y="134"/>
                    <a:pt x="0" y="134"/>
                  </a:cubicBezTo>
                  <a:cubicBezTo>
                    <a:pt x="0" y="142"/>
                    <a:pt x="7" y="149"/>
                    <a:pt x="16" y="149"/>
                  </a:cubicBezTo>
                  <a:cubicBezTo>
                    <a:pt x="218" y="149"/>
                    <a:pt x="218" y="149"/>
                    <a:pt x="218" y="149"/>
                  </a:cubicBezTo>
                  <a:cubicBezTo>
                    <a:pt x="226" y="149"/>
                    <a:pt x="233" y="142"/>
                    <a:pt x="233" y="134"/>
                  </a:cubicBezTo>
                  <a:cubicBezTo>
                    <a:pt x="233" y="15"/>
                    <a:pt x="233" y="15"/>
                    <a:pt x="233" y="15"/>
                  </a:cubicBezTo>
                  <a:cubicBezTo>
                    <a:pt x="233" y="7"/>
                    <a:pt x="226" y="0"/>
                    <a:pt x="218" y="0"/>
                  </a:cubicBezTo>
                  <a:lnTo>
                    <a:pt x="16" y="0"/>
                  </a:lnTo>
                  <a:close/>
                  <a:moveTo>
                    <a:pt x="16" y="9"/>
                  </a:moveTo>
                  <a:cubicBezTo>
                    <a:pt x="218" y="9"/>
                    <a:pt x="218" y="9"/>
                    <a:pt x="218" y="9"/>
                  </a:cubicBezTo>
                  <a:cubicBezTo>
                    <a:pt x="221" y="9"/>
                    <a:pt x="224" y="12"/>
                    <a:pt x="224" y="15"/>
                  </a:cubicBezTo>
                  <a:cubicBezTo>
                    <a:pt x="224" y="134"/>
                    <a:pt x="224" y="134"/>
                    <a:pt x="224" y="134"/>
                  </a:cubicBezTo>
                  <a:cubicBezTo>
                    <a:pt x="224" y="137"/>
                    <a:pt x="221" y="140"/>
                    <a:pt x="218" y="140"/>
                  </a:cubicBezTo>
                  <a:cubicBezTo>
                    <a:pt x="16" y="140"/>
                    <a:pt x="16" y="140"/>
                    <a:pt x="16" y="140"/>
                  </a:cubicBezTo>
                  <a:cubicBezTo>
                    <a:pt x="12" y="140"/>
                    <a:pt x="9" y="137"/>
                    <a:pt x="9" y="134"/>
                  </a:cubicBezTo>
                  <a:cubicBezTo>
                    <a:pt x="9" y="15"/>
                    <a:pt x="9" y="15"/>
                    <a:pt x="9" y="15"/>
                  </a:cubicBezTo>
                  <a:cubicBezTo>
                    <a:pt x="9" y="12"/>
                    <a:pt x="12" y="9"/>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71" name="Freeform 187"/>
            <p:cNvSpPr>
              <a:spLocks/>
            </p:cNvSpPr>
            <p:nvPr/>
          </p:nvSpPr>
          <p:spPr bwMode="auto">
            <a:xfrm>
              <a:off x="6918325" y="3600450"/>
              <a:ext cx="876300" cy="117475"/>
            </a:xfrm>
            <a:custGeom>
              <a:avLst/>
              <a:gdLst>
                <a:gd name="T0" fmla="*/ 16 w 233"/>
                <a:gd name="T1" fmla="*/ 31 h 31"/>
                <a:gd name="T2" fmla="*/ 218 w 233"/>
                <a:gd name="T3" fmla="*/ 31 h 31"/>
                <a:gd name="T4" fmla="*/ 233 w 233"/>
                <a:gd name="T5" fmla="*/ 16 h 31"/>
                <a:gd name="T6" fmla="*/ 218 w 233"/>
                <a:gd name="T7" fmla="*/ 0 h 31"/>
                <a:gd name="T8" fmla="*/ 16 w 233"/>
                <a:gd name="T9" fmla="*/ 0 h 31"/>
                <a:gd name="T10" fmla="*/ 0 w 233"/>
                <a:gd name="T11" fmla="*/ 16 h 31"/>
                <a:gd name="T12" fmla="*/ 16 w 233"/>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33" h="31">
                  <a:moveTo>
                    <a:pt x="16" y="31"/>
                  </a:moveTo>
                  <a:cubicBezTo>
                    <a:pt x="218" y="31"/>
                    <a:pt x="218" y="31"/>
                    <a:pt x="218" y="31"/>
                  </a:cubicBezTo>
                  <a:cubicBezTo>
                    <a:pt x="226" y="31"/>
                    <a:pt x="233" y="24"/>
                    <a:pt x="233" y="16"/>
                  </a:cubicBezTo>
                  <a:cubicBezTo>
                    <a:pt x="233" y="7"/>
                    <a:pt x="226" y="0"/>
                    <a:pt x="218" y="0"/>
                  </a:cubicBezTo>
                  <a:cubicBezTo>
                    <a:pt x="16" y="0"/>
                    <a:pt x="16" y="0"/>
                    <a:pt x="16" y="0"/>
                  </a:cubicBezTo>
                  <a:cubicBezTo>
                    <a:pt x="7" y="0"/>
                    <a:pt x="0" y="7"/>
                    <a:pt x="0" y="16"/>
                  </a:cubicBezTo>
                  <a:cubicBezTo>
                    <a:pt x="0" y="24"/>
                    <a:pt x="7" y="31"/>
                    <a:pt x="1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72" name="Freeform 188"/>
            <p:cNvSpPr>
              <a:spLocks/>
            </p:cNvSpPr>
            <p:nvPr/>
          </p:nvSpPr>
          <p:spPr bwMode="auto">
            <a:xfrm>
              <a:off x="7121525" y="3778250"/>
              <a:ext cx="296863" cy="33338"/>
            </a:xfrm>
            <a:custGeom>
              <a:avLst/>
              <a:gdLst>
                <a:gd name="T0" fmla="*/ 8 w 79"/>
                <a:gd name="T1" fmla="*/ 0 h 9"/>
                <a:gd name="T2" fmla="*/ 71 w 79"/>
                <a:gd name="T3" fmla="*/ 0 h 9"/>
                <a:gd name="T4" fmla="*/ 79 w 79"/>
                <a:gd name="T5" fmla="*/ 4 h 9"/>
                <a:gd name="T6" fmla="*/ 79 w 79"/>
                <a:gd name="T7" fmla="*/ 4 h 9"/>
                <a:gd name="T8" fmla="*/ 71 w 79"/>
                <a:gd name="T9" fmla="*/ 9 h 9"/>
                <a:gd name="T10" fmla="*/ 8 w 79"/>
                <a:gd name="T11" fmla="*/ 9 h 9"/>
                <a:gd name="T12" fmla="*/ 0 w 79"/>
                <a:gd name="T13" fmla="*/ 4 h 9"/>
                <a:gd name="T14" fmla="*/ 0 w 79"/>
                <a:gd name="T15" fmla="*/ 4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4"/>
                  </a:cubicBezTo>
                  <a:cubicBezTo>
                    <a:pt x="79" y="4"/>
                    <a:pt x="79" y="4"/>
                    <a:pt x="79" y="4"/>
                  </a:cubicBezTo>
                  <a:cubicBezTo>
                    <a:pt x="79" y="7"/>
                    <a:pt x="75" y="9"/>
                    <a:pt x="71" y="9"/>
                  </a:cubicBezTo>
                  <a:cubicBezTo>
                    <a:pt x="8" y="9"/>
                    <a:pt x="8" y="9"/>
                    <a:pt x="8" y="9"/>
                  </a:cubicBezTo>
                  <a:cubicBezTo>
                    <a:pt x="3" y="9"/>
                    <a:pt x="0" y="7"/>
                    <a:pt x="0" y="4"/>
                  </a:cubicBezTo>
                  <a:cubicBezTo>
                    <a:pt x="0" y="4"/>
                    <a:pt x="0" y="4"/>
                    <a:pt x="0" y="4"/>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73" name="Freeform 189"/>
            <p:cNvSpPr>
              <a:spLocks/>
            </p:cNvSpPr>
            <p:nvPr/>
          </p:nvSpPr>
          <p:spPr bwMode="auto">
            <a:xfrm>
              <a:off x="7042150" y="3765550"/>
              <a:ext cx="57150" cy="57150"/>
            </a:xfrm>
            <a:custGeom>
              <a:avLst/>
              <a:gdLst>
                <a:gd name="T0" fmla="*/ 15 w 15"/>
                <a:gd name="T1" fmla="*/ 7 h 15"/>
                <a:gd name="T2" fmla="*/ 8 w 15"/>
                <a:gd name="T3" fmla="*/ 15 h 15"/>
                <a:gd name="T4" fmla="*/ 0 w 15"/>
                <a:gd name="T5" fmla="*/ 7 h 15"/>
                <a:gd name="T6" fmla="*/ 0 w 15"/>
                <a:gd name="T7" fmla="*/ 7 h 15"/>
                <a:gd name="T8" fmla="*/ 8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5" y="11"/>
                    <a:pt x="12" y="15"/>
                    <a:pt x="8" y="15"/>
                  </a:cubicBezTo>
                  <a:cubicBezTo>
                    <a:pt x="4" y="15"/>
                    <a:pt x="0" y="11"/>
                    <a:pt x="0" y="7"/>
                  </a:cubicBezTo>
                  <a:cubicBezTo>
                    <a:pt x="0" y="7"/>
                    <a:pt x="0" y="7"/>
                    <a:pt x="0" y="7"/>
                  </a:cubicBezTo>
                  <a:cubicBezTo>
                    <a:pt x="0" y="3"/>
                    <a:pt x="4" y="0"/>
                    <a:pt x="8" y="0"/>
                  </a:cubicBezTo>
                  <a:cubicBezTo>
                    <a:pt x="12" y="0"/>
                    <a:pt x="15" y="3"/>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74" name="Freeform 190"/>
            <p:cNvSpPr>
              <a:spLocks/>
            </p:cNvSpPr>
            <p:nvPr/>
          </p:nvSpPr>
          <p:spPr bwMode="auto">
            <a:xfrm>
              <a:off x="7042150" y="3844925"/>
              <a:ext cx="57150" cy="57150"/>
            </a:xfrm>
            <a:custGeom>
              <a:avLst/>
              <a:gdLst>
                <a:gd name="T0" fmla="*/ 15 w 15"/>
                <a:gd name="T1" fmla="*/ 7 h 15"/>
                <a:gd name="T2" fmla="*/ 8 w 15"/>
                <a:gd name="T3" fmla="*/ 15 h 15"/>
                <a:gd name="T4" fmla="*/ 0 w 15"/>
                <a:gd name="T5" fmla="*/ 7 h 15"/>
                <a:gd name="T6" fmla="*/ 0 w 15"/>
                <a:gd name="T7" fmla="*/ 7 h 15"/>
                <a:gd name="T8" fmla="*/ 8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5" y="11"/>
                    <a:pt x="12" y="15"/>
                    <a:pt x="8" y="15"/>
                  </a:cubicBezTo>
                  <a:cubicBezTo>
                    <a:pt x="4" y="15"/>
                    <a:pt x="0" y="11"/>
                    <a:pt x="0" y="7"/>
                  </a:cubicBezTo>
                  <a:cubicBezTo>
                    <a:pt x="0" y="7"/>
                    <a:pt x="0" y="7"/>
                    <a:pt x="0" y="7"/>
                  </a:cubicBezTo>
                  <a:cubicBezTo>
                    <a:pt x="0" y="3"/>
                    <a:pt x="4" y="0"/>
                    <a:pt x="8" y="0"/>
                  </a:cubicBezTo>
                  <a:cubicBezTo>
                    <a:pt x="12" y="0"/>
                    <a:pt x="15" y="3"/>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75" name="Freeform 191"/>
            <p:cNvSpPr>
              <a:spLocks/>
            </p:cNvSpPr>
            <p:nvPr/>
          </p:nvSpPr>
          <p:spPr bwMode="auto">
            <a:xfrm>
              <a:off x="7042150" y="3921125"/>
              <a:ext cx="57150" cy="55563"/>
            </a:xfrm>
            <a:custGeom>
              <a:avLst/>
              <a:gdLst>
                <a:gd name="T0" fmla="*/ 15 w 15"/>
                <a:gd name="T1" fmla="*/ 8 h 15"/>
                <a:gd name="T2" fmla="*/ 8 w 15"/>
                <a:gd name="T3" fmla="*/ 15 h 15"/>
                <a:gd name="T4" fmla="*/ 0 w 15"/>
                <a:gd name="T5" fmla="*/ 8 h 15"/>
                <a:gd name="T6" fmla="*/ 0 w 15"/>
                <a:gd name="T7" fmla="*/ 8 h 15"/>
                <a:gd name="T8" fmla="*/ 8 w 15"/>
                <a:gd name="T9" fmla="*/ 0 h 15"/>
                <a:gd name="T10" fmla="*/ 15 w 15"/>
                <a:gd name="T11" fmla="*/ 8 h 15"/>
              </a:gdLst>
              <a:ahLst/>
              <a:cxnLst>
                <a:cxn ang="0">
                  <a:pos x="T0" y="T1"/>
                </a:cxn>
                <a:cxn ang="0">
                  <a:pos x="T2" y="T3"/>
                </a:cxn>
                <a:cxn ang="0">
                  <a:pos x="T4" y="T5"/>
                </a:cxn>
                <a:cxn ang="0">
                  <a:pos x="T6" y="T7"/>
                </a:cxn>
                <a:cxn ang="0">
                  <a:pos x="T8" y="T9"/>
                </a:cxn>
                <a:cxn ang="0">
                  <a:pos x="T10" y="T11"/>
                </a:cxn>
              </a:cxnLst>
              <a:rect l="0" t="0" r="r" b="b"/>
              <a:pathLst>
                <a:path w="15" h="15">
                  <a:moveTo>
                    <a:pt x="15" y="8"/>
                  </a:moveTo>
                  <a:cubicBezTo>
                    <a:pt x="15" y="12"/>
                    <a:pt x="12" y="15"/>
                    <a:pt x="8" y="15"/>
                  </a:cubicBezTo>
                  <a:cubicBezTo>
                    <a:pt x="4" y="15"/>
                    <a:pt x="0" y="12"/>
                    <a:pt x="0" y="8"/>
                  </a:cubicBezTo>
                  <a:cubicBezTo>
                    <a:pt x="0" y="8"/>
                    <a:pt x="0" y="8"/>
                    <a:pt x="0" y="8"/>
                  </a:cubicBezTo>
                  <a:cubicBezTo>
                    <a:pt x="0" y="4"/>
                    <a:pt x="4" y="0"/>
                    <a:pt x="8" y="0"/>
                  </a:cubicBezTo>
                  <a:cubicBezTo>
                    <a:pt x="12" y="0"/>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76" name="Freeform 192"/>
            <p:cNvSpPr>
              <a:spLocks/>
            </p:cNvSpPr>
            <p:nvPr/>
          </p:nvSpPr>
          <p:spPr bwMode="auto">
            <a:xfrm>
              <a:off x="7121525" y="3856038"/>
              <a:ext cx="296863" cy="34925"/>
            </a:xfrm>
            <a:custGeom>
              <a:avLst/>
              <a:gdLst>
                <a:gd name="T0" fmla="*/ 8 w 79"/>
                <a:gd name="T1" fmla="*/ 0 h 9"/>
                <a:gd name="T2" fmla="*/ 71 w 79"/>
                <a:gd name="T3" fmla="*/ 0 h 9"/>
                <a:gd name="T4" fmla="*/ 79 w 79"/>
                <a:gd name="T5" fmla="*/ 4 h 9"/>
                <a:gd name="T6" fmla="*/ 79 w 79"/>
                <a:gd name="T7" fmla="*/ 4 h 9"/>
                <a:gd name="T8" fmla="*/ 71 w 79"/>
                <a:gd name="T9" fmla="*/ 9 h 9"/>
                <a:gd name="T10" fmla="*/ 8 w 79"/>
                <a:gd name="T11" fmla="*/ 9 h 9"/>
                <a:gd name="T12" fmla="*/ 0 w 79"/>
                <a:gd name="T13" fmla="*/ 4 h 9"/>
                <a:gd name="T14" fmla="*/ 0 w 79"/>
                <a:gd name="T15" fmla="*/ 4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4"/>
                  </a:cubicBezTo>
                  <a:cubicBezTo>
                    <a:pt x="79" y="4"/>
                    <a:pt x="79" y="4"/>
                    <a:pt x="79" y="4"/>
                  </a:cubicBezTo>
                  <a:cubicBezTo>
                    <a:pt x="79" y="7"/>
                    <a:pt x="75" y="9"/>
                    <a:pt x="71" y="9"/>
                  </a:cubicBezTo>
                  <a:cubicBezTo>
                    <a:pt x="8" y="9"/>
                    <a:pt x="8" y="9"/>
                    <a:pt x="8" y="9"/>
                  </a:cubicBezTo>
                  <a:cubicBezTo>
                    <a:pt x="3" y="9"/>
                    <a:pt x="0" y="7"/>
                    <a:pt x="0" y="4"/>
                  </a:cubicBezTo>
                  <a:cubicBezTo>
                    <a:pt x="0" y="4"/>
                    <a:pt x="0" y="4"/>
                    <a:pt x="0" y="4"/>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77" name="Freeform 193"/>
            <p:cNvSpPr>
              <a:spLocks/>
            </p:cNvSpPr>
            <p:nvPr/>
          </p:nvSpPr>
          <p:spPr bwMode="auto">
            <a:xfrm>
              <a:off x="7121525" y="3932238"/>
              <a:ext cx="296863" cy="33338"/>
            </a:xfrm>
            <a:custGeom>
              <a:avLst/>
              <a:gdLst>
                <a:gd name="T0" fmla="*/ 8 w 79"/>
                <a:gd name="T1" fmla="*/ 0 h 9"/>
                <a:gd name="T2" fmla="*/ 71 w 79"/>
                <a:gd name="T3" fmla="*/ 0 h 9"/>
                <a:gd name="T4" fmla="*/ 79 w 79"/>
                <a:gd name="T5" fmla="*/ 5 h 9"/>
                <a:gd name="T6" fmla="*/ 79 w 79"/>
                <a:gd name="T7" fmla="*/ 5 h 9"/>
                <a:gd name="T8" fmla="*/ 71 w 79"/>
                <a:gd name="T9" fmla="*/ 9 h 9"/>
                <a:gd name="T10" fmla="*/ 8 w 79"/>
                <a:gd name="T11" fmla="*/ 9 h 9"/>
                <a:gd name="T12" fmla="*/ 0 w 79"/>
                <a:gd name="T13" fmla="*/ 5 h 9"/>
                <a:gd name="T14" fmla="*/ 0 w 79"/>
                <a:gd name="T15" fmla="*/ 5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5"/>
                  </a:cubicBezTo>
                  <a:cubicBezTo>
                    <a:pt x="79" y="5"/>
                    <a:pt x="79" y="5"/>
                    <a:pt x="79" y="5"/>
                  </a:cubicBezTo>
                  <a:cubicBezTo>
                    <a:pt x="79" y="7"/>
                    <a:pt x="75" y="9"/>
                    <a:pt x="71" y="9"/>
                  </a:cubicBezTo>
                  <a:cubicBezTo>
                    <a:pt x="8" y="9"/>
                    <a:pt x="8" y="9"/>
                    <a:pt x="8" y="9"/>
                  </a:cubicBezTo>
                  <a:cubicBezTo>
                    <a:pt x="3" y="9"/>
                    <a:pt x="0" y="7"/>
                    <a:pt x="0" y="5"/>
                  </a:cubicBezTo>
                  <a:cubicBezTo>
                    <a:pt x="0" y="5"/>
                    <a:pt x="0" y="5"/>
                    <a:pt x="0" y="5"/>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nvGrpSpPr>
          <p:cNvPr id="278" name="Group 277" descr="Flow chart showing " title="Flow Chart"/>
          <p:cNvGrpSpPr/>
          <p:nvPr/>
        </p:nvGrpSpPr>
        <p:grpSpPr>
          <a:xfrm>
            <a:off x="14368173" y="11953709"/>
            <a:ext cx="1079039" cy="691992"/>
            <a:chOff x="8348465" y="1651892"/>
            <a:chExt cx="876300" cy="561975"/>
          </a:xfrm>
        </p:grpSpPr>
        <p:sp>
          <p:nvSpPr>
            <p:cNvPr id="279" name="Rectangle 278"/>
            <p:cNvSpPr/>
            <p:nvPr/>
          </p:nvSpPr>
          <p:spPr>
            <a:xfrm>
              <a:off x="8348465" y="1651892"/>
              <a:ext cx="845735" cy="55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nvGrpSpPr>
            <p:cNvPr id="280" name="Group 279"/>
            <p:cNvGrpSpPr/>
            <p:nvPr/>
          </p:nvGrpSpPr>
          <p:grpSpPr>
            <a:xfrm>
              <a:off x="8348465" y="1651892"/>
              <a:ext cx="876300" cy="561975"/>
              <a:chOff x="6918325" y="3498850"/>
              <a:chExt cx="876300" cy="561975"/>
            </a:xfrm>
            <a:solidFill>
              <a:schemeClr val="accent3"/>
            </a:solidFill>
          </p:grpSpPr>
          <p:sp>
            <p:nvSpPr>
              <p:cNvPr id="281" name="Freeform 185"/>
              <p:cNvSpPr>
                <a:spLocks/>
              </p:cNvSpPr>
              <p:nvPr/>
            </p:nvSpPr>
            <p:spPr bwMode="auto">
              <a:xfrm>
                <a:off x="7489825" y="3754438"/>
                <a:ext cx="211138" cy="215900"/>
              </a:xfrm>
              <a:custGeom>
                <a:avLst/>
                <a:gdLst>
                  <a:gd name="T0" fmla="*/ 28 w 56"/>
                  <a:gd name="T1" fmla="*/ 0 h 57"/>
                  <a:gd name="T2" fmla="*/ 16 w 56"/>
                  <a:gd name="T3" fmla="*/ 10 h 57"/>
                  <a:gd name="T4" fmla="*/ 16 w 56"/>
                  <a:gd name="T5" fmla="*/ 15 h 57"/>
                  <a:gd name="T6" fmla="*/ 15 w 56"/>
                  <a:gd name="T7" fmla="*/ 18 h 57"/>
                  <a:gd name="T8" fmla="*/ 18 w 56"/>
                  <a:gd name="T9" fmla="*/ 26 h 57"/>
                  <a:gd name="T10" fmla="*/ 21 w 56"/>
                  <a:gd name="T11" fmla="*/ 31 h 57"/>
                  <a:gd name="T12" fmla="*/ 21 w 56"/>
                  <a:gd name="T13" fmla="*/ 31 h 57"/>
                  <a:gd name="T14" fmla="*/ 21 w 56"/>
                  <a:gd name="T15" fmla="*/ 31 h 57"/>
                  <a:gd name="T16" fmla="*/ 7 w 56"/>
                  <a:gd name="T17" fmla="*/ 38 h 57"/>
                  <a:gd name="T18" fmla="*/ 4 w 56"/>
                  <a:gd name="T19" fmla="*/ 41 h 57"/>
                  <a:gd name="T20" fmla="*/ 3 w 56"/>
                  <a:gd name="T21" fmla="*/ 43 h 57"/>
                  <a:gd name="T22" fmla="*/ 3 w 56"/>
                  <a:gd name="T23" fmla="*/ 43 h 57"/>
                  <a:gd name="T24" fmla="*/ 3 w 56"/>
                  <a:gd name="T25" fmla="*/ 44 h 57"/>
                  <a:gd name="T26" fmla="*/ 1 w 56"/>
                  <a:gd name="T27" fmla="*/ 50 h 57"/>
                  <a:gd name="T28" fmla="*/ 1 w 56"/>
                  <a:gd name="T29" fmla="*/ 50 h 57"/>
                  <a:gd name="T30" fmla="*/ 1 w 56"/>
                  <a:gd name="T31" fmla="*/ 50 h 57"/>
                  <a:gd name="T32" fmla="*/ 0 w 56"/>
                  <a:gd name="T33" fmla="*/ 51 h 57"/>
                  <a:gd name="T34" fmla="*/ 0 w 56"/>
                  <a:gd name="T35" fmla="*/ 52 h 57"/>
                  <a:gd name="T36" fmla="*/ 0 w 56"/>
                  <a:gd name="T37" fmla="*/ 52 h 57"/>
                  <a:gd name="T38" fmla="*/ 4 w 56"/>
                  <a:gd name="T39" fmla="*/ 55 h 57"/>
                  <a:gd name="T40" fmla="*/ 10 w 56"/>
                  <a:gd name="T41" fmla="*/ 56 h 57"/>
                  <a:gd name="T42" fmla="*/ 26 w 56"/>
                  <a:gd name="T43" fmla="*/ 57 h 57"/>
                  <a:gd name="T44" fmla="*/ 28 w 56"/>
                  <a:gd name="T45" fmla="*/ 57 h 57"/>
                  <a:gd name="T46" fmla="*/ 28 w 56"/>
                  <a:gd name="T47" fmla="*/ 57 h 57"/>
                  <a:gd name="T48" fmla="*/ 28 w 56"/>
                  <a:gd name="T49" fmla="*/ 57 h 57"/>
                  <a:gd name="T50" fmla="*/ 30 w 56"/>
                  <a:gd name="T51" fmla="*/ 57 h 57"/>
                  <a:gd name="T52" fmla="*/ 46 w 56"/>
                  <a:gd name="T53" fmla="*/ 56 h 57"/>
                  <a:gd name="T54" fmla="*/ 52 w 56"/>
                  <a:gd name="T55" fmla="*/ 55 h 57"/>
                  <a:gd name="T56" fmla="*/ 56 w 56"/>
                  <a:gd name="T57" fmla="*/ 52 h 57"/>
                  <a:gd name="T58" fmla="*/ 56 w 56"/>
                  <a:gd name="T59" fmla="*/ 52 h 57"/>
                  <a:gd name="T60" fmla="*/ 56 w 56"/>
                  <a:gd name="T61" fmla="*/ 51 h 57"/>
                  <a:gd name="T62" fmla="*/ 55 w 56"/>
                  <a:gd name="T63" fmla="*/ 50 h 57"/>
                  <a:gd name="T64" fmla="*/ 53 w 56"/>
                  <a:gd name="T65" fmla="*/ 43 h 57"/>
                  <a:gd name="T66" fmla="*/ 53 w 56"/>
                  <a:gd name="T67" fmla="*/ 43 h 57"/>
                  <a:gd name="T68" fmla="*/ 52 w 56"/>
                  <a:gd name="T69" fmla="*/ 41 h 57"/>
                  <a:gd name="T70" fmla="*/ 49 w 56"/>
                  <a:gd name="T71" fmla="*/ 38 h 57"/>
                  <a:gd name="T72" fmla="*/ 35 w 56"/>
                  <a:gd name="T73" fmla="*/ 31 h 57"/>
                  <a:gd name="T74" fmla="*/ 35 w 56"/>
                  <a:gd name="T75" fmla="*/ 31 h 57"/>
                  <a:gd name="T76" fmla="*/ 35 w 56"/>
                  <a:gd name="T77" fmla="*/ 31 h 57"/>
                  <a:gd name="T78" fmla="*/ 38 w 56"/>
                  <a:gd name="T79" fmla="*/ 26 h 57"/>
                  <a:gd name="T80" fmla="*/ 41 w 56"/>
                  <a:gd name="T81" fmla="*/ 18 h 57"/>
                  <a:gd name="T82" fmla="*/ 40 w 56"/>
                  <a:gd name="T83" fmla="*/ 15 h 57"/>
                  <a:gd name="T84" fmla="*/ 40 w 56"/>
                  <a:gd name="T85" fmla="*/ 10 h 57"/>
                  <a:gd name="T86" fmla="*/ 28 w 56"/>
                  <a:gd name="T8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57">
                    <a:moveTo>
                      <a:pt x="28" y="0"/>
                    </a:moveTo>
                    <a:cubicBezTo>
                      <a:pt x="16" y="0"/>
                      <a:pt x="16" y="10"/>
                      <a:pt x="16" y="10"/>
                    </a:cubicBezTo>
                    <a:cubicBezTo>
                      <a:pt x="16" y="15"/>
                      <a:pt x="16" y="15"/>
                      <a:pt x="16" y="15"/>
                    </a:cubicBezTo>
                    <a:cubicBezTo>
                      <a:pt x="15" y="15"/>
                      <a:pt x="15" y="16"/>
                      <a:pt x="15" y="18"/>
                    </a:cubicBezTo>
                    <a:cubicBezTo>
                      <a:pt x="15" y="21"/>
                      <a:pt x="17" y="24"/>
                      <a:pt x="18" y="26"/>
                    </a:cubicBezTo>
                    <a:cubicBezTo>
                      <a:pt x="19" y="28"/>
                      <a:pt x="20" y="30"/>
                      <a:pt x="21" y="31"/>
                    </a:cubicBezTo>
                    <a:cubicBezTo>
                      <a:pt x="21" y="31"/>
                      <a:pt x="21" y="31"/>
                      <a:pt x="21" y="31"/>
                    </a:cubicBezTo>
                    <a:cubicBezTo>
                      <a:pt x="21" y="31"/>
                      <a:pt x="21" y="31"/>
                      <a:pt x="21" y="31"/>
                    </a:cubicBezTo>
                    <a:cubicBezTo>
                      <a:pt x="17" y="34"/>
                      <a:pt x="11" y="36"/>
                      <a:pt x="7" y="38"/>
                    </a:cubicBezTo>
                    <a:cubicBezTo>
                      <a:pt x="6" y="39"/>
                      <a:pt x="5" y="40"/>
                      <a:pt x="4" y="41"/>
                    </a:cubicBezTo>
                    <a:cubicBezTo>
                      <a:pt x="4" y="42"/>
                      <a:pt x="3" y="42"/>
                      <a:pt x="3" y="43"/>
                    </a:cubicBezTo>
                    <a:cubicBezTo>
                      <a:pt x="3" y="43"/>
                      <a:pt x="3" y="43"/>
                      <a:pt x="3" y="43"/>
                    </a:cubicBezTo>
                    <a:cubicBezTo>
                      <a:pt x="3" y="44"/>
                      <a:pt x="3" y="44"/>
                      <a:pt x="3" y="44"/>
                    </a:cubicBezTo>
                    <a:cubicBezTo>
                      <a:pt x="2" y="46"/>
                      <a:pt x="1" y="48"/>
                      <a:pt x="1" y="50"/>
                    </a:cubicBezTo>
                    <a:cubicBezTo>
                      <a:pt x="1" y="50"/>
                      <a:pt x="1" y="50"/>
                      <a:pt x="1" y="50"/>
                    </a:cubicBezTo>
                    <a:cubicBezTo>
                      <a:pt x="1" y="50"/>
                      <a:pt x="1" y="50"/>
                      <a:pt x="1" y="50"/>
                    </a:cubicBezTo>
                    <a:cubicBezTo>
                      <a:pt x="1" y="51"/>
                      <a:pt x="1" y="51"/>
                      <a:pt x="0" y="51"/>
                    </a:cubicBezTo>
                    <a:cubicBezTo>
                      <a:pt x="0" y="52"/>
                      <a:pt x="0" y="52"/>
                      <a:pt x="0" y="52"/>
                    </a:cubicBezTo>
                    <a:cubicBezTo>
                      <a:pt x="0" y="52"/>
                      <a:pt x="0" y="52"/>
                      <a:pt x="0" y="52"/>
                    </a:cubicBezTo>
                    <a:cubicBezTo>
                      <a:pt x="0" y="54"/>
                      <a:pt x="4" y="55"/>
                      <a:pt x="4" y="55"/>
                    </a:cubicBezTo>
                    <a:cubicBezTo>
                      <a:pt x="5" y="55"/>
                      <a:pt x="7" y="56"/>
                      <a:pt x="10" y="56"/>
                    </a:cubicBezTo>
                    <a:cubicBezTo>
                      <a:pt x="15" y="57"/>
                      <a:pt x="21" y="57"/>
                      <a:pt x="26" y="57"/>
                    </a:cubicBezTo>
                    <a:cubicBezTo>
                      <a:pt x="26" y="57"/>
                      <a:pt x="27" y="57"/>
                      <a:pt x="28" y="57"/>
                    </a:cubicBezTo>
                    <a:cubicBezTo>
                      <a:pt x="28" y="57"/>
                      <a:pt x="28" y="57"/>
                      <a:pt x="28" y="57"/>
                    </a:cubicBezTo>
                    <a:cubicBezTo>
                      <a:pt x="28" y="57"/>
                      <a:pt x="28" y="57"/>
                      <a:pt x="28" y="57"/>
                    </a:cubicBezTo>
                    <a:cubicBezTo>
                      <a:pt x="29" y="57"/>
                      <a:pt x="30" y="57"/>
                      <a:pt x="30" y="57"/>
                    </a:cubicBezTo>
                    <a:cubicBezTo>
                      <a:pt x="35" y="57"/>
                      <a:pt x="41" y="57"/>
                      <a:pt x="46" y="56"/>
                    </a:cubicBezTo>
                    <a:cubicBezTo>
                      <a:pt x="49" y="56"/>
                      <a:pt x="51" y="55"/>
                      <a:pt x="52" y="55"/>
                    </a:cubicBezTo>
                    <a:cubicBezTo>
                      <a:pt x="52" y="55"/>
                      <a:pt x="56" y="54"/>
                      <a:pt x="56" y="52"/>
                    </a:cubicBezTo>
                    <a:cubicBezTo>
                      <a:pt x="56" y="52"/>
                      <a:pt x="56" y="52"/>
                      <a:pt x="56" y="52"/>
                    </a:cubicBezTo>
                    <a:cubicBezTo>
                      <a:pt x="56" y="52"/>
                      <a:pt x="56" y="52"/>
                      <a:pt x="56" y="51"/>
                    </a:cubicBezTo>
                    <a:cubicBezTo>
                      <a:pt x="55" y="51"/>
                      <a:pt x="55" y="50"/>
                      <a:pt x="55" y="50"/>
                    </a:cubicBezTo>
                    <a:cubicBezTo>
                      <a:pt x="55" y="48"/>
                      <a:pt x="54" y="45"/>
                      <a:pt x="53" y="43"/>
                    </a:cubicBezTo>
                    <a:cubicBezTo>
                      <a:pt x="53" y="43"/>
                      <a:pt x="53" y="43"/>
                      <a:pt x="53" y="43"/>
                    </a:cubicBezTo>
                    <a:cubicBezTo>
                      <a:pt x="53" y="42"/>
                      <a:pt x="52" y="42"/>
                      <a:pt x="52" y="41"/>
                    </a:cubicBezTo>
                    <a:cubicBezTo>
                      <a:pt x="51" y="40"/>
                      <a:pt x="50" y="39"/>
                      <a:pt x="49" y="38"/>
                    </a:cubicBezTo>
                    <a:cubicBezTo>
                      <a:pt x="45" y="36"/>
                      <a:pt x="39" y="34"/>
                      <a:pt x="35" y="31"/>
                    </a:cubicBezTo>
                    <a:cubicBezTo>
                      <a:pt x="35" y="31"/>
                      <a:pt x="35" y="31"/>
                      <a:pt x="35" y="31"/>
                    </a:cubicBezTo>
                    <a:cubicBezTo>
                      <a:pt x="35" y="31"/>
                      <a:pt x="35" y="31"/>
                      <a:pt x="35" y="31"/>
                    </a:cubicBezTo>
                    <a:cubicBezTo>
                      <a:pt x="36" y="30"/>
                      <a:pt x="37" y="28"/>
                      <a:pt x="38" y="26"/>
                    </a:cubicBezTo>
                    <a:cubicBezTo>
                      <a:pt x="39" y="24"/>
                      <a:pt x="41" y="21"/>
                      <a:pt x="41" y="18"/>
                    </a:cubicBezTo>
                    <a:cubicBezTo>
                      <a:pt x="41" y="16"/>
                      <a:pt x="41" y="15"/>
                      <a:pt x="40" y="15"/>
                    </a:cubicBezTo>
                    <a:cubicBezTo>
                      <a:pt x="40" y="10"/>
                      <a:pt x="40" y="10"/>
                      <a:pt x="40" y="10"/>
                    </a:cubicBezTo>
                    <a:cubicBezTo>
                      <a:pt x="40" y="10"/>
                      <a:pt x="40"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82" name="Freeform 186"/>
              <p:cNvSpPr>
                <a:spLocks noEditPoints="1"/>
              </p:cNvSpPr>
              <p:nvPr/>
            </p:nvSpPr>
            <p:spPr bwMode="auto">
              <a:xfrm>
                <a:off x="6918325" y="3498850"/>
                <a:ext cx="876300" cy="561975"/>
              </a:xfrm>
              <a:custGeom>
                <a:avLst/>
                <a:gdLst>
                  <a:gd name="T0" fmla="*/ 16 w 233"/>
                  <a:gd name="T1" fmla="*/ 0 h 149"/>
                  <a:gd name="T2" fmla="*/ 0 w 233"/>
                  <a:gd name="T3" fmla="*/ 15 h 149"/>
                  <a:gd name="T4" fmla="*/ 0 w 233"/>
                  <a:gd name="T5" fmla="*/ 134 h 149"/>
                  <a:gd name="T6" fmla="*/ 16 w 233"/>
                  <a:gd name="T7" fmla="*/ 149 h 149"/>
                  <a:gd name="T8" fmla="*/ 218 w 233"/>
                  <a:gd name="T9" fmla="*/ 149 h 149"/>
                  <a:gd name="T10" fmla="*/ 233 w 233"/>
                  <a:gd name="T11" fmla="*/ 134 h 149"/>
                  <a:gd name="T12" fmla="*/ 233 w 233"/>
                  <a:gd name="T13" fmla="*/ 15 h 149"/>
                  <a:gd name="T14" fmla="*/ 218 w 233"/>
                  <a:gd name="T15" fmla="*/ 0 h 149"/>
                  <a:gd name="T16" fmla="*/ 16 w 233"/>
                  <a:gd name="T17" fmla="*/ 0 h 149"/>
                  <a:gd name="T18" fmla="*/ 16 w 233"/>
                  <a:gd name="T19" fmla="*/ 9 h 149"/>
                  <a:gd name="T20" fmla="*/ 218 w 233"/>
                  <a:gd name="T21" fmla="*/ 9 h 149"/>
                  <a:gd name="T22" fmla="*/ 224 w 233"/>
                  <a:gd name="T23" fmla="*/ 15 h 149"/>
                  <a:gd name="T24" fmla="*/ 224 w 233"/>
                  <a:gd name="T25" fmla="*/ 134 h 149"/>
                  <a:gd name="T26" fmla="*/ 218 w 233"/>
                  <a:gd name="T27" fmla="*/ 140 h 149"/>
                  <a:gd name="T28" fmla="*/ 16 w 233"/>
                  <a:gd name="T29" fmla="*/ 140 h 149"/>
                  <a:gd name="T30" fmla="*/ 9 w 233"/>
                  <a:gd name="T31" fmla="*/ 134 h 149"/>
                  <a:gd name="T32" fmla="*/ 9 w 233"/>
                  <a:gd name="T33" fmla="*/ 15 h 149"/>
                  <a:gd name="T34" fmla="*/ 16 w 233"/>
                  <a:gd name="T35" fmla="*/ 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149">
                    <a:moveTo>
                      <a:pt x="16" y="0"/>
                    </a:moveTo>
                    <a:cubicBezTo>
                      <a:pt x="7" y="0"/>
                      <a:pt x="0" y="7"/>
                      <a:pt x="0" y="15"/>
                    </a:cubicBezTo>
                    <a:cubicBezTo>
                      <a:pt x="0" y="134"/>
                      <a:pt x="0" y="134"/>
                      <a:pt x="0" y="134"/>
                    </a:cubicBezTo>
                    <a:cubicBezTo>
                      <a:pt x="0" y="142"/>
                      <a:pt x="7" y="149"/>
                      <a:pt x="16" y="149"/>
                    </a:cubicBezTo>
                    <a:cubicBezTo>
                      <a:pt x="218" y="149"/>
                      <a:pt x="218" y="149"/>
                      <a:pt x="218" y="149"/>
                    </a:cubicBezTo>
                    <a:cubicBezTo>
                      <a:pt x="226" y="149"/>
                      <a:pt x="233" y="142"/>
                      <a:pt x="233" y="134"/>
                    </a:cubicBezTo>
                    <a:cubicBezTo>
                      <a:pt x="233" y="15"/>
                      <a:pt x="233" y="15"/>
                      <a:pt x="233" y="15"/>
                    </a:cubicBezTo>
                    <a:cubicBezTo>
                      <a:pt x="233" y="7"/>
                      <a:pt x="226" y="0"/>
                      <a:pt x="218" y="0"/>
                    </a:cubicBezTo>
                    <a:lnTo>
                      <a:pt x="16" y="0"/>
                    </a:lnTo>
                    <a:close/>
                    <a:moveTo>
                      <a:pt x="16" y="9"/>
                    </a:moveTo>
                    <a:cubicBezTo>
                      <a:pt x="218" y="9"/>
                      <a:pt x="218" y="9"/>
                      <a:pt x="218" y="9"/>
                    </a:cubicBezTo>
                    <a:cubicBezTo>
                      <a:pt x="221" y="9"/>
                      <a:pt x="224" y="12"/>
                      <a:pt x="224" y="15"/>
                    </a:cubicBezTo>
                    <a:cubicBezTo>
                      <a:pt x="224" y="134"/>
                      <a:pt x="224" y="134"/>
                      <a:pt x="224" y="134"/>
                    </a:cubicBezTo>
                    <a:cubicBezTo>
                      <a:pt x="224" y="137"/>
                      <a:pt x="221" y="140"/>
                      <a:pt x="218" y="140"/>
                    </a:cubicBezTo>
                    <a:cubicBezTo>
                      <a:pt x="16" y="140"/>
                      <a:pt x="16" y="140"/>
                      <a:pt x="16" y="140"/>
                    </a:cubicBezTo>
                    <a:cubicBezTo>
                      <a:pt x="12" y="140"/>
                      <a:pt x="9" y="137"/>
                      <a:pt x="9" y="134"/>
                    </a:cubicBezTo>
                    <a:cubicBezTo>
                      <a:pt x="9" y="15"/>
                      <a:pt x="9" y="15"/>
                      <a:pt x="9" y="15"/>
                    </a:cubicBezTo>
                    <a:cubicBezTo>
                      <a:pt x="9" y="12"/>
                      <a:pt x="12" y="9"/>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83" name="Freeform 187"/>
              <p:cNvSpPr>
                <a:spLocks/>
              </p:cNvSpPr>
              <p:nvPr/>
            </p:nvSpPr>
            <p:spPr bwMode="auto">
              <a:xfrm>
                <a:off x="6918325" y="3600450"/>
                <a:ext cx="876300" cy="117475"/>
              </a:xfrm>
              <a:custGeom>
                <a:avLst/>
                <a:gdLst>
                  <a:gd name="T0" fmla="*/ 16 w 233"/>
                  <a:gd name="T1" fmla="*/ 31 h 31"/>
                  <a:gd name="T2" fmla="*/ 218 w 233"/>
                  <a:gd name="T3" fmla="*/ 31 h 31"/>
                  <a:gd name="T4" fmla="*/ 233 w 233"/>
                  <a:gd name="T5" fmla="*/ 16 h 31"/>
                  <a:gd name="T6" fmla="*/ 218 w 233"/>
                  <a:gd name="T7" fmla="*/ 0 h 31"/>
                  <a:gd name="T8" fmla="*/ 16 w 233"/>
                  <a:gd name="T9" fmla="*/ 0 h 31"/>
                  <a:gd name="T10" fmla="*/ 0 w 233"/>
                  <a:gd name="T11" fmla="*/ 16 h 31"/>
                  <a:gd name="T12" fmla="*/ 16 w 233"/>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33" h="31">
                    <a:moveTo>
                      <a:pt x="16" y="31"/>
                    </a:moveTo>
                    <a:cubicBezTo>
                      <a:pt x="218" y="31"/>
                      <a:pt x="218" y="31"/>
                      <a:pt x="218" y="31"/>
                    </a:cubicBezTo>
                    <a:cubicBezTo>
                      <a:pt x="226" y="31"/>
                      <a:pt x="233" y="24"/>
                      <a:pt x="233" y="16"/>
                    </a:cubicBezTo>
                    <a:cubicBezTo>
                      <a:pt x="233" y="7"/>
                      <a:pt x="226" y="0"/>
                      <a:pt x="218" y="0"/>
                    </a:cubicBezTo>
                    <a:cubicBezTo>
                      <a:pt x="16" y="0"/>
                      <a:pt x="16" y="0"/>
                      <a:pt x="16" y="0"/>
                    </a:cubicBezTo>
                    <a:cubicBezTo>
                      <a:pt x="7" y="0"/>
                      <a:pt x="0" y="7"/>
                      <a:pt x="0" y="16"/>
                    </a:cubicBezTo>
                    <a:cubicBezTo>
                      <a:pt x="0" y="24"/>
                      <a:pt x="7" y="31"/>
                      <a:pt x="1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84" name="Freeform 188"/>
              <p:cNvSpPr>
                <a:spLocks/>
              </p:cNvSpPr>
              <p:nvPr/>
            </p:nvSpPr>
            <p:spPr bwMode="auto">
              <a:xfrm>
                <a:off x="7121525" y="3778250"/>
                <a:ext cx="296863" cy="33338"/>
              </a:xfrm>
              <a:custGeom>
                <a:avLst/>
                <a:gdLst>
                  <a:gd name="T0" fmla="*/ 8 w 79"/>
                  <a:gd name="T1" fmla="*/ 0 h 9"/>
                  <a:gd name="T2" fmla="*/ 71 w 79"/>
                  <a:gd name="T3" fmla="*/ 0 h 9"/>
                  <a:gd name="T4" fmla="*/ 79 w 79"/>
                  <a:gd name="T5" fmla="*/ 4 h 9"/>
                  <a:gd name="T6" fmla="*/ 79 w 79"/>
                  <a:gd name="T7" fmla="*/ 4 h 9"/>
                  <a:gd name="T8" fmla="*/ 71 w 79"/>
                  <a:gd name="T9" fmla="*/ 9 h 9"/>
                  <a:gd name="T10" fmla="*/ 8 w 79"/>
                  <a:gd name="T11" fmla="*/ 9 h 9"/>
                  <a:gd name="T12" fmla="*/ 0 w 79"/>
                  <a:gd name="T13" fmla="*/ 4 h 9"/>
                  <a:gd name="T14" fmla="*/ 0 w 79"/>
                  <a:gd name="T15" fmla="*/ 4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4"/>
                    </a:cubicBezTo>
                    <a:cubicBezTo>
                      <a:pt x="79" y="4"/>
                      <a:pt x="79" y="4"/>
                      <a:pt x="79" y="4"/>
                    </a:cubicBezTo>
                    <a:cubicBezTo>
                      <a:pt x="79" y="7"/>
                      <a:pt x="75" y="9"/>
                      <a:pt x="71" y="9"/>
                    </a:cubicBezTo>
                    <a:cubicBezTo>
                      <a:pt x="8" y="9"/>
                      <a:pt x="8" y="9"/>
                      <a:pt x="8" y="9"/>
                    </a:cubicBezTo>
                    <a:cubicBezTo>
                      <a:pt x="3" y="9"/>
                      <a:pt x="0" y="7"/>
                      <a:pt x="0" y="4"/>
                    </a:cubicBezTo>
                    <a:cubicBezTo>
                      <a:pt x="0" y="4"/>
                      <a:pt x="0" y="4"/>
                      <a:pt x="0" y="4"/>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85" name="Freeform 189"/>
              <p:cNvSpPr>
                <a:spLocks/>
              </p:cNvSpPr>
              <p:nvPr/>
            </p:nvSpPr>
            <p:spPr bwMode="auto">
              <a:xfrm>
                <a:off x="7042150" y="3765550"/>
                <a:ext cx="57150" cy="57150"/>
              </a:xfrm>
              <a:custGeom>
                <a:avLst/>
                <a:gdLst>
                  <a:gd name="T0" fmla="*/ 15 w 15"/>
                  <a:gd name="T1" fmla="*/ 7 h 15"/>
                  <a:gd name="T2" fmla="*/ 8 w 15"/>
                  <a:gd name="T3" fmla="*/ 15 h 15"/>
                  <a:gd name="T4" fmla="*/ 0 w 15"/>
                  <a:gd name="T5" fmla="*/ 7 h 15"/>
                  <a:gd name="T6" fmla="*/ 0 w 15"/>
                  <a:gd name="T7" fmla="*/ 7 h 15"/>
                  <a:gd name="T8" fmla="*/ 8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5" y="11"/>
                      <a:pt x="12" y="15"/>
                      <a:pt x="8" y="15"/>
                    </a:cubicBezTo>
                    <a:cubicBezTo>
                      <a:pt x="4" y="15"/>
                      <a:pt x="0" y="11"/>
                      <a:pt x="0" y="7"/>
                    </a:cubicBezTo>
                    <a:cubicBezTo>
                      <a:pt x="0" y="7"/>
                      <a:pt x="0" y="7"/>
                      <a:pt x="0" y="7"/>
                    </a:cubicBezTo>
                    <a:cubicBezTo>
                      <a:pt x="0" y="3"/>
                      <a:pt x="4" y="0"/>
                      <a:pt x="8" y="0"/>
                    </a:cubicBezTo>
                    <a:cubicBezTo>
                      <a:pt x="12" y="0"/>
                      <a:pt x="15" y="3"/>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86" name="Freeform 190"/>
              <p:cNvSpPr>
                <a:spLocks/>
              </p:cNvSpPr>
              <p:nvPr/>
            </p:nvSpPr>
            <p:spPr bwMode="auto">
              <a:xfrm>
                <a:off x="7042150" y="3844925"/>
                <a:ext cx="57150" cy="57150"/>
              </a:xfrm>
              <a:custGeom>
                <a:avLst/>
                <a:gdLst>
                  <a:gd name="T0" fmla="*/ 15 w 15"/>
                  <a:gd name="T1" fmla="*/ 7 h 15"/>
                  <a:gd name="T2" fmla="*/ 8 w 15"/>
                  <a:gd name="T3" fmla="*/ 15 h 15"/>
                  <a:gd name="T4" fmla="*/ 0 w 15"/>
                  <a:gd name="T5" fmla="*/ 7 h 15"/>
                  <a:gd name="T6" fmla="*/ 0 w 15"/>
                  <a:gd name="T7" fmla="*/ 7 h 15"/>
                  <a:gd name="T8" fmla="*/ 8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5" y="11"/>
                      <a:pt x="12" y="15"/>
                      <a:pt x="8" y="15"/>
                    </a:cubicBezTo>
                    <a:cubicBezTo>
                      <a:pt x="4" y="15"/>
                      <a:pt x="0" y="11"/>
                      <a:pt x="0" y="7"/>
                    </a:cubicBezTo>
                    <a:cubicBezTo>
                      <a:pt x="0" y="7"/>
                      <a:pt x="0" y="7"/>
                      <a:pt x="0" y="7"/>
                    </a:cubicBezTo>
                    <a:cubicBezTo>
                      <a:pt x="0" y="3"/>
                      <a:pt x="4" y="0"/>
                      <a:pt x="8" y="0"/>
                    </a:cubicBezTo>
                    <a:cubicBezTo>
                      <a:pt x="12" y="0"/>
                      <a:pt x="15" y="3"/>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87" name="Freeform 191"/>
              <p:cNvSpPr>
                <a:spLocks/>
              </p:cNvSpPr>
              <p:nvPr/>
            </p:nvSpPr>
            <p:spPr bwMode="auto">
              <a:xfrm>
                <a:off x="7042150" y="3921125"/>
                <a:ext cx="57150" cy="55563"/>
              </a:xfrm>
              <a:custGeom>
                <a:avLst/>
                <a:gdLst>
                  <a:gd name="T0" fmla="*/ 15 w 15"/>
                  <a:gd name="T1" fmla="*/ 8 h 15"/>
                  <a:gd name="T2" fmla="*/ 8 w 15"/>
                  <a:gd name="T3" fmla="*/ 15 h 15"/>
                  <a:gd name="T4" fmla="*/ 0 w 15"/>
                  <a:gd name="T5" fmla="*/ 8 h 15"/>
                  <a:gd name="T6" fmla="*/ 0 w 15"/>
                  <a:gd name="T7" fmla="*/ 8 h 15"/>
                  <a:gd name="T8" fmla="*/ 8 w 15"/>
                  <a:gd name="T9" fmla="*/ 0 h 15"/>
                  <a:gd name="T10" fmla="*/ 15 w 15"/>
                  <a:gd name="T11" fmla="*/ 8 h 15"/>
                </a:gdLst>
                <a:ahLst/>
                <a:cxnLst>
                  <a:cxn ang="0">
                    <a:pos x="T0" y="T1"/>
                  </a:cxn>
                  <a:cxn ang="0">
                    <a:pos x="T2" y="T3"/>
                  </a:cxn>
                  <a:cxn ang="0">
                    <a:pos x="T4" y="T5"/>
                  </a:cxn>
                  <a:cxn ang="0">
                    <a:pos x="T6" y="T7"/>
                  </a:cxn>
                  <a:cxn ang="0">
                    <a:pos x="T8" y="T9"/>
                  </a:cxn>
                  <a:cxn ang="0">
                    <a:pos x="T10" y="T11"/>
                  </a:cxn>
                </a:cxnLst>
                <a:rect l="0" t="0" r="r" b="b"/>
                <a:pathLst>
                  <a:path w="15" h="15">
                    <a:moveTo>
                      <a:pt x="15" y="8"/>
                    </a:moveTo>
                    <a:cubicBezTo>
                      <a:pt x="15" y="12"/>
                      <a:pt x="12" y="15"/>
                      <a:pt x="8" y="15"/>
                    </a:cubicBezTo>
                    <a:cubicBezTo>
                      <a:pt x="4" y="15"/>
                      <a:pt x="0" y="12"/>
                      <a:pt x="0" y="8"/>
                    </a:cubicBezTo>
                    <a:cubicBezTo>
                      <a:pt x="0" y="8"/>
                      <a:pt x="0" y="8"/>
                      <a:pt x="0" y="8"/>
                    </a:cubicBezTo>
                    <a:cubicBezTo>
                      <a:pt x="0" y="4"/>
                      <a:pt x="4" y="0"/>
                      <a:pt x="8" y="0"/>
                    </a:cubicBezTo>
                    <a:cubicBezTo>
                      <a:pt x="12" y="0"/>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88" name="Freeform 192"/>
              <p:cNvSpPr>
                <a:spLocks/>
              </p:cNvSpPr>
              <p:nvPr/>
            </p:nvSpPr>
            <p:spPr bwMode="auto">
              <a:xfrm>
                <a:off x="7121525" y="3856038"/>
                <a:ext cx="296863" cy="34925"/>
              </a:xfrm>
              <a:custGeom>
                <a:avLst/>
                <a:gdLst>
                  <a:gd name="T0" fmla="*/ 8 w 79"/>
                  <a:gd name="T1" fmla="*/ 0 h 9"/>
                  <a:gd name="T2" fmla="*/ 71 w 79"/>
                  <a:gd name="T3" fmla="*/ 0 h 9"/>
                  <a:gd name="T4" fmla="*/ 79 w 79"/>
                  <a:gd name="T5" fmla="*/ 4 h 9"/>
                  <a:gd name="T6" fmla="*/ 79 w 79"/>
                  <a:gd name="T7" fmla="*/ 4 h 9"/>
                  <a:gd name="T8" fmla="*/ 71 w 79"/>
                  <a:gd name="T9" fmla="*/ 9 h 9"/>
                  <a:gd name="T10" fmla="*/ 8 w 79"/>
                  <a:gd name="T11" fmla="*/ 9 h 9"/>
                  <a:gd name="T12" fmla="*/ 0 w 79"/>
                  <a:gd name="T13" fmla="*/ 4 h 9"/>
                  <a:gd name="T14" fmla="*/ 0 w 79"/>
                  <a:gd name="T15" fmla="*/ 4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4"/>
                    </a:cubicBezTo>
                    <a:cubicBezTo>
                      <a:pt x="79" y="4"/>
                      <a:pt x="79" y="4"/>
                      <a:pt x="79" y="4"/>
                    </a:cubicBezTo>
                    <a:cubicBezTo>
                      <a:pt x="79" y="7"/>
                      <a:pt x="75" y="9"/>
                      <a:pt x="71" y="9"/>
                    </a:cubicBezTo>
                    <a:cubicBezTo>
                      <a:pt x="8" y="9"/>
                      <a:pt x="8" y="9"/>
                      <a:pt x="8" y="9"/>
                    </a:cubicBezTo>
                    <a:cubicBezTo>
                      <a:pt x="3" y="9"/>
                      <a:pt x="0" y="7"/>
                      <a:pt x="0" y="4"/>
                    </a:cubicBezTo>
                    <a:cubicBezTo>
                      <a:pt x="0" y="4"/>
                      <a:pt x="0" y="4"/>
                      <a:pt x="0" y="4"/>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89" name="Freeform 193"/>
              <p:cNvSpPr>
                <a:spLocks/>
              </p:cNvSpPr>
              <p:nvPr/>
            </p:nvSpPr>
            <p:spPr bwMode="auto">
              <a:xfrm>
                <a:off x="7121525" y="3932238"/>
                <a:ext cx="296863" cy="33338"/>
              </a:xfrm>
              <a:custGeom>
                <a:avLst/>
                <a:gdLst>
                  <a:gd name="T0" fmla="*/ 8 w 79"/>
                  <a:gd name="T1" fmla="*/ 0 h 9"/>
                  <a:gd name="T2" fmla="*/ 71 w 79"/>
                  <a:gd name="T3" fmla="*/ 0 h 9"/>
                  <a:gd name="T4" fmla="*/ 79 w 79"/>
                  <a:gd name="T5" fmla="*/ 5 h 9"/>
                  <a:gd name="T6" fmla="*/ 79 w 79"/>
                  <a:gd name="T7" fmla="*/ 5 h 9"/>
                  <a:gd name="T8" fmla="*/ 71 w 79"/>
                  <a:gd name="T9" fmla="*/ 9 h 9"/>
                  <a:gd name="T10" fmla="*/ 8 w 79"/>
                  <a:gd name="T11" fmla="*/ 9 h 9"/>
                  <a:gd name="T12" fmla="*/ 0 w 79"/>
                  <a:gd name="T13" fmla="*/ 5 h 9"/>
                  <a:gd name="T14" fmla="*/ 0 w 79"/>
                  <a:gd name="T15" fmla="*/ 5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5"/>
                    </a:cubicBezTo>
                    <a:cubicBezTo>
                      <a:pt x="79" y="5"/>
                      <a:pt x="79" y="5"/>
                      <a:pt x="79" y="5"/>
                    </a:cubicBezTo>
                    <a:cubicBezTo>
                      <a:pt x="79" y="7"/>
                      <a:pt x="75" y="9"/>
                      <a:pt x="71" y="9"/>
                    </a:cubicBezTo>
                    <a:cubicBezTo>
                      <a:pt x="8" y="9"/>
                      <a:pt x="8" y="9"/>
                      <a:pt x="8" y="9"/>
                    </a:cubicBezTo>
                    <a:cubicBezTo>
                      <a:pt x="3" y="9"/>
                      <a:pt x="0" y="7"/>
                      <a:pt x="0" y="5"/>
                    </a:cubicBezTo>
                    <a:cubicBezTo>
                      <a:pt x="0" y="5"/>
                      <a:pt x="0" y="5"/>
                      <a:pt x="0" y="5"/>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sp>
        <p:nvSpPr>
          <p:cNvPr id="290" name="Left-Right Arrow 289" descr="Flow chart showing " title="Flow Chart"/>
          <p:cNvSpPr/>
          <p:nvPr/>
        </p:nvSpPr>
        <p:spPr>
          <a:xfrm>
            <a:off x="13344378" y="12147748"/>
            <a:ext cx="733611" cy="302475"/>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nvGrpSpPr>
          <p:cNvPr id="291" name="Group 290" descr="Flow chart showing " title="Flow Chart"/>
          <p:cNvGrpSpPr/>
          <p:nvPr/>
        </p:nvGrpSpPr>
        <p:grpSpPr>
          <a:xfrm>
            <a:off x="12225156" y="11877709"/>
            <a:ext cx="774091" cy="779960"/>
            <a:chOff x="6056313" y="2544763"/>
            <a:chExt cx="628650" cy="633412"/>
          </a:xfrm>
          <a:solidFill>
            <a:schemeClr val="accent3"/>
          </a:solidFill>
        </p:grpSpPr>
        <p:sp>
          <p:nvSpPr>
            <p:cNvPr id="292"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93"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94"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295"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nvGrpSpPr>
          <p:cNvPr id="296" name="Group 295" descr="Flow chart showing " title="Flow Chart"/>
          <p:cNvGrpSpPr/>
          <p:nvPr/>
        </p:nvGrpSpPr>
        <p:grpSpPr>
          <a:xfrm>
            <a:off x="13320363" y="9509710"/>
            <a:ext cx="2193525" cy="911053"/>
            <a:chOff x="13185482" y="2835781"/>
            <a:chExt cx="2646102" cy="1099025"/>
          </a:xfrm>
        </p:grpSpPr>
        <p:sp>
          <p:nvSpPr>
            <p:cNvPr id="297" name="Oval 296"/>
            <p:cNvSpPr/>
            <p:nvPr/>
          </p:nvSpPr>
          <p:spPr>
            <a:xfrm>
              <a:off x="13185482" y="2835781"/>
              <a:ext cx="2646102" cy="109902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nvGrpSpPr>
            <p:cNvPr id="298" name="Group 297"/>
            <p:cNvGrpSpPr/>
            <p:nvPr/>
          </p:nvGrpSpPr>
          <p:grpSpPr>
            <a:xfrm>
              <a:off x="13384818" y="2919596"/>
              <a:ext cx="2270781" cy="882273"/>
              <a:chOff x="7378253" y="3928259"/>
              <a:chExt cx="2677616" cy="1040339"/>
            </a:xfrm>
            <a:solidFill>
              <a:schemeClr val="accent1"/>
            </a:solidFill>
          </p:grpSpPr>
          <p:sp>
            <p:nvSpPr>
              <p:cNvPr id="299" name="Oval 298"/>
              <p:cNvSpPr/>
              <p:nvPr/>
            </p:nvSpPr>
            <p:spPr>
              <a:xfrm>
                <a:off x="7378253" y="4111139"/>
                <a:ext cx="444948" cy="452331"/>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799" dirty="0">
                  <a:latin typeface="Lato" panose="020F0502020204030203" pitchFamily="34" charset="0"/>
                  <a:ea typeface="Lato" panose="020F0502020204030203" pitchFamily="34" charset="0"/>
                  <a:cs typeface="Lato" panose="020F0502020204030203" pitchFamily="34" charset="0"/>
                </a:endParaRPr>
              </a:p>
            </p:txBody>
          </p:sp>
          <p:sp>
            <p:nvSpPr>
              <p:cNvPr id="300" name="Oval 299"/>
              <p:cNvSpPr/>
              <p:nvPr/>
            </p:nvSpPr>
            <p:spPr>
              <a:xfrm>
                <a:off x="7905193" y="3928259"/>
                <a:ext cx="563056" cy="572399"/>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799" dirty="0">
                  <a:latin typeface="Lato" panose="020F0502020204030203" pitchFamily="34" charset="0"/>
                  <a:ea typeface="Lato" panose="020F0502020204030203" pitchFamily="34" charset="0"/>
                  <a:cs typeface="Lato" panose="020F0502020204030203" pitchFamily="34" charset="0"/>
                </a:endParaRPr>
              </a:p>
            </p:txBody>
          </p:sp>
          <p:sp>
            <p:nvSpPr>
              <p:cNvPr id="301" name="Oval 300"/>
              <p:cNvSpPr/>
              <p:nvPr/>
            </p:nvSpPr>
            <p:spPr>
              <a:xfrm>
                <a:off x="7712084" y="4500658"/>
                <a:ext cx="416395" cy="423304"/>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799" dirty="0">
                  <a:latin typeface="Lato" panose="020F0502020204030203" pitchFamily="34" charset="0"/>
                  <a:ea typeface="Lato" panose="020F0502020204030203" pitchFamily="34" charset="0"/>
                  <a:cs typeface="Lato" panose="020F0502020204030203" pitchFamily="34" charset="0"/>
                </a:endParaRPr>
              </a:p>
            </p:txBody>
          </p:sp>
          <p:sp>
            <p:nvSpPr>
              <p:cNvPr id="302" name="Oval 301"/>
              <p:cNvSpPr/>
              <p:nvPr/>
            </p:nvSpPr>
            <p:spPr>
              <a:xfrm>
                <a:off x="8202878" y="4492816"/>
                <a:ext cx="448220" cy="455657"/>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799" dirty="0">
                  <a:latin typeface="Lato" panose="020F0502020204030203" pitchFamily="34" charset="0"/>
                  <a:ea typeface="Lato" panose="020F0502020204030203" pitchFamily="34" charset="0"/>
                  <a:cs typeface="Lato" panose="020F0502020204030203" pitchFamily="34" charset="0"/>
                </a:endParaRPr>
              </a:p>
            </p:txBody>
          </p:sp>
          <p:sp>
            <p:nvSpPr>
              <p:cNvPr id="303" name="Oval 302"/>
              <p:cNvSpPr/>
              <p:nvPr/>
            </p:nvSpPr>
            <p:spPr>
              <a:xfrm>
                <a:off x="8548556" y="3956235"/>
                <a:ext cx="548820" cy="557927"/>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799" dirty="0">
                  <a:latin typeface="Lato" panose="020F0502020204030203" pitchFamily="34" charset="0"/>
                  <a:ea typeface="Lato" panose="020F0502020204030203" pitchFamily="34" charset="0"/>
                  <a:cs typeface="Lato" panose="020F0502020204030203" pitchFamily="34" charset="0"/>
                </a:endParaRPr>
              </a:p>
            </p:txBody>
          </p:sp>
          <p:sp>
            <p:nvSpPr>
              <p:cNvPr id="304" name="Oval 303"/>
              <p:cNvSpPr/>
              <p:nvPr/>
            </p:nvSpPr>
            <p:spPr>
              <a:xfrm>
                <a:off x="8703281" y="4576918"/>
                <a:ext cx="292548" cy="297402"/>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799" dirty="0">
                  <a:latin typeface="Lato" panose="020F0502020204030203" pitchFamily="34" charset="0"/>
                  <a:ea typeface="Lato" panose="020F0502020204030203" pitchFamily="34" charset="0"/>
                  <a:cs typeface="Lato" panose="020F0502020204030203" pitchFamily="34" charset="0"/>
                </a:endParaRPr>
              </a:p>
            </p:txBody>
          </p:sp>
          <p:sp>
            <p:nvSpPr>
              <p:cNvPr id="305" name="Oval 304"/>
              <p:cNvSpPr/>
              <p:nvPr/>
            </p:nvSpPr>
            <p:spPr>
              <a:xfrm>
                <a:off x="9078490" y="4346049"/>
                <a:ext cx="358481" cy="364429"/>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799" dirty="0">
                  <a:latin typeface="Lato" panose="020F0502020204030203" pitchFamily="34" charset="0"/>
                  <a:ea typeface="Lato" panose="020F0502020204030203" pitchFamily="34" charset="0"/>
                  <a:cs typeface="Lato" panose="020F0502020204030203" pitchFamily="34" charset="0"/>
                </a:endParaRPr>
              </a:p>
            </p:txBody>
          </p:sp>
          <p:sp>
            <p:nvSpPr>
              <p:cNvPr id="306" name="Oval 305"/>
              <p:cNvSpPr/>
              <p:nvPr/>
            </p:nvSpPr>
            <p:spPr>
              <a:xfrm>
                <a:off x="9171078" y="3987610"/>
                <a:ext cx="292548" cy="297402"/>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799" dirty="0">
                  <a:latin typeface="Lato" panose="020F0502020204030203" pitchFamily="34" charset="0"/>
                  <a:ea typeface="Lato" panose="020F0502020204030203" pitchFamily="34" charset="0"/>
                  <a:cs typeface="Lato" panose="020F0502020204030203" pitchFamily="34" charset="0"/>
                </a:endParaRPr>
              </a:p>
            </p:txBody>
          </p:sp>
          <p:sp>
            <p:nvSpPr>
              <p:cNvPr id="307" name="Oval 306"/>
              <p:cNvSpPr/>
              <p:nvPr/>
            </p:nvSpPr>
            <p:spPr>
              <a:xfrm>
                <a:off x="8995829" y="4735863"/>
                <a:ext cx="228936" cy="23273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799" dirty="0">
                  <a:latin typeface="Lato" panose="020F0502020204030203" pitchFamily="34" charset="0"/>
                  <a:ea typeface="Lato" panose="020F0502020204030203" pitchFamily="34" charset="0"/>
                  <a:cs typeface="Lato" panose="020F0502020204030203" pitchFamily="34" charset="0"/>
                </a:endParaRPr>
              </a:p>
            </p:txBody>
          </p:sp>
          <p:sp>
            <p:nvSpPr>
              <p:cNvPr id="308" name="Oval 307"/>
              <p:cNvSpPr/>
              <p:nvPr/>
            </p:nvSpPr>
            <p:spPr>
              <a:xfrm>
                <a:off x="9492813" y="4285012"/>
                <a:ext cx="563056" cy="572399"/>
              </a:xfrm>
              <a:prstGeom prst="ellipse">
                <a:avLst/>
              </a:prstGeom>
              <a:ln/>
            </p:spPr>
            <p:style>
              <a:lnRef idx="1">
                <a:schemeClr val="accent3"/>
              </a:lnRef>
              <a:fillRef idx="3">
                <a:schemeClr val="accent3"/>
              </a:fillRef>
              <a:effectRef idx="2">
                <a:schemeClr val="accent3"/>
              </a:effectRef>
              <a:fontRef idx="minor">
                <a:schemeClr val="lt1"/>
              </a:fontRef>
            </p:style>
            <p:txBody>
              <a:bodyPr lIns="0" rIns="0" rtlCol="0" anchor="ctr"/>
              <a:lstStyle/>
              <a:p>
                <a:pPr algn="ctr"/>
                <a:endParaRPr lang="en-US" sz="2799" dirty="0">
                  <a:latin typeface="Lato" panose="020F0502020204030203" pitchFamily="34" charset="0"/>
                  <a:ea typeface="Lato" panose="020F0502020204030203" pitchFamily="34" charset="0"/>
                  <a:cs typeface="Lato" panose="020F0502020204030203" pitchFamily="34" charset="0"/>
                </a:endParaRPr>
              </a:p>
            </p:txBody>
          </p:sp>
        </p:grpSp>
      </p:grpSp>
      <p:grpSp>
        <p:nvGrpSpPr>
          <p:cNvPr id="309" name="Group 308" descr="Flow chart showing " title="Flow Chart"/>
          <p:cNvGrpSpPr/>
          <p:nvPr/>
        </p:nvGrpSpPr>
        <p:grpSpPr>
          <a:xfrm>
            <a:off x="11911294" y="9532132"/>
            <a:ext cx="774091" cy="779960"/>
            <a:chOff x="6056313" y="2544763"/>
            <a:chExt cx="628650" cy="633412"/>
          </a:xfrm>
          <a:solidFill>
            <a:schemeClr val="accent3"/>
          </a:solidFill>
        </p:grpSpPr>
        <p:sp>
          <p:nvSpPr>
            <p:cNvPr id="310"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11"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12"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13"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nvGrpSpPr>
          <p:cNvPr id="314" name="Group 313" descr="Flow chart showing " title="Flow Chart"/>
          <p:cNvGrpSpPr/>
          <p:nvPr/>
        </p:nvGrpSpPr>
        <p:grpSpPr>
          <a:xfrm>
            <a:off x="14455895" y="6584797"/>
            <a:ext cx="774091" cy="779960"/>
            <a:chOff x="6056313" y="2544763"/>
            <a:chExt cx="628650" cy="633412"/>
          </a:xfrm>
          <a:solidFill>
            <a:schemeClr val="accent3"/>
          </a:solidFill>
        </p:grpSpPr>
        <p:sp>
          <p:nvSpPr>
            <p:cNvPr id="315"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16"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17"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18"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nvGrpSpPr>
          <p:cNvPr id="319" name="Group 318" descr="Flow chart showing " title="Flow Chart"/>
          <p:cNvGrpSpPr/>
          <p:nvPr/>
        </p:nvGrpSpPr>
        <p:grpSpPr>
          <a:xfrm>
            <a:off x="13344368" y="6584797"/>
            <a:ext cx="774091" cy="779960"/>
            <a:chOff x="6056313" y="2544763"/>
            <a:chExt cx="628650" cy="633412"/>
          </a:xfrm>
          <a:solidFill>
            <a:schemeClr val="accent3"/>
          </a:solidFill>
        </p:grpSpPr>
        <p:sp>
          <p:nvSpPr>
            <p:cNvPr id="320"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21"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22"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23"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nvGrpSpPr>
          <p:cNvPr id="324" name="Group 323" descr="Flow chart showing " title="Flow Chart"/>
          <p:cNvGrpSpPr/>
          <p:nvPr/>
        </p:nvGrpSpPr>
        <p:grpSpPr>
          <a:xfrm>
            <a:off x="12232842" y="6584797"/>
            <a:ext cx="774091" cy="779960"/>
            <a:chOff x="6056313" y="2544763"/>
            <a:chExt cx="628650" cy="633412"/>
          </a:xfrm>
          <a:solidFill>
            <a:schemeClr val="accent3"/>
          </a:solidFill>
        </p:grpSpPr>
        <p:sp>
          <p:nvSpPr>
            <p:cNvPr id="325" name="Freeform 181"/>
            <p:cNvSpPr>
              <a:spLocks/>
            </p:cNvSpPr>
            <p:nvPr/>
          </p:nvSpPr>
          <p:spPr bwMode="auto">
            <a:xfrm>
              <a:off x="6500813" y="3016250"/>
              <a:ext cx="63500" cy="60325"/>
            </a:xfrm>
            <a:custGeom>
              <a:avLst/>
              <a:gdLst>
                <a:gd name="T0" fmla="*/ 15 w 17"/>
                <a:gd name="T1" fmla="*/ 10 h 16"/>
                <a:gd name="T2" fmla="*/ 9 w 17"/>
                <a:gd name="T3" fmla="*/ 1 h 16"/>
                <a:gd name="T4" fmla="*/ 7 w 17"/>
                <a:gd name="T5" fmla="*/ 1 h 16"/>
                <a:gd name="T6" fmla="*/ 4 w 17"/>
                <a:gd name="T7" fmla="*/ 12 h 16"/>
                <a:gd name="T8" fmla="*/ 15 w 17"/>
                <a:gd name="T9" fmla="*/ 10 h 16"/>
              </a:gdLst>
              <a:ahLst/>
              <a:cxnLst>
                <a:cxn ang="0">
                  <a:pos x="T0" y="T1"/>
                </a:cxn>
                <a:cxn ang="0">
                  <a:pos x="T2" y="T3"/>
                </a:cxn>
                <a:cxn ang="0">
                  <a:pos x="T4" y="T5"/>
                </a:cxn>
                <a:cxn ang="0">
                  <a:pos x="T6" y="T7"/>
                </a:cxn>
                <a:cxn ang="0">
                  <a:pos x="T8" y="T9"/>
                </a:cxn>
              </a:cxnLst>
              <a:rect l="0" t="0" r="r" b="b"/>
              <a:pathLst>
                <a:path w="17" h="16">
                  <a:moveTo>
                    <a:pt x="15" y="10"/>
                  </a:moveTo>
                  <a:cubicBezTo>
                    <a:pt x="17" y="6"/>
                    <a:pt x="13" y="0"/>
                    <a:pt x="9" y="1"/>
                  </a:cubicBezTo>
                  <a:cubicBezTo>
                    <a:pt x="8" y="1"/>
                    <a:pt x="7" y="1"/>
                    <a:pt x="7" y="1"/>
                  </a:cubicBezTo>
                  <a:cubicBezTo>
                    <a:pt x="2" y="2"/>
                    <a:pt x="0" y="9"/>
                    <a:pt x="4" y="12"/>
                  </a:cubicBezTo>
                  <a:cubicBezTo>
                    <a:pt x="7" y="16"/>
                    <a:pt x="13" y="15"/>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26" name="Freeform 182"/>
            <p:cNvSpPr>
              <a:spLocks noEditPoints="1"/>
            </p:cNvSpPr>
            <p:nvPr/>
          </p:nvSpPr>
          <p:spPr bwMode="auto">
            <a:xfrm>
              <a:off x="6056313" y="2901950"/>
              <a:ext cx="628650" cy="276225"/>
            </a:xfrm>
            <a:custGeom>
              <a:avLst/>
              <a:gdLst>
                <a:gd name="T0" fmla="*/ 161 w 167"/>
                <a:gd name="T1" fmla="*/ 32 h 73"/>
                <a:gd name="T2" fmla="*/ 146 w 167"/>
                <a:gd name="T3" fmla="*/ 14 h 73"/>
                <a:gd name="T4" fmla="*/ 117 w 167"/>
                <a:gd name="T5" fmla="*/ 1 h 73"/>
                <a:gd name="T6" fmla="*/ 112 w 167"/>
                <a:gd name="T7" fmla="*/ 17 h 73"/>
                <a:gd name="T8" fmla="*/ 93 w 167"/>
                <a:gd name="T9" fmla="*/ 36 h 73"/>
                <a:gd name="T10" fmla="*/ 87 w 167"/>
                <a:gd name="T11" fmla="*/ 37 h 73"/>
                <a:gd name="T12" fmla="*/ 93 w 167"/>
                <a:gd name="T13" fmla="*/ 52 h 73"/>
                <a:gd name="T14" fmla="*/ 107 w 167"/>
                <a:gd name="T15" fmla="*/ 60 h 73"/>
                <a:gd name="T16" fmla="*/ 121 w 167"/>
                <a:gd name="T17" fmla="*/ 46 h 73"/>
                <a:gd name="T18" fmla="*/ 117 w 167"/>
                <a:gd name="T19" fmla="*/ 40 h 73"/>
                <a:gd name="T20" fmla="*/ 126 w 167"/>
                <a:gd name="T21" fmla="*/ 28 h 73"/>
                <a:gd name="T22" fmla="*/ 135 w 167"/>
                <a:gd name="T23" fmla="*/ 33 h 73"/>
                <a:gd name="T24" fmla="*/ 130 w 167"/>
                <a:gd name="T25" fmla="*/ 47 h 73"/>
                <a:gd name="T26" fmla="*/ 127 w 167"/>
                <a:gd name="T27" fmla="*/ 47 h 73"/>
                <a:gd name="T28" fmla="*/ 114 w 167"/>
                <a:gd name="T29" fmla="*/ 64 h 73"/>
                <a:gd name="T30" fmla="*/ 96 w 167"/>
                <a:gd name="T31" fmla="*/ 64 h 73"/>
                <a:gd name="T32" fmla="*/ 81 w 167"/>
                <a:gd name="T33" fmla="*/ 38 h 73"/>
                <a:gd name="T34" fmla="*/ 81 w 167"/>
                <a:gd name="T35" fmla="*/ 37 h 73"/>
                <a:gd name="T36" fmla="*/ 76 w 167"/>
                <a:gd name="T37" fmla="*/ 36 h 73"/>
                <a:gd name="T38" fmla="*/ 55 w 167"/>
                <a:gd name="T39" fmla="*/ 17 h 73"/>
                <a:gd name="T40" fmla="*/ 51 w 167"/>
                <a:gd name="T41" fmla="*/ 0 h 73"/>
                <a:gd name="T42" fmla="*/ 51 w 167"/>
                <a:gd name="T43" fmla="*/ 0 h 73"/>
                <a:gd name="T44" fmla="*/ 21 w 167"/>
                <a:gd name="T45" fmla="*/ 14 h 73"/>
                <a:gd name="T46" fmla="*/ 6 w 167"/>
                <a:gd name="T47" fmla="*/ 32 h 73"/>
                <a:gd name="T48" fmla="*/ 0 w 167"/>
                <a:gd name="T49" fmla="*/ 59 h 73"/>
                <a:gd name="T50" fmla="*/ 1 w 167"/>
                <a:gd name="T51" fmla="*/ 62 h 73"/>
                <a:gd name="T52" fmla="*/ 84 w 167"/>
                <a:gd name="T53" fmla="*/ 73 h 73"/>
                <a:gd name="T54" fmla="*/ 166 w 167"/>
                <a:gd name="T55" fmla="*/ 62 h 73"/>
                <a:gd name="T56" fmla="*/ 167 w 167"/>
                <a:gd name="T57" fmla="*/ 59 h 73"/>
                <a:gd name="T58" fmla="*/ 161 w 167"/>
                <a:gd name="T59" fmla="*/ 32 h 73"/>
                <a:gd name="T60" fmla="*/ 52 w 167"/>
                <a:gd name="T61" fmla="*/ 43 h 73"/>
                <a:gd name="T62" fmla="*/ 42 w 167"/>
                <a:gd name="T63" fmla="*/ 43 h 73"/>
                <a:gd name="T64" fmla="*/ 42 w 167"/>
                <a:gd name="T65" fmla="*/ 54 h 73"/>
                <a:gd name="T66" fmla="*/ 38 w 167"/>
                <a:gd name="T67" fmla="*/ 54 h 73"/>
                <a:gd name="T68" fmla="*/ 38 w 167"/>
                <a:gd name="T69" fmla="*/ 43 h 73"/>
                <a:gd name="T70" fmla="*/ 28 w 167"/>
                <a:gd name="T71" fmla="*/ 43 h 73"/>
                <a:gd name="T72" fmla="*/ 28 w 167"/>
                <a:gd name="T73" fmla="*/ 39 h 73"/>
                <a:gd name="T74" fmla="*/ 38 w 167"/>
                <a:gd name="T75" fmla="*/ 39 h 73"/>
                <a:gd name="T76" fmla="*/ 38 w 167"/>
                <a:gd name="T77" fmla="*/ 28 h 73"/>
                <a:gd name="T78" fmla="*/ 42 w 167"/>
                <a:gd name="T79" fmla="*/ 28 h 73"/>
                <a:gd name="T80" fmla="*/ 42 w 167"/>
                <a:gd name="T81" fmla="*/ 39 h 73"/>
                <a:gd name="T82" fmla="*/ 52 w 167"/>
                <a:gd name="T83" fmla="*/ 39 h 73"/>
                <a:gd name="T84" fmla="*/ 52 w 167"/>
                <a:gd name="T85"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73">
                  <a:moveTo>
                    <a:pt x="161" y="32"/>
                  </a:moveTo>
                  <a:cubicBezTo>
                    <a:pt x="157" y="24"/>
                    <a:pt x="153" y="19"/>
                    <a:pt x="146" y="14"/>
                  </a:cubicBezTo>
                  <a:cubicBezTo>
                    <a:pt x="140" y="10"/>
                    <a:pt x="125" y="4"/>
                    <a:pt x="117" y="1"/>
                  </a:cubicBezTo>
                  <a:cubicBezTo>
                    <a:pt x="116" y="6"/>
                    <a:pt x="114" y="12"/>
                    <a:pt x="112" y="17"/>
                  </a:cubicBezTo>
                  <a:cubicBezTo>
                    <a:pt x="109" y="26"/>
                    <a:pt x="102" y="33"/>
                    <a:pt x="93" y="36"/>
                  </a:cubicBezTo>
                  <a:cubicBezTo>
                    <a:pt x="91" y="36"/>
                    <a:pt x="89" y="37"/>
                    <a:pt x="87" y="37"/>
                  </a:cubicBezTo>
                  <a:cubicBezTo>
                    <a:pt x="88" y="43"/>
                    <a:pt x="90" y="48"/>
                    <a:pt x="93" y="52"/>
                  </a:cubicBezTo>
                  <a:cubicBezTo>
                    <a:pt x="96" y="57"/>
                    <a:pt x="101" y="62"/>
                    <a:pt x="107" y="60"/>
                  </a:cubicBezTo>
                  <a:cubicBezTo>
                    <a:pt x="114" y="58"/>
                    <a:pt x="118" y="52"/>
                    <a:pt x="121" y="46"/>
                  </a:cubicBezTo>
                  <a:cubicBezTo>
                    <a:pt x="119" y="44"/>
                    <a:pt x="117" y="42"/>
                    <a:pt x="117" y="40"/>
                  </a:cubicBezTo>
                  <a:cubicBezTo>
                    <a:pt x="116" y="34"/>
                    <a:pt x="120" y="28"/>
                    <a:pt x="126" y="28"/>
                  </a:cubicBezTo>
                  <a:cubicBezTo>
                    <a:pt x="130" y="27"/>
                    <a:pt x="134" y="30"/>
                    <a:pt x="135" y="33"/>
                  </a:cubicBezTo>
                  <a:cubicBezTo>
                    <a:pt x="138" y="38"/>
                    <a:pt x="135" y="45"/>
                    <a:pt x="130" y="47"/>
                  </a:cubicBezTo>
                  <a:cubicBezTo>
                    <a:pt x="129" y="47"/>
                    <a:pt x="128" y="47"/>
                    <a:pt x="127" y="47"/>
                  </a:cubicBezTo>
                  <a:cubicBezTo>
                    <a:pt x="124" y="54"/>
                    <a:pt x="120" y="60"/>
                    <a:pt x="114" y="64"/>
                  </a:cubicBezTo>
                  <a:cubicBezTo>
                    <a:pt x="108" y="68"/>
                    <a:pt x="101" y="67"/>
                    <a:pt x="96" y="64"/>
                  </a:cubicBezTo>
                  <a:cubicBezTo>
                    <a:pt x="88" y="57"/>
                    <a:pt x="83" y="48"/>
                    <a:pt x="81" y="38"/>
                  </a:cubicBezTo>
                  <a:cubicBezTo>
                    <a:pt x="81" y="37"/>
                    <a:pt x="81" y="37"/>
                    <a:pt x="81" y="37"/>
                  </a:cubicBezTo>
                  <a:cubicBezTo>
                    <a:pt x="79" y="37"/>
                    <a:pt x="78" y="37"/>
                    <a:pt x="76" y="36"/>
                  </a:cubicBezTo>
                  <a:cubicBezTo>
                    <a:pt x="66" y="34"/>
                    <a:pt x="59" y="26"/>
                    <a:pt x="55" y="17"/>
                  </a:cubicBezTo>
                  <a:cubicBezTo>
                    <a:pt x="53" y="12"/>
                    <a:pt x="52" y="6"/>
                    <a:pt x="51" y="0"/>
                  </a:cubicBezTo>
                  <a:cubicBezTo>
                    <a:pt x="51" y="0"/>
                    <a:pt x="51" y="0"/>
                    <a:pt x="51" y="0"/>
                  </a:cubicBezTo>
                  <a:cubicBezTo>
                    <a:pt x="43" y="3"/>
                    <a:pt x="27" y="10"/>
                    <a:pt x="21" y="14"/>
                  </a:cubicBezTo>
                  <a:cubicBezTo>
                    <a:pt x="14" y="19"/>
                    <a:pt x="10" y="24"/>
                    <a:pt x="6" y="32"/>
                  </a:cubicBezTo>
                  <a:cubicBezTo>
                    <a:pt x="2" y="41"/>
                    <a:pt x="0" y="50"/>
                    <a:pt x="0" y="59"/>
                  </a:cubicBezTo>
                  <a:cubicBezTo>
                    <a:pt x="0" y="60"/>
                    <a:pt x="0" y="61"/>
                    <a:pt x="1" y="62"/>
                  </a:cubicBezTo>
                  <a:cubicBezTo>
                    <a:pt x="24" y="72"/>
                    <a:pt x="66" y="73"/>
                    <a:pt x="84" y="73"/>
                  </a:cubicBezTo>
                  <a:cubicBezTo>
                    <a:pt x="102" y="73"/>
                    <a:pt x="143" y="72"/>
                    <a:pt x="166" y="62"/>
                  </a:cubicBezTo>
                  <a:cubicBezTo>
                    <a:pt x="167" y="61"/>
                    <a:pt x="167" y="60"/>
                    <a:pt x="167" y="59"/>
                  </a:cubicBezTo>
                  <a:cubicBezTo>
                    <a:pt x="167" y="50"/>
                    <a:pt x="165" y="41"/>
                    <a:pt x="161" y="32"/>
                  </a:cubicBezTo>
                  <a:close/>
                  <a:moveTo>
                    <a:pt x="52" y="43"/>
                  </a:moveTo>
                  <a:cubicBezTo>
                    <a:pt x="42" y="43"/>
                    <a:pt x="42" y="43"/>
                    <a:pt x="42" y="43"/>
                  </a:cubicBezTo>
                  <a:cubicBezTo>
                    <a:pt x="42" y="54"/>
                    <a:pt x="42" y="54"/>
                    <a:pt x="42" y="54"/>
                  </a:cubicBezTo>
                  <a:cubicBezTo>
                    <a:pt x="38" y="54"/>
                    <a:pt x="38" y="54"/>
                    <a:pt x="38" y="54"/>
                  </a:cubicBezTo>
                  <a:cubicBezTo>
                    <a:pt x="38" y="43"/>
                    <a:pt x="38" y="43"/>
                    <a:pt x="38" y="43"/>
                  </a:cubicBezTo>
                  <a:cubicBezTo>
                    <a:pt x="28" y="43"/>
                    <a:pt x="28" y="43"/>
                    <a:pt x="28" y="43"/>
                  </a:cubicBezTo>
                  <a:cubicBezTo>
                    <a:pt x="28" y="39"/>
                    <a:pt x="28" y="39"/>
                    <a:pt x="28" y="39"/>
                  </a:cubicBezTo>
                  <a:cubicBezTo>
                    <a:pt x="38" y="39"/>
                    <a:pt x="38" y="39"/>
                    <a:pt x="38" y="39"/>
                  </a:cubicBezTo>
                  <a:cubicBezTo>
                    <a:pt x="38" y="28"/>
                    <a:pt x="38" y="28"/>
                    <a:pt x="38" y="28"/>
                  </a:cubicBezTo>
                  <a:cubicBezTo>
                    <a:pt x="42" y="28"/>
                    <a:pt x="42" y="28"/>
                    <a:pt x="42" y="28"/>
                  </a:cubicBezTo>
                  <a:cubicBezTo>
                    <a:pt x="42" y="39"/>
                    <a:pt x="42" y="39"/>
                    <a:pt x="42" y="39"/>
                  </a:cubicBezTo>
                  <a:cubicBezTo>
                    <a:pt x="52" y="39"/>
                    <a:pt x="52" y="39"/>
                    <a:pt x="52" y="39"/>
                  </a:cubicBezTo>
                  <a:lnTo>
                    <a:pt x="5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27" name="Freeform 183"/>
            <p:cNvSpPr>
              <a:spLocks/>
            </p:cNvSpPr>
            <p:nvPr/>
          </p:nvSpPr>
          <p:spPr bwMode="auto">
            <a:xfrm>
              <a:off x="6270625" y="2906713"/>
              <a:ext cx="200025" cy="112713"/>
            </a:xfrm>
            <a:custGeom>
              <a:avLst/>
              <a:gdLst>
                <a:gd name="T0" fmla="*/ 29 w 53"/>
                <a:gd name="T1" fmla="*/ 14 h 30"/>
                <a:gd name="T2" fmla="*/ 0 w 53"/>
                <a:gd name="T3" fmla="*/ 0 h 30"/>
                <a:gd name="T4" fmla="*/ 4 w 53"/>
                <a:gd name="T5" fmla="*/ 13 h 30"/>
                <a:gd name="T6" fmla="*/ 20 w 53"/>
                <a:gd name="T7" fmla="*/ 29 h 30"/>
                <a:gd name="T8" fmla="*/ 34 w 53"/>
                <a:gd name="T9" fmla="*/ 29 h 30"/>
                <a:gd name="T10" fmla="*/ 52 w 53"/>
                <a:gd name="T11" fmla="*/ 8 h 30"/>
                <a:gd name="T12" fmla="*/ 53 w 53"/>
                <a:gd name="T13" fmla="*/ 0 h 30"/>
                <a:gd name="T14" fmla="*/ 29 w 53"/>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29" y="14"/>
                  </a:moveTo>
                  <a:cubicBezTo>
                    <a:pt x="18" y="15"/>
                    <a:pt x="7" y="9"/>
                    <a:pt x="0" y="0"/>
                  </a:cubicBezTo>
                  <a:cubicBezTo>
                    <a:pt x="1" y="5"/>
                    <a:pt x="2" y="9"/>
                    <a:pt x="4" y="13"/>
                  </a:cubicBezTo>
                  <a:cubicBezTo>
                    <a:pt x="7" y="20"/>
                    <a:pt x="12" y="27"/>
                    <a:pt x="20" y="29"/>
                  </a:cubicBezTo>
                  <a:cubicBezTo>
                    <a:pt x="24" y="30"/>
                    <a:pt x="29" y="30"/>
                    <a:pt x="34" y="29"/>
                  </a:cubicBezTo>
                  <a:cubicBezTo>
                    <a:pt x="43" y="27"/>
                    <a:pt x="49" y="17"/>
                    <a:pt x="52" y="8"/>
                  </a:cubicBezTo>
                  <a:cubicBezTo>
                    <a:pt x="52" y="5"/>
                    <a:pt x="53" y="2"/>
                    <a:pt x="53" y="0"/>
                  </a:cubicBezTo>
                  <a:cubicBezTo>
                    <a:pt x="47" y="7"/>
                    <a:pt x="39" y="13"/>
                    <a:pt x="2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28" name="Freeform 184"/>
            <p:cNvSpPr>
              <a:spLocks/>
            </p:cNvSpPr>
            <p:nvPr/>
          </p:nvSpPr>
          <p:spPr bwMode="auto">
            <a:xfrm>
              <a:off x="6218238" y="2544763"/>
              <a:ext cx="304800" cy="395288"/>
            </a:xfrm>
            <a:custGeom>
              <a:avLst/>
              <a:gdLst>
                <a:gd name="T0" fmla="*/ 41 w 81"/>
                <a:gd name="T1" fmla="*/ 105 h 105"/>
                <a:gd name="T2" fmla="*/ 70 w 81"/>
                <a:gd name="T3" fmla="*/ 79 h 105"/>
                <a:gd name="T4" fmla="*/ 81 w 81"/>
                <a:gd name="T5" fmla="*/ 56 h 105"/>
                <a:gd name="T6" fmla="*/ 80 w 81"/>
                <a:gd name="T7" fmla="*/ 49 h 105"/>
                <a:gd name="T8" fmla="*/ 78 w 81"/>
                <a:gd name="T9" fmla="*/ 47 h 105"/>
                <a:gd name="T10" fmla="*/ 77 w 81"/>
                <a:gd name="T11" fmla="*/ 46 h 105"/>
                <a:gd name="T12" fmla="*/ 77 w 81"/>
                <a:gd name="T13" fmla="*/ 33 h 105"/>
                <a:gd name="T14" fmla="*/ 71 w 81"/>
                <a:gd name="T15" fmla="*/ 19 h 105"/>
                <a:gd name="T16" fmla="*/ 59 w 81"/>
                <a:gd name="T17" fmla="*/ 4 h 105"/>
                <a:gd name="T18" fmla="*/ 41 w 81"/>
                <a:gd name="T19" fmla="*/ 0 h 105"/>
                <a:gd name="T20" fmla="*/ 41 w 81"/>
                <a:gd name="T21" fmla="*/ 0 h 105"/>
                <a:gd name="T22" fmla="*/ 9 w 81"/>
                <a:gd name="T23" fmla="*/ 16 h 105"/>
                <a:gd name="T24" fmla="*/ 4 w 81"/>
                <a:gd name="T25" fmla="*/ 32 h 105"/>
                <a:gd name="T26" fmla="*/ 4 w 81"/>
                <a:gd name="T27" fmla="*/ 46 h 105"/>
                <a:gd name="T28" fmla="*/ 3 w 81"/>
                <a:gd name="T29" fmla="*/ 47 h 105"/>
                <a:gd name="T30" fmla="*/ 1 w 81"/>
                <a:gd name="T31" fmla="*/ 49 h 105"/>
                <a:gd name="T32" fmla="*/ 0 w 81"/>
                <a:gd name="T33" fmla="*/ 56 h 105"/>
                <a:gd name="T34" fmla="*/ 11 w 81"/>
                <a:gd name="T35" fmla="*/ 79 h 105"/>
                <a:gd name="T36" fmla="*/ 41 w 81"/>
                <a:gd name="T3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05">
                  <a:moveTo>
                    <a:pt x="41" y="105"/>
                  </a:moveTo>
                  <a:cubicBezTo>
                    <a:pt x="55" y="105"/>
                    <a:pt x="66" y="94"/>
                    <a:pt x="70" y="79"/>
                  </a:cubicBezTo>
                  <a:cubicBezTo>
                    <a:pt x="75" y="74"/>
                    <a:pt x="81" y="65"/>
                    <a:pt x="81" y="56"/>
                  </a:cubicBezTo>
                  <a:cubicBezTo>
                    <a:pt x="81" y="54"/>
                    <a:pt x="81" y="51"/>
                    <a:pt x="80" y="49"/>
                  </a:cubicBezTo>
                  <a:cubicBezTo>
                    <a:pt x="79" y="48"/>
                    <a:pt x="79" y="47"/>
                    <a:pt x="78" y="47"/>
                  </a:cubicBezTo>
                  <a:cubicBezTo>
                    <a:pt x="78" y="46"/>
                    <a:pt x="77" y="46"/>
                    <a:pt x="77" y="46"/>
                  </a:cubicBezTo>
                  <a:cubicBezTo>
                    <a:pt x="77" y="46"/>
                    <a:pt x="78" y="39"/>
                    <a:pt x="77" y="33"/>
                  </a:cubicBezTo>
                  <a:cubicBezTo>
                    <a:pt x="76" y="26"/>
                    <a:pt x="74" y="22"/>
                    <a:pt x="71" y="19"/>
                  </a:cubicBezTo>
                  <a:cubicBezTo>
                    <a:pt x="69" y="11"/>
                    <a:pt x="66" y="7"/>
                    <a:pt x="59" y="4"/>
                  </a:cubicBezTo>
                  <a:cubicBezTo>
                    <a:pt x="55" y="2"/>
                    <a:pt x="48" y="0"/>
                    <a:pt x="41" y="0"/>
                  </a:cubicBezTo>
                  <a:cubicBezTo>
                    <a:pt x="41" y="0"/>
                    <a:pt x="41" y="0"/>
                    <a:pt x="41" y="0"/>
                  </a:cubicBezTo>
                  <a:cubicBezTo>
                    <a:pt x="23" y="1"/>
                    <a:pt x="13" y="9"/>
                    <a:pt x="9" y="16"/>
                  </a:cubicBezTo>
                  <a:cubicBezTo>
                    <a:pt x="4" y="24"/>
                    <a:pt x="4" y="32"/>
                    <a:pt x="4" y="32"/>
                  </a:cubicBezTo>
                  <a:cubicBezTo>
                    <a:pt x="4" y="32"/>
                    <a:pt x="4" y="46"/>
                    <a:pt x="4" y="46"/>
                  </a:cubicBezTo>
                  <a:cubicBezTo>
                    <a:pt x="4" y="46"/>
                    <a:pt x="4" y="46"/>
                    <a:pt x="3" y="47"/>
                  </a:cubicBezTo>
                  <a:cubicBezTo>
                    <a:pt x="2" y="47"/>
                    <a:pt x="2" y="48"/>
                    <a:pt x="1" y="49"/>
                  </a:cubicBezTo>
                  <a:cubicBezTo>
                    <a:pt x="0" y="51"/>
                    <a:pt x="0" y="54"/>
                    <a:pt x="0" y="56"/>
                  </a:cubicBezTo>
                  <a:cubicBezTo>
                    <a:pt x="0" y="65"/>
                    <a:pt x="6" y="74"/>
                    <a:pt x="11" y="79"/>
                  </a:cubicBezTo>
                  <a:cubicBezTo>
                    <a:pt x="15" y="94"/>
                    <a:pt x="26" y="105"/>
                    <a:pt x="4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cxnSp>
        <p:nvCxnSpPr>
          <p:cNvPr id="329" name="Straight Arrow Connector 328" descr="Flow chart showing " title="Flow Chart"/>
          <p:cNvCxnSpPr/>
          <p:nvPr/>
        </p:nvCxnSpPr>
        <p:spPr>
          <a:xfrm flipH="1">
            <a:off x="12652719" y="5297543"/>
            <a:ext cx="685715" cy="117798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330" name="Group 329" descr="Flow chart showing " title="Flow Chart"/>
          <p:cNvGrpSpPr/>
          <p:nvPr/>
        </p:nvGrpSpPr>
        <p:grpSpPr>
          <a:xfrm>
            <a:off x="13202585" y="4521967"/>
            <a:ext cx="1079039" cy="691992"/>
            <a:chOff x="8348465" y="1651892"/>
            <a:chExt cx="876300" cy="561975"/>
          </a:xfrm>
        </p:grpSpPr>
        <p:sp>
          <p:nvSpPr>
            <p:cNvPr id="331" name="Rectangle 330"/>
            <p:cNvSpPr/>
            <p:nvPr/>
          </p:nvSpPr>
          <p:spPr>
            <a:xfrm>
              <a:off x="8348465" y="1651892"/>
              <a:ext cx="845735" cy="55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nvGrpSpPr>
            <p:cNvPr id="332" name="Group 331"/>
            <p:cNvGrpSpPr/>
            <p:nvPr/>
          </p:nvGrpSpPr>
          <p:grpSpPr>
            <a:xfrm>
              <a:off x="8348465" y="1651892"/>
              <a:ext cx="876300" cy="561975"/>
              <a:chOff x="6918325" y="3498850"/>
              <a:chExt cx="876300" cy="561975"/>
            </a:xfrm>
            <a:solidFill>
              <a:schemeClr val="accent3"/>
            </a:solidFill>
          </p:grpSpPr>
          <p:sp>
            <p:nvSpPr>
              <p:cNvPr id="333" name="Freeform 185"/>
              <p:cNvSpPr>
                <a:spLocks/>
              </p:cNvSpPr>
              <p:nvPr/>
            </p:nvSpPr>
            <p:spPr bwMode="auto">
              <a:xfrm>
                <a:off x="7489825" y="3754438"/>
                <a:ext cx="211138" cy="215900"/>
              </a:xfrm>
              <a:custGeom>
                <a:avLst/>
                <a:gdLst>
                  <a:gd name="T0" fmla="*/ 28 w 56"/>
                  <a:gd name="T1" fmla="*/ 0 h 57"/>
                  <a:gd name="T2" fmla="*/ 16 w 56"/>
                  <a:gd name="T3" fmla="*/ 10 h 57"/>
                  <a:gd name="T4" fmla="*/ 16 w 56"/>
                  <a:gd name="T5" fmla="*/ 15 h 57"/>
                  <a:gd name="T6" fmla="*/ 15 w 56"/>
                  <a:gd name="T7" fmla="*/ 18 h 57"/>
                  <a:gd name="T8" fmla="*/ 18 w 56"/>
                  <a:gd name="T9" fmla="*/ 26 h 57"/>
                  <a:gd name="T10" fmla="*/ 21 w 56"/>
                  <a:gd name="T11" fmla="*/ 31 h 57"/>
                  <a:gd name="T12" fmla="*/ 21 w 56"/>
                  <a:gd name="T13" fmla="*/ 31 h 57"/>
                  <a:gd name="T14" fmla="*/ 21 w 56"/>
                  <a:gd name="T15" fmla="*/ 31 h 57"/>
                  <a:gd name="T16" fmla="*/ 7 w 56"/>
                  <a:gd name="T17" fmla="*/ 38 h 57"/>
                  <a:gd name="T18" fmla="*/ 4 w 56"/>
                  <a:gd name="T19" fmla="*/ 41 h 57"/>
                  <a:gd name="T20" fmla="*/ 3 w 56"/>
                  <a:gd name="T21" fmla="*/ 43 h 57"/>
                  <a:gd name="T22" fmla="*/ 3 w 56"/>
                  <a:gd name="T23" fmla="*/ 43 h 57"/>
                  <a:gd name="T24" fmla="*/ 3 w 56"/>
                  <a:gd name="T25" fmla="*/ 44 h 57"/>
                  <a:gd name="T26" fmla="*/ 1 w 56"/>
                  <a:gd name="T27" fmla="*/ 50 h 57"/>
                  <a:gd name="T28" fmla="*/ 1 w 56"/>
                  <a:gd name="T29" fmla="*/ 50 h 57"/>
                  <a:gd name="T30" fmla="*/ 1 w 56"/>
                  <a:gd name="T31" fmla="*/ 50 h 57"/>
                  <a:gd name="T32" fmla="*/ 0 w 56"/>
                  <a:gd name="T33" fmla="*/ 51 h 57"/>
                  <a:gd name="T34" fmla="*/ 0 w 56"/>
                  <a:gd name="T35" fmla="*/ 52 h 57"/>
                  <a:gd name="T36" fmla="*/ 0 w 56"/>
                  <a:gd name="T37" fmla="*/ 52 h 57"/>
                  <a:gd name="T38" fmla="*/ 4 w 56"/>
                  <a:gd name="T39" fmla="*/ 55 h 57"/>
                  <a:gd name="T40" fmla="*/ 10 w 56"/>
                  <a:gd name="T41" fmla="*/ 56 h 57"/>
                  <a:gd name="T42" fmla="*/ 26 w 56"/>
                  <a:gd name="T43" fmla="*/ 57 h 57"/>
                  <a:gd name="T44" fmla="*/ 28 w 56"/>
                  <a:gd name="T45" fmla="*/ 57 h 57"/>
                  <a:gd name="T46" fmla="*/ 28 w 56"/>
                  <a:gd name="T47" fmla="*/ 57 h 57"/>
                  <a:gd name="T48" fmla="*/ 28 w 56"/>
                  <a:gd name="T49" fmla="*/ 57 h 57"/>
                  <a:gd name="T50" fmla="*/ 30 w 56"/>
                  <a:gd name="T51" fmla="*/ 57 h 57"/>
                  <a:gd name="T52" fmla="*/ 46 w 56"/>
                  <a:gd name="T53" fmla="*/ 56 h 57"/>
                  <a:gd name="T54" fmla="*/ 52 w 56"/>
                  <a:gd name="T55" fmla="*/ 55 h 57"/>
                  <a:gd name="T56" fmla="*/ 56 w 56"/>
                  <a:gd name="T57" fmla="*/ 52 h 57"/>
                  <a:gd name="T58" fmla="*/ 56 w 56"/>
                  <a:gd name="T59" fmla="*/ 52 h 57"/>
                  <a:gd name="T60" fmla="*/ 56 w 56"/>
                  <a:gd name="T61" fmla="*/ 51 h 57"/>
                  <a:gd name="T62" fmla="*/ 55 w 56"/>
                  <a:gd name="T63" fmla="*/ 50 h 57"/>
                  <a:gd name="T64" fmla="*/ 53 w 56"/>
                  <a:gd name="T65" fmla="*/ 43 h 57"/>
                  <a:gd name="T66" fmla="*/ 53 w 56"/>
                  <a:gd name="T67" fmla="*/ 43 h 57"/>
                  <a:gd name="T68" fmla="*/ 52 w 56"/>
                  <a:gd name="T69" fmla="*/ 41 h 57"/>
                  <a:gd name="T70" fmla="*/ 49 w 56"/>
                  <a:gd name="T71" fmla="*/ 38 h 57"/>
                  <a:gd name="T72" fmla="*/ 35 w 56"/>
                  <a:gd name="T73" fmla="*/ 31 h 57"/>
                  <a:gd name="T74" fmla="*/ 35 w 56"/>
                  <a:gd name="T75" fmla="*/ 31 h 57"/>
                  <a:gd name="T76" fmla="*/ 35 w 56"/>
                  <a:gd name="T77" fmla="*/ 31 h 57"/>
                  <a:gd name="T78" fmla="*/ 38 w 56"/>
                  <a:gd name="T79" fmla="*/ 26 h 57"/>
                  <a:gd name="T80" fmla="*/ 41 w 56"/>
                  <a:gd name="T81" fmla="*/ 18 h 57"/>
                  <a:gd name="T82" fmla="*/ 40 w 56"/>
                  <a:gd name="T83" fmla="*/ 15 h 57"/>
                  <a:gd name="T84" fmla="*/ 40 w 56"/>
                  <a:gd name="T85" fmla="*/ 10 h 57"/>
                  <a:gd name="T86" fmla="*/ 28 w 56"/>
                  <a:gd name="T8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57">
                    <a:moveTo>
                      <a:pt x="28" y="0"/>
                    </a:moveTo>
                    <a:cubicBezTo>
                      <a:pt x="16" y="0"/>
                      <a:pt x="16" y="10"/>
                      <a:pt x="16" y="10"/>
                    </a:cubicBezTo>
                    <a:cubicBezTo>
                      <a:pt x="16" y="15"/>
                      <a:pt x="16" y="15"/>
                      <a:pt x="16" y="15"/>
                    </a:cubicBezTo>
                    <a:cubicBezTo>
                      <a:pt x="15" y="15"/>
                      <a:pt x="15" y="16"/>
                      <a:pt x="15" y="18"/>
                    </a:cubicBezTo>
                    <a:cubicBezTo>
                      <a:pt x="15" y="21"/>
                      <a:pt x="17" y="24"/>
                      <a:pt x="18" y="26"/>
                    </a:cubicBezTo>
                    <a:cubicBezTo>
                      <a:pt x="19" y="28"/>
                      <a:pt x="20" y="30"/>
                      <a:pt x="21" y="31"/>
                    </a:cubicBezTo>
                    <a:cubicBezTo>
                      <a:pt x="21" y="31"/>
                      <a:pt x="21" y="31"/>
                      <a:pt x="21" y="31"/>
                    </a:cubicBezTo>
                    <a:cubicBezTo>
                      <a:pt x="21" y="31"/>
                      <a:pt x="21" y="31"/>
                      <a:pt x="21" y="31"/>
                    </a:cubicBezTo>
                    <a:cubicBezTo>
                      <a:pt x="17" y="34"/>
                      <a:pt x="11" y="36"/>
                      <a:pt x="7" y="38"/>
                    </a:cubicBezTo>
                    <a:cubicBezTo>
                      <a:pt x="6" y="39"/>
                      <a:pt x="5" y="40"/>
                      <a:pt x="4" y="41"/>
                    </a:cubicBezTo>
                    <a:cubicBezTo>
                      <a:pt x="4" y="42"/>
                      <a:pt x="3" y="42"/>
                      <a:pt x="3" y="43"/>
                    </a:cubicBezTo>
                    <a:cubicBezTo>
                      <a:pt x="3" y="43"/>
                      <a:pt x="3" y="43"/>
                      <a:pt x="3" y="43"/>
                    </a:cubicBezTo>
                    <a:cubicBezTo>
                      <a:pt x="3" y="44"/>
                      <a:pt x="3" y="44"/>
                      <a:pt x="3" y="44"/>
                    </a:cubicBezTo>
                    <a:cubicBezTo>
                      <a:pt x="2" y="46"/>
                      <a:pt x="1" y="48"/>
                      <a:pt x="1" y="50"/>
                    </a:cubicBezTo>
                    <a:cubicBezTo>
                      <a:pt x="1" y="50"/>
                      <a:pt x="1" y="50"/>
                      <a:pt x="1" y="50"/>
                    </a:cubicBezTo>
                    <a:cubicBezTo>
                      <a:pt x="1" y="50"/>
                      <a:pt x="1" y="50"/>
                      <a:pt x="1" y="50"/>
                    </a:cubicBezTo>
                    <a:cubicBezTo>
                      <a:pt x="1" y="51"/>
                      <a:pt x="1" y="51"/>
                      <a:pt x="0" y="51"/>
                    </a:cubicBezTo>
                    <a:cubicBezTo>
                      <a:pt x="0" y="52"/>
                      <a:pt x="0" y="52"/>
                      <a:pt x="0" y="52"/>
                    </a:cubicBezTo>
                    <a:cubicBezTo>
                      <a:pt x="0" y="52"/>
                      <a:pt x="0" y="52"/>
                      <a:pt x="0" y="52"/>
                    </a:cubicBezTo>
                    <a:cubicBezTo>
                      <a:pt x="0" y="54"/>
                      <a:pt x="4" y="55"/>
                      <a:pt x="4" y="55"/>
                    </a:cubicBezTo>
                    <a:cubicBezTo>
                      <a:pt x="5" y="55"/>
                      <a:pt x="7" y="56"/>
                      <a:pt x="10" y="56"/>
                    </a:cubicBezTo>
                    <a:cubicBezTo>
                      <a:pt x="15" y="57"/>
                      <a:pt x="21" y="57"/>
                      <a:pt x="26" y="57"/>
                    </a:cubicBezTo>
                    <a:cubicBezTo>
                      <a:pt x="26" y="57"/>
                      <a:pt x="27" y="57"/>
                      <a:pt x="28" y="57"/>
                    </a:cubicBezTo>
                    <a:cubicBezTo>
                      <a:pt x="28" y="57"/>
                      <a:pt x="28" y="57"/>
                      <a:pt x="28" y="57"/>
                    </a:cubicBezTo>
                    <a:cubicBezTo>
                      <a:pt x="28" y="57"/>
                      <a:pt x="28" y="57"/>
                      <a:pt x="28" y="57"/>
                    </a:cubicBezTo>
                    <a:cubicBezTo>
                      <a:pt x="29" y="57"/>
                      <a:pt x="30" y="57"/>
                      <a:pt x="30" y="57"/>
                    </a:cubicBezTo>
                    <a:cubicBezTo>
                      <a:pt x="35" y="57"/>
                      <a:pt x="41" y="57"/>
                      <a:pt x="46" y="56"/>
                    </a:cubicBezTo>
                    <a:cubicBezTo>
                      <a:pt x="49" y="56"/>
                      <a:pt x="51" y="55"/>
                      <a:pt x="52" y="55"/>
                    </a:cubicBezTo>
                    <a:cubicBezTo>
                      <a:pt x="52" y="55"/>
                      <a:pt x="56" y="54"/>
                      <a:pt x="56" y="52"/>
                    </a:cubicBezTo>
                    <a:cubicBezTo>
                      <a:pt x="56" y="52"/>
                      <a:pt x="56" y="52"/>
                      <a:pt x="56" y="52"/>
                    </a:cubicBezTo>
                    <a:cubicBezTo>
                      <a:pt x="56" y="52"/>
                      <a:pt x="56" y="52"/>
                      <a:pt x="56" y="51"/>
                    </a:cubicBezTo>
                    <a:cubicBezTo>
                      <a:pt x="55" y="51"/>
                      <a:pt x="55" y="50"/>
                      <a:pt x="55" y="50"/>
                    </a:cubicBezTo>
                    <a:cubicBezTo>
                      <a:pt x="55" y="48"/>
                      <a:pt x="54" y="45"/>
                      <a:pt x="53" y="43"/>
                    </a:cubicBezTo>
                    <a:cubicBezTo>
                      <a:pt x="53" y="43"/>
                      <a:pt x="53" y="43"/>
                      <a:pt x="53" y="43"/>
                    </a:cubicBezTo>
                    <a:cubicBezTo>
                      <a:pt x="53" y="42"/>
                      <a:pt x="52" y="42"/>
                      <a:pt x="52" y="41"/>
                    </a:cubicBezTo>
                    <a:cubicBezTo>
                      <a:pt x="51" y="40"/>
                      <a:pt x="50" y="39"/>
                      <a:pt x="49" y="38"/>
                    </a:cubicBezTo>
                    <a:cubicBezTo>
                      <a:pt x="45" y="36"/>
                      <a:pt x="39" y="34"/>
                      <a:pt x="35" y="31"/>
                    </a:cubicBezTo>
                    <a:cubicBezTo>
                      <a:pt x="35" y="31"/>
                      <a:pt x="35" y="31"/>
                      <a:pt x="35" y="31"/>
                    </a:cubicBezTo>
                    <a:cubicBezTo>
                      <a:pt x="35" y="31"/>
                      <a:pt x="35" y="31"/>
                      <a:pt x="35" y="31"/>
                    </a:cubicBezTo>
                    <a:cubicBezTo>
                      <a:pt x="36" y="30"/>
                      <a:pt x="37" y="28"/>
                      <a:pt x="38" y="26"/>
                    </a:cubicBezTo>
                    <a:cubicBezTo>
                      <a:pt x="39" y="24"/>
                      <a:pt x="41" y="21"/>
                      <a:pt x="41" y="18"/>
                    </a:cubicBezTo>
                    <a:cubicBezTo>
                      <a:pt x="41" y="16"/>
                      <a:pt x="41" y="15"/>
                      <a:pt x="40" y="15"/>
                    </a:cubicBezTo>
                    <a:cubicBezTo>
                      <a:pt x="40" y="10"/>
                      <a:pt x="40" y="10"/>
                      <a:pt x="40" y="10"/>
                    </a:cubicBezTo>
                    <a:cubicBezTo>
                      <a:pt x="40" y="10"/>
                      <a:pt x="40"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34" name="Freeform 186"/>
              <p:cNvSpPr>
                <a:spLocks noEditPoints="1"/>
              </p:cNvSpPr>
              <p:nvPr/>
            </p:nvSpPr>
            <p:spPr bwMode="auto">
              <a:xfrm>
                <a:off x="6918325" y="3498850"/>
                <a:ext cx="876300" cy="561975"/>
              </a:xfrm>
              <a:custGeom>
                <a:avLst/>
                <a:gdLst>
                  <a:gd name="T0" fmla="*/ 16 w 233"/>
                  <a:gd name="T1" fmla="*/ 0 h 149"/>
                  <a:gd name="T2" fmla="*/ 0 w 233"/>
                  <a:gd name="T3" fmla="*/ 15 h 149"/>
                  <a:gd name="T4" fmla="*/ 0 w 233"/>
                  <a:gd name="T5" fmla="*/ 134 h 149"/>
                  <a:gd name="T6" fmla="*/ 16 w 233"/>
                  <a:gd name="T7" fmla="*/ 149 h 149"/>
                  <a:gd name="T8" fmla="*/ 218 w 233"/>
                  <a:gd name="T9" fmla="*/ 149 h 149"/>
                  <a:gd name="T10" fmla="*/ 233 w 233"/>
                  <a:gd name="T11" fmla="*/ 134 h 149"/>
                  <a:gd name="T12" fmla="*/ 233 w 233"/>
                  <a:gd name="T13" fmla="*/ 15 h 149"/>
                  <a:gd name="T14" fmla="*/ 218 w 233"/>
                  <a:gd name="T15" fmla="*/ 0 h 149"/>
                  <a:gd name="T16" fmla="*/ 16 w 233"/>
                  <a:gd name="T17" fmla="*/ 0 h 149"/>
                  <a:gd name="T18" fmla="*/ 16 w 233"/>
                  <a:gd name="T19" fmla="*/ 9 h 149"/>
                  <a:gd name="T20" fmla="*/ 218 w 233"/>
                  <a:gd name="T21" fmla="*/ 9 h 149"/>
                  <a:gd name="T22" fmla="*/ 224 w 233"/>
                  <a:gd name="T23" fmla="*/ 15 h 149"/>
                  <a:gd name="T24" fmla="*/ 224 w 233"/>
                  <a:gd name="T25" fmla="*/ 134 h 149"/>
                  <a:gd name="T26" fmla="*/ 218 w 233"/>
                  <a:gd name="T27" fmla="*/ 140 h 149"/>
                  <a:gd name="T28" fmla="*/ 16 w 233"/>
                  <a:gd name="T29" fmla="*/ 140 h 149"/>
                  <a:gd name="T30" fmla="*/ 9 w 233"/>
                  <a:gd name="T31" fmla="*/ 134 h 149"/>
                  <a:gd name="T32" fmla="*/ 9 w 233"/>
                  <a:gd name="T33" fmla="*/ 15 h 149"/>
                  <a:gd name="T34" fmla="*/ 16 w 233"/>
                  <a:gd name="T35" fmla="*/ 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149">
                    <a:moveTo>
                      <a:pt x="16" y="0"/>
                    </a:moveTo>
                    <a:cubicBezTo>
                      <a:pt x="7" y="0"/>
                      <a:pt x="0" y="7"/>
                      <a:pt x="0" y="15"/>
                    </a:cubicBezTo>
                    <a:cubicBezTo>
                      <a:pt x="0" y="134"/>
                      <a:pt x="0" y="134"/>
                      <a:pt x="0" y="134"/>
                    </a:cubicBezTo>
                    <a:cubicBezTo>
                      <a:pt x="0" y="142"/>
                      <a:pt x="7" y="149"/>
                      <a:pt x="16" y="149"/>
                    </a:cubicBezTo>
                    <a:cubicBezTo>
                      <a:pt x="218" y="149"/>
                      <a:pt x="218" y="149"/>
                      <a:pt x="218" y="149"/>
                    </a:cubicBezTo>
                    <a:cubicBezTo>
                      <a:pt x="226" y="149"/>
                      <a:pt x="233" y="142"/>
                      <a:pt x="233" y="134"/>
                    </a:cubicBezTo>
                    <a:cubicBezTo>
                      <a:pt x="233" y="15"/>
                      <a:pt x="233" y="15"/>
                      <a:pt x="233" y="15"/>
                    </a:cubicBezTo>
                    <a:cubicBezTo>
                      <a:pt x="233" y="7"/>
                      <a:pt x="226" y="0"/>
                      <a:pt x="218" y="0"/>
                    </a:cubicBezTo>
                    <a:lnTo>
                      <a:pt x="16" y="0"/>
                    </a:lnTo>
                    <a:close/>
                    <a:moveTo>
                      <a:pt x="16" y="9"/>
                    </a:moveTo>
                    <a:cubicBezTo>
                      <a:pt x="218" y="9"/>
                      <a:pt x="218" y="9"/>
                      <a:pt x="218" y="9"/>
                    </a:cubicBezTo>
                    <a:cubicBezTo>
                      <a:pt x="221" y="9"/>
                      <a:pt x="224" y="12"/>
                      <a:pt x="224" y="15"/>
                    </a:cubicBezTo>
                    <a:cubicBezTo>
                      <a:pt x="224" y="134"/>
                      <a:pt x="224" y="134"/>
                      <a:pt x="224" y="134"/>
                    </a:cubicBezTo>
                    <a:cubicBezTo>
                      <a:pt x="224" y="137"/>
                      <a:pt x="221" y="140"/>
                      <a:pt x="218" y="140"/>
                    </a:cubicBezTo>
                    <a:cubicBezTo>
                      <a:pt x="16" y="140"/>
                      <a:pt x="16" y="140"/>
                      <a:pt x="16" y="140"/>
                    </a:cubicBezTo>
                    <a:cubicBezTo>
                      <a:pt x="12" y="140"/>
                      <a:pt x="9" y="137"/>
                      <a:pt x="9" y="134"/>
                    </a:cubicBezTo>
                    <a:cubicBezTo>
                      <a:pt x="9" y="15"/>
                      <a:pt x="9" y="15"/>
                      <a:pt x="9" y="15"/>
                    </a:cubicBezTo>
                    <a:cubicBezTo>
                      <a:pt x="9" y="12"/>
                      <a:pt x="12" y="9"/>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35" name="Freeform 187"/>
              <p:cNvSpPr>
                <a:spLocks/>
              </p:cNvSpPr>
              <p:nvPr/>
            </p:nvSpPr>
            <p:spPr bwMode="auto">
              <a:xfrm>
                <a:off x="6918325" y="3600450"/>
                <a:ext cx="876300" cy="117475"/>
              </a:xfrm>
              <a:custGeom>
                <a:avLst/>
                <a:gdLst>
                  <a:gd name="T0" fmla="*/ 16 w 233"/>
                  <a:gd name="T1" fmla="*/ 31 h 31"/>
                  <a:gd name="T2" fmla="*/ 218 w 233"/>
                  <a:gd name="T3" fmla="*/ 31 h 31"/>
                  <a:gd name="T4" fmla="*/ 233 w 233"/>
                  <a:gd name="T5" fmla="*/ 16 h 31"/>
                  <a:gd name="T6" fmla="*/ 218 w 233"/>
                  <a:gd name="T7" fmla="*/ 0 h 31"/>
                  <a:gd name="T8" fmla="*/ 16 w 233"/>
                  <a:gd name="T9" fmla="*/ 0 h 31"/>
                  <a:gd name="T10" fmla="*/ 0 w 233"/>
                  <a:gd name="T11" fmla="*/ 16 h 31"/>
                  <a:gd name="T12" fmla="*/ 16 w 233"/>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33" h="31">
                    <a:moveTo>
                      <a:pt x="16" y="31"/>
                    </a:moveTo>
                    <a:cubicBezTo>
                      <a:pt x="218" y="31"/>
                      <a:pt x="218" y="31"/>
                      <a:pt x="218" y="31"/>
                    </a:cubicBezTo>
                    <a:cubicBezTo>
                      <a:pt x="226" y="31"/>
                      <a:pt x="233" y="24"/>
                      <a:pt x="233" y="16"/>
                    </a:cubicBezTo>
                    <a:cubicBezTo>
                      <a:pt x="233" y="7"/>
                      <a:pt x="226" y="0"/>
                      <a:pt x="218" y="0"/>
                    </a:cubicBezTo>
                    <a:cubicBezTo>
                      <a:pt x="16" y="0"/>
                      <a:pt x="16" y="0"/>
                      <a:pt x="16" y="0"/>
                    </a:cubicBezTo>
                    <a:cubicBezTo>
                      <a:pt x="7" y="0"/>
                      <a:pt x="0" y="7"/>
                      <a:pt x="0" y="16"/>
                    </a:cubicBezTo>
                    <a:cubicBezTo>
                      <a:pt x="0" y="24"/>
                      <a:pt x="7" y="31"/>
                      <a:pt x="1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36" name="Freeform 188"/>
              <p:cNvSpPr>
                <a:spLocks/>
              </p:cNvSpPr>
              <p:nvPr/>
            </p:nvSpPr>
            <p:spPr bwMode="auto">
              <a:xfrm>
                <a:off x="7121525" y="3778250"/>
                <a:ext cx="296863" cy="33338"/>
              </a:xfrm>
              <a:custGeom>
                <a:avLst/>
                <a:gdLst>
                  <a:gd name="T0" fmla="*/ 8 w 79"/>
                  <a:gd name="T1" fmla="*/ 0 h 9"/>
                  <a:gd name="T2" fmla="*/ 71 w 79"/>
                  <a:gd name="T3" fmla="*/ 0 h 9"/>
                  <a:gd name="T4" fmla="*/ 79 w 79"/>
                  <a:gd name="T5" fmla="*/ 4 h 9"/>
                  <a:gd name="T6" fmla="*/ 79 w 79"/>
                  <a:gd name="T7" fmla="*/ 4 h 9"/>
                  <a:gd name="T8" fmla="*/ 71 w 79"/>
                  <a:gd name="T9" fmla="*/ 9 h 9"/>
                  <a:gd name="T10" fmla="*/ 8 w 79"/>
                  <a:gd name="T11" fmla="*/ 9 h 9"/>
                  <a:gd name="T12" fmla="*/ 0 w 79"/>
                  <a:gd name="T13" fmla="*/ 4 h 9"/>
                  <a:gd name="T14" fmla="*/ 0 w 79"/>
                  <a:gd name="T15" fmla="*/ 4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4"/>
                    </a:cubicBezTo>
                    <a:cubicBezTo>
                      <a:pt x="79" y="4"/>
                      <a:pt x="79" y="4"/>
                      <a:pt x="79" y="4"/>
                    </a:cubicBezTo>
                    <a:cubicBezTo>
                      <a:pt x="79" y="7"/>
                      <a:pt x="75" y="9"/>
                      <a:pt x="71" y="9"/>
                    </a:cubicBezTo>
                    <a:cubicBezTo>
                      <a:pt x="8" y="9"/>
                      <a:pt x="8" y="9"/>
                      <a:pt x="8" y="9"/>
                    </a:cubicBezTo>
                    <a:cubicBezTo>
                      <a:pt x="3" y="9"/>
                      <a:pt x="0" y="7"/>
                      <a:pt x="0" y="4"/>
                    </a:cubicBezTo>
                    <a:cubicBezTo>
                      <a:pt x="0" y="4"/>
                      <a:pt x="0" y="4"/>
                      <a:pt x="0" y="4"/>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37" name="Freeform 189"/>
              <p:cNvSpPr>
                <a:spLocks/>
              </p:cNvSpPr>
              <p:nvPr/>
            </p:nvSpPr>
            <p:spPr bwMode="auto">
              <a:xfrm>
                <a:off x="7042150" y="3765550"/>
                <a:ext cx="57150" cy="57150"/>
              </a:xfrm>
              <a:custGeom>
                <a:avLst/>
                <a:gdLst>
                  <a:gd name="T0" fmla="*/ 15 w 15"/>
                  <a:gd name="T1" fmla="*/ 7 h 15"/>
                  <a:gd name="T2" fmla="*/ 8 w 15"/>
                  <a:gd name="T3" fmla="*/ 15 h 15"/>
                  <a:gd name="T4" fmla="*/ 0 w 15"/>
                  <a:gd name="T5" fmla="*/ 7 h 15"/>
                  <a:gd name="T6" fmla="*/ 0 w 15"/>
                  <a:gd name="T7" fmla="*/ 7 h 15"/>
                  <a:gd name="T8" fmla="*/ 8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5" y="11"/>
                      <a:pt x="12" y="15"/>
                      <a:pt x="8" y="15"/>
                    </a:cubicBezTo>
                    <a:cubicBezTo>
                      <a:pt x="4" y="15"/>
                      <a:pt x="0" y="11"/>
                      <a:pt x="0" y="7"/>
                    </a:cubicBezTo>
                    <a:cubicBezTo>
                      <a:pt x="0" y="7"/>
                      <a:pt x="0" y="7"/>
                      <a:pt x="0" y="7"/>
                    </a:cubicBezTo>
                    <a:cubicBezTo>
                      <a:pt x="0" y="3"/>
                      <a:pt x="4" y="0"/>
                      <a:pt x="8" y="0"/>
                    </a:cubicBezTo>
                    <a:cubicBezTo>
                      <a:pt x="12" y="0"/>
                      <a:pt x="15" y="3"/>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38" name="Freeform 190"/>
              <p:cNvSpPr>
                <a:spLocks/>
              </p:cNvSpPr>
              <p:nvPr/>
            </p:nvSpPr>
            <p:spPr bwMode="auto">
              <a:xfrm>
                <a:off x="7042150" y="3844925"/>
                <a:ext cx="57150" cy="57150"/>
              </a:xfrm>
              <a:custGeom>
                <a:avLst/>
                <a:gdLst>
                  <a:gd name="T0" fmla="*/ 15 w 15"/>
                  <a:gd name="T1" fmla="*/ 7 h 15"/>
                  <a:gd name="T2" fmla="*/ 8 w 15"/>
                  <a:gd name="T3" fmla="*/ 15 h 15"/>
                  <a:gd name="T4" fmla="*/ 0 w 15"/>
                  <a:gd name="T5" fmla="*/ 7 h 15"/>
                  <a:gd name="T6" fmla="*/ 0 w 15"/>
                  <a:gd name="T7" fmla="*/ 7 h 15"/>
                  <a:gd name="T8" fmla="*/ 8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5" y="11"/>
                      <a:pt x="12" y="15"/>
                      <a:pt x="8" y="15"/>
                    </a:cubicBezTo>
                    <a:cubicBezTo>
                      <a:pt x="4" y="15"/>
                      <a:pt x="0" y="11"/>
                      <a:pt x="0" y="7"/>
                    </a:cubicBezTo>
                    <a:cubicBezTo>
                      <a:pt x="0" y="7"/>
                      <a:pt x="0" y="7"/>
                      <a:pt x="0" y="7"/>
                    </a:cubicBezTo>
                    <a:cubicBezTo>
                      <a:pt x="0" y="3"/>
                      <a:pt x="4" y="0"/>
                      <a:pt x="8" y="0"/>
                    </a:cubicBezTo>
                    <a:cubicBezTo>
                      <a:pt x="12" y="0"/>
                      <a:pt x="15" y="3"/>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39" name="Freeform 191"/>
              <p:cNvSpPr>
                <a:spLocks/>
              </p:cNvSpPr>
              <p:nvPr/>
            </p:nvSpPr>
            <p:spPr bwMode="auto">
              <a:xfrm>
                <a:off x="7042150" y="3921125"/>
                <a:ext cx="57150" cy="55563"/>
              </a:xfrm>
              <a:custGeom>
                <a:avLst/>
                <a:gdLst>
                  <a:gd name="T0" fmla="*/ 15 w 15"/>
                  <a:gd name="T1" fmla="*/ 8 h 15"/>
                  <a:gd name="T2" fmla="*/ 8 w 15"/>
                  <a:gd name="T3" fmla="*/ 15 h 15"/>
                  <a:gd name="T4" fmla="*/ 0 w 15"/>
                  <a:gd name="T5" fmla="*/ 8 h 15"/>
                  <a:gd name="T6" fmla="*/ 0 w 15"/>
                  <a:gd name="T7" fmla="*/ 8 h 15"/>
                  <a:gd name="T8" fmla="*/ 8 w 15"/>
                  <a:gd name="T9" fmla="*/ 0 h 15"/>
                  <a:gd name="T10" fmla="*/ 15 w 15"/>
                  <a:gd name="T11" fmla="*/ 8 h 15"/>
                </a:gdLst>
                <a:ahLst/>
                <a:cxnLst>
                  <a:cxn ang="0">
                    <a:pos x="T0" y="T1"/>
                  </a:cxn>
                  <a:cxn ang="0">
                    <a:pos x="T2" y="T3"/>
                  </a:cxn>
                  <a:cxn ang="0">
                    <a:pos x="T4" y="T5"/>
                  </a:cxn>
                  <a:cxn ang="0">
                    <a:pos x="T6" y="T7"/>
                  </a:cxn>
                  <a:cxn ang="0">
                    <a:pos x="T8" y="T9"/>
                  </a:cxn>
                  <a:cxn ang="0">
                    <a:pos x="T10" y="T11"/>
                  </a:cxn>
                </a:cxnLst>
                <a:rect l="0" t="0" r="r" b="b"/>
                <a:pathLst>
                  <a:path w="15" h="15">
                    <a:moveTo>
                      <a:pt x="15" y="8"/>
                    </a:moveTo>
                    <a:cubicBezTo>
                      <a:pt x="15" y="12"/>
                      <a:pt x="12" y="15"/>
                      <a:pt x="8" y="15"/>
                    </a:cubicBezTo>
                    <a:cubicBezTo>
                      <a:pt x="4" y="15"/>
                      <a:pt x="0" y="12"/>
                      <a:pt x="0" y="8"/>
                    </a:cubicBezTo>
                    <a:cubicBezTo>
                      <a:pt x="0" y="8"/>
                      <a:pt x="0" y="8"/>
                      <a:pt x="0" y="8"/>
                    </a:cubicBezTo>
                    <a:cubicBezTo>
                      <a:pt x="0" y="4"/>
                      <a:pt x="4" y="0"/>
                      <a:pt x="8" y="0"/>
                    </a:cubicBezTo>
                    <a:cubicBezTo>
                      <a:pt x="12" y="0"/>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40" name="Freeform 192"/>
              <p:cNvSpPr>
                <a:spLocks/>
              </p:cNvSpPr>
              <p:nvPr/>
            </p:nvSpPr>
            <p:spPr bwMode="auto">
              <a:xfrm>
                <a:off x="7121525" y="3856038"/>
                <a:ext cx="296863" cy="34925"/>
              </a:xfrm>
              <a:custGeom>
                <a:avLst/>
                <a:gdLst>
                  <a:gd name="T0" fmla="*/ 8 w 79"/>
                  <a:gd name="T1" fmla="*/ 0 h 9"/>
                  <a:gd name="T2" fmla="*/ 71 w 79"/>
                  <a:gd name="T3" fmla="*/ 0 h 9"/>
                  <a:gd name="T4" fmla="*/ 79 w 79"/>
                  <a:gd name="T5" fmla="*/ 4 h 9"/>
                  <a:gd name="T6" fmla="*/ 79 w 79"/>
                  <a:gd name="T7" fmla="*/ 4 h 9"/>
                  <a:gd name="T8" fmla="*/ 71 w 79"/>
                  <a:gd name="T9" fmla="*/ 9 h 9"/>
                  <a:gd name="T10" fmla="*/ 8 w 79"/>
                  <a:gd name="T11" fmla="*/ 9 h 9"/>
                  <a:gd name="T12" fmla="*/ 0 w 79"/>
                  <a:gd name="T13" fmla="*/ 4 h 9"/>
                  <a:gd name="T14" fmla="*/ 0 w 79"/>
                  <a:gd name="T15" fmla="*/ 4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4"/>
                    </a:cubicBezTo>
                    <a:cubicBezTo>
                      <a:pt x="79" y="4"/>
                      <a:pt x="79" y="4"/>
                      <a:pt x="79" y="4"/>
                    </a:cubicBezTo>
                    <a:cubicBezTo>
                      <a:pt x="79" y="7"/>
                      <a:pt x="75" y="9"/>
                      <a:pt x="71" y="9"/>
                    </a:cubicBezTo>
                    <a:cubicBezTo>
                      <a:pt x="8" y="9"/>
                      <a:pt x="8" y="9"/>
                      <a:pt x="8" y="9"/>
                    </a:cubicBezTo>
                    <a:cubicBezTo>
                      <a:pt x="3" y="9"/>
                      <a:pt x="0" y="7"/>
                      <a:pt x="0" y="4"/>
                    </a:cubicBezTo>
                    <a:cubicBezTo>
                      <a:pt x="0" y="4"/>
                      <a:pt x="0" y="4"/>
                      <a:pt x="0" y="4"/>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sp>
            <p:nvSpPr>
              <p:cNvPr id="341" name="Freeform 193"/>
              <p:cNvSpPr>
                <a:spLocks/>
              </p:cNvSpPr>
              <p:nvPr/>
            </p:nvSpPr>
            <p:spPr bwMode="auto">
              <a:xfrm>
                <a:off x="7121525" y="3932238"/>
                <a:ext cx="296863" cy="33338"/>
              </a:xfrm>
              <a:custGeom>
                <a:avLst/>
                <a:gdLst>
                  <a:gd name="T0" fmla="*/ 8 w 79"/>
                  <a:gd name="T1" fmla="*/ 0 h 9"/>
                  <a:gd name="T2" fmla="*/ 71 w 79"/>
                  <a:gd name="T3" fmla="*/ 0 h 9"/>
                  <a:gd name="T4" fmla="*/ 79 w 79"/>
                  <a:gd name="T5" fmla="*/ 5 h 9"/>
                  <a:gd name="T6" fmla="*/ 79 w 79"/>
                  <a:gd name="T7" fmla="*/ 5 h 9"/>
                  <a:gd name="T8" fmla="*/ 71 w 79"/>
                  <a:gd name="T9" fmla="*/ 9 h 9"/>
                  <a:gd name="T10" fmla="*/ 8 w 79"/>
                  <a:gd name="T11" fmla="*/ 9 h 9"/>
                  <a:gd name="T12" fmla="*/ 0 w 79"/>
                  <a:gd name="T13" fmla="*/ 5 h 9"/>
                  <a:gd name="T14" fmla="*/ 0 w 79"/>
                  <a:gd name="T15" fmla="*/ 5 h 9"/>
                  <a:gd name="T16" fmla="*/ 8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8" y="0"/>
                    </a:moveTo>
                    <a:cubicBezTo>
                      <a:pt x="71" y="0"/>
                      <a:pt x="71" y="0"/>
                      <a:pt x="71" y="0"/>
                    </a:cubicBezTo>
                    <a:cubicBezTo>
                      <a:pt x="75" y="0"/>
                      <a:pt x="79" y="2"/>
                      <a:pt x="79" y="5"/>
                    </a:cubicBezTo>
                    <a:cubicBezTo>
                      <a:pt x="79" y="5"/>
                      <a:pt x="79" y="5"/>
                      <a:pt x="79" y="5"/>
                    </a:cubicBezTo>
                    <a:cubicBezTo>
                      <a:pt x="79" y="7"/>
                      <a:pt x="75" y="9"/>
                      <a:pt x="71" y="9"/>
                    </a:cubicBezTo>
                    <a:cubicBezTo>
                      <a:pt x="8" y="9"/>
                      <a:pt x="8" y="9"/>
                      <a:pt x="8" y="9"/>
                    </a:cubicBezTo>
                    <a:cubicBezTo>
                      <a:pt x="3" y="9"/>
                      <a:pt x="0" y="7"/>
                      <a:pt x="0" y="5"/>
                    </a:cubicBezTo>
                    <a:cubicBezTo>
                      <a:pt x="0" y="5"/>
                      <a:pt x="0" y="5"/>
                      <a:pt x="0" y="5"/>
                    </a:cubicBezTo>
                    <a:cubicBezTo>
                      <a:pt x="0" y="2"/>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p>
            </p:txBody>
          </p:sp>
        </p:grpSp>
      </p:grpSp>
      <p:grpSp>
        <p:nvGrpSpPr>
          <p:cNvPr id="342" name="Group 341" descr="Flow chart showing " title="Flow Chart"/>
          <p:cNvGrpSpPr/>
          <p:nvPr/>
        </p:nvGrpSpPr>
        <p:grpSpPr>
          <a:xfrm>
            <a:off x="1392716" y="11436088"/>
            <a:ext cx="6502418" cy="1099189"/>
            <a:chOff x="633023" y="5517041"/>
            <a:chExt cx="3252056" cy="432366"/>
          </a:xfrm>
        </p:grpSpPr>
        <p:sp>
          <p:nvSpPr>
            <p:cNvPr id="343" name="Rounded Rectangle 342"/>
            <p:cNvSpPr/>
            <p:nvPr/>
          </p:nvSpPr>
          <p:spPr>
            <a:xfrm>
              <a:off x="633023" y="5517041"/>
              <a:ext cx="3252056" cy="432366"/>
            </a:xfrm>
            <a:prstGeom prst="roundRect">
              <a:avLst/>
            </a:prstGeom>
          </p:spPr>
          <p:style>
            <a:lnRef idx="0">
              <a:schemeClr val="accent4"/>
            </a:lnRef>
            <a:fillRef idx="3">
              <a:schemeClr val="accent4"/>
            </a:fillRef>
            <a:effectRef idx="3">
              <a:schemeClr val="accent4"/>
            </a:effectRef>
            <a:fontRef idx="minor">
              <a:schemeClr val="lt1"/>
            </a:fontRef>
          </p:style>
          <p:txBody>
            <a:bodyPr lIns="1279827" rtlCol="0" anchor="ctr"/>
            <a:lstStyle/>
            <a:p>
              <a:r>
                <a:rPr lang="en-US" sz="3199" dirty="0">
                  <a:solidFill>
                    <a:schemeClr val="bg1"/>
                  </a:solidFill>
                  <a:latin typeface="Lato" panose="020F0502020204030203" pitchFamily="34" charset="0"/>
                  <a:ea typeface="Lato" panose="020F0502020204030203" pitchFamily="34" charset="0"/>
                  <a:cs typeface="Lato" panose="020F0502020204030203" pitchFamily="34" charset="0"/>
                </a:rPr>
                <a:t>Manage Savings/Overages</a:t>
              </a:r>
            </a:p>
          </p:txBody>
        </p:sp>
        <p:sp>
          <p:nvSpPr>
            <p:cNvPr id="344" name="TextBox 343"/>
            <p:cNvSpPr txBox="1"/>
            <p:nvPr/>
          </p:nvSpPr>
          <p:spPr>
            <a:xfrm>
              <a:off x="684034" y="5521425"/>
              <a:ext cx="457937" cy="423598"/>
            </a:xfrm>
            <a:prstGeom prst="rect">
              <a:avLst/>
            </a:prstGeom>
            <a:noFill/>
          </p:spPr>
          <p:txBody>
            <a:bodyPr wrap="none" rtlCol="0" anchor="ctr">
              <a:spAutoFit/>
            </a:bodyPr>
            <a:lstStyle/>
            <a:p>
              <a:r>
                <a:rPr lang="en-US" sz="6398" dirty="0">
                  <a:solidFill>
                    <a:schemeClr val="bg1"/>
                  </a:solidFill>
                  <a:sym typeface="Wingdings" panose="05000000000000000000" pitchFamily="2" charset="2"/>
                </a:rPr>
                <a:t></a:t>
              </a:r>
              <a:endParaRPr lang="en-US" sz="7198" dirty="0">
                <a:solidFill>
                  <a:schemeClr val="bg1"/>
                </a:solidFill>
              </a:endParaRPr>
            </a:p>
          </p:txBody>
        </p:sp>
      </p:grpSp>
      <p:sp>
        <p:nvSpPr>
          <p:cNvPr id="345" name="Down Arrow 344" descr="Flow chart showing " title="Flow Chart"/>
          <p:cNvSpPr/>
          <p:nvPr/>
        </p:nvSpPr>
        <p:spPr>
          <a:xfrm>
            <a:off x="3766328" y="10005669"/>
            <a:ext cx="1422030" cy="1539915"/>
          </a:xfrm>
          <a:prstGeom prst="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nvGrpSpPr>
          <p:cNvPr id="346" name="Group 345" descr="Flow chart showing " title="Flow Chart"/>
          <p:cNvGrpSpPr/>
          <p:nvPr/>
        </p:nvGrpSpPr>
        <p:grpSpPr>
          <a:xfrm>
            <a:off x="1392716" y="9029467"/>
            <a:ext cx="6502418" cy="1148461"/>
            <a:chOff x="684034" y="4243994"/>
            <a:chExt cx="3252056" cy="456231"/>
          </a:xfrm>
        </p:grpSpPr>
        <p:sp>
          <p:nvSpPr>
            <p:cNvPr id="347" name="Rounded Rectangle 346"/>
            <p:cNvSpPr/>
            <p:nvPr/>
          </p:nvSpPr>
          <p:spPr>
            <a:xfrm>
              <a:off x="684034" y="4243994"/>
              <a:ext cx="3252056" cy="432366"/>
            </a:xfrm>
            <a:prstGeom prst="roundRect">
              <a:avLst/>
            </a:prstGeom>
          </p:spPr>
          <p:style>
            <a:lnRef idx="0">
              <a:schemeClr val="accent4"/>
            </a:lnRef>
            <a:fillRef idx="3">
              <a:schemeClr val="accent4"/>
            </a:fillRef>
            <a:effectRef idx="3">
              <a:schemeClr val="accent4"/>
            </a:effectRef>
            <a:fontRef idx="minor">
              <a:schemeClr val="lt1"/>
            </a:fontRef>
          </p:style>
          <p:txBody>
            <a:bodyPr lIns="1279827" rtlCol="0" anchor="ctr"/>
            <a:lstStyle/>
            <a:p>
              <a:r>
                <a:rPr lang="en-US" sz="3199" dirty="0">
                  <a:solidFill>
                    <a:schemeClr val="bg1"/>
                  </a:solidFill>
                  <a:latin typeface="Lato" panose="020F0502020204030203" pitchFamily="34" charset="0"/>
                  <a:ea typeface="Lato" panose="020F0502020204030203" pitchFamily="34" charset="0"/>
                  <a:cs typeface="Lato" panose="020F0502020204030203" pitchFamily="34" charset="0"/>
                </a:rPr>
                <a:t>Reconcile Payments</a:t>
              </a:r>
            </a:p>
          </p:txBody>
        </p:sp>
        <p:sp>
          <p:nvSpPr>
            <p:cNvPr id="348" name="TextBox 347"/>
            <p:cNvSpPr txBox="1"/>
            <p:nvPr/>
          </p:nvSpPr>
          <p:spPr>
            <a:xfrm>
              <a:off x="741578" y="4272423"/>
              <a:ext cx="457937" cy="427802"/>
            </a:xfrm>
            <a:prstGeom prst="rect">
              <a:avLst/>
            </a:prstGeom>
            <a:noFill/>
          </p:spPr>
          <p:txBody>
            <a:bodyPr wrap="none" rtlCol="0" anchor="ctr">
              <a:spAutoFit/>
            </a:bodyPr>
            <a:lstStyle/>
            <a:p>
              <a:r>
                <a:rPr lang="en-US" sz="6398" dirty="0">
                  <a:solidFill>
                    <a:schemeClr val="bg1"/>
                  </a:solidFill>
                  <a:sym typeface="Wingdings" panose="05000000000000000000" pitchFamily="2" charset="2"/>
                </a:rPr>
                <a:t></a:t>
              </a:r>
              <a:endParaRPr lang="en-US" sz="7198" dirty="0">
                <a:solidFill>
                  <a:schemeClr val="bg1"/>
                </a:solidFill>
              </a:endParaRPr>
            </a:p>
          </p:txBody>
        </p:sp>
      </p:grpSp>
      <p:sp>
        <p:nvSpPr>
          <p:cNvPr id="349" name="Down Arrow 348" descr="Flow chart showing " title="Flow Chart"/>
          <p:cNvSpPr/>
          <p:nvPr/>
        </p:nvSpPr>
        <p:spPr>
          <a:xfrm>
            <a:off x="3766460" y="7609096"/>
            <a:ext cx="1422030" cy="1539919"/>
          </a:xfrm>
          <a:prstGeom prst="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nvGrpSpPr>
          <p:cNvPr id="350" name="Group 349" descr="Flow chart showing " title="Flow Chart"/>
          <p:cNvGrpSpPr/>
          <p:nvPr/>
        </p:nvGrpSpPr>
        <p:grpSpPr>
          <a:xfrm>
            <a:off x="1392716" y="6635096"/>
            <a:ext cx="6502418" cy="1099189"/>
            <a:chOff x="633023" y="2978460"/>
            <a:chExt cx="3252056" cy="432366"/>
          </a:xfrm>
        </p:grpSpPr>
        <p:sp>
          <p:nvSpPr>
            <p:cNvPr id="351" name="Rounded Rectangle 350"/>
            <p:cNvSpPr/>
            <p:nvPr/>
          </p:nvSpPr>
          <p:spPr>
            <a:xfrm>
              <a:off x="633023" y="2978460"/>
              <a:ext cx="3252056" cy="432366"/>
            </a:xfrm>
            <a:prstGeom prst="roundRect">
              <a:avLst/>
            </a:prstGeom>
          </p:spPr>
          <p:style>
            <a:lnRef idx="0">
              <a:schemeClr val="accent4"/>
            </a:lnRef>
            <a:fillRef idx="3">
              <a:schemeClr val="accent4"/>
            </a:fillRef>
            <a:effectRef idx="3">
              <a:schemeClr val="accent4"/>
            </a:effectRef>
            <a:fontRef idx="minor">
              <a:schemeClr val="lt1"/>
            </a:fontRef>
          </p:style>
          <p:txBody>
            <a:bodyPr lIns="1279827" rtlCol="0" anchor="ctr"/>
            <a:lstStyle/>
            <a:p>
              <a:r>
                <a:rPr lang="en-US" sz="3199" dirty="0">
                  <a:solidFill>
                    <a:schemeClr val="bg1"/>
                  </a:solidFill>
                  <a:latin typeface="Lato" panose="020F0502020204030203" pitchFamily="34" charset="0"/>
                  <a:ea typeface="Lato" panose="020F0502020204030203" pitchFamily="34" charset="0"/>
                  <a:cs typeface="Lato" panose="020F0502020204030203" pitchFamily="34" charset="0"/>
                </a:rPr>
                <a:t>Pay Provider</a:t>
              </a:r>
            </a:p>
          </p:txBody>
        </p:sp>
        <p:sp>
          <p:nvSpPr>
            <p:cNvPr id="352" name="TextBox 351"/>
            <p:cNvSpPr txBox="1"/>
            <p:nvPr/>
          </p:nvSpPr>
          <p:spPr>
            <a:xfrm>
              <a:off x="697099" y="2982845"/>
              <a:ext cx="457937" cy="423598"/>
            </a:xfrm>
            <a:prstGeom prst="rect">
              <a:avLst/>
            </a:prstGeom>
            <a:noFill/>
          </p:spPr>
          <p:txBody>
            <a:bodyPr wrap="none" rtlCol="0" anchor="ctr">
              <a:spAutoFit/>
            </a:bodyPr>
            <a:lstStyle/>
            <a:p>
              <a:r>
                <a:rPr lang="en-US" sz="6398" dirty="0">
                  <a:solidFill>
                    <a:schemeClr val="bg1"/>
                  </a:solidFill>
                  <a:sym typeface="Wingdings" panose="05000000000000000000" pitchFamily="2" charset="2"/>
                </a:rPr>
                <a:t></a:t>
              </a:r>
              <a:endParaRPr lang="en-US" sz="7198" dirty="0">
                <a:solidFill>
                  <a:schemeClr val="bg1"/>
                </a:solidFill>
              </a:endParaRPr>
            </a:p>
          </p:txBody>
        </p:sp>
      </p:grpSp>
      <p:sp>
        <p:nvSpPr>
          <p:cNvPr id="353" name="Down Arrow 352" descr="Flow chart showing " title="Flow Chart"/>
          <p:cNvSpPr/>
          <p:nvPr/>
        </p:nvSpPr>
        <p:spPr>
          <a:xfrm>
            <a:off x="3766592" y="5307055"/>
            <a:ext cx="1422030" cy="1445391"/>
          </a:xfrm>
          <a:prstGeom prst="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354" name="Rounded Rectangle 353" descr="Flow chart showing " title="Flow Chart"/>
          <p:cNvSpPr/>
          <p:nvPr/>
        </p:nvSpPr>
        <p:spPr>
          <a:xfrm>
            <a:off x="1403268" y="4419261"/>
            <a:ext cx="6502418" cy="864507"/>
          </a:xfrm>
          <a:prstGeom prst="roundRect">
            <a:avLst/>
          </a:prstGeom>
        </p:spPr>
        <p:style>
          <a:lnRef idx="0">
            <a:schemeClr val="accent4"/>
          </a:lnRef>
          <a:fillRef idx="3">
            <a:schemeClr val="accent4"/>
          </a:fillRef>
          <a:effectRef idx="3">
            <a:schemeClr val="accent4"/>
          </a:effectRef>
          <a:fontRef idx="minor">
            <a:schemeClr val="lt1"/>
          </a:fontRef>
        </p:style>
        <p:txBody>
          <a:bodyPr lIns="1279827" rtlCol="0" anchor="ctr"/>
          <a:lstStyle/>
          <a:p>
            <a:r>
              <a:rPr lang="en-US" sz="3199" dirty="0">
                <a:solidFill>
                  <a:schemeClr val="bg1"/>
                </a:solidFill>
                <a:latin typeface="Lato" panose="020F0502020204030203" pitchFamily="34" charset="0"/>
                <a:ea typeface="Lato" panose="020F0502020204030203" pitchFamily="34" charset="0"/>
                <a:cs typeface="Lato" panose="020F0502020204030203" pitchFamily="34" charset="0"/>
              </a:rPr>
              <a:t>Conduct Episode</a:t>
            </a:r>
          </a:p>
        </p:txBody>
      </p:sp>
      <p:sp>
        <p:nvSpPr>
          <p:cNvPr id="355" name="TextBox 354" descr="Flow chart showing " title="Flow Chart"/>
          <p:cNvSpPr txBox="1"/>
          <p:nvPr/>
        </p:nvSpPr>
        <p:spPr>
          <a:xfrm>
            <a:off x="1505265" y="4313065"/>
            <a:ext cx="915635" cy="1076898"/>
          </a:xfrm>
          <a:prstGeom prst="rect">
            <a:avLst/>
          </a:prstGeom>
          <a:noFill/>
        </p:spPr>
        <p:txBody>
          <a:bodyPr wrap="none" rtlCol="0" anchor="ctr">
            <a:spAutoFit/>
          </a:bodyPr>
          <a:lstStyle/>
          <a:p>
            <a:r>
              <a:rPr lang="en-US" sz="6398" dirty="0">
                <a:solidFill>
                  <a:schemeClr val="bg1"/>
                </a:solidFill>
                <a:sym typeface="Wingdings" panose="05000000000000000000" pitchFamily="2" charset="2"/>
              </a:rPr>
              <a:t></a:t>
            </a:r>
            <a:endParaRPr lang="en-US" sz="7198" dirty="0">
              <a:solidFill>
                <a:schemeClr val="bg1"/>
              </a:solidFill>
            </a:endParaRPr>
          </a:p>
        </p:txBody>
      </p:sp>
      <p:sp>
        <p:nvSpPr>
          <p:cNvPr id="356" name="Rectangle 355"/>
          <p:cNvSpPr/>
          <p:nvPr/>
        </p:nvSpPr>
        <p:spPr>
          <a:xfrm>
            <a:off x="529772" y="12528414"/>
            <a:ext cx="3379482" cy="7823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7" name="Straight Connector 356"/>
          <p:cNvCxnSpPr/>
          <p:nvPr/>
        </p:nvCxnSpPr>
        <p:spPr>
          <a:xfrm flipH="1">
            <a:off x="19714371" y="4900673"/>
            <a:ext cx="855876"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58" name="Straight Arrow Connector 357" descr="Flow chart showing " title="Flow Chart"/>
          <p:cNvCxnSpPr/>
          <p:nvPr/>
        </p:nvCxnSpPr>
        <p:spPr>
          <a:xfrm>
            <a:off x="14115137" y="5307123"/>
            <a:ext cx="695776" cy="1193635"/>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59" name="Straight Arrow Connector 358" descr="Flow chart showing " title="Flow Chart"/>
          <p:cNvCxnSpPr/>
          <p:nvPr/>
        </p:nvCxnSpPr>
        <p:spPr>
          <a:xfrm flipH="1">
            <a:off x="13695259" y="5312339"/>
            <a:ext cx="15924" cy="1163184"/>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360" name="Picture 35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9772" y="12648554"/>
            <a:ext cx="3379482" cy="868740"/>
          </a:xfrm>
          <a:prstGeom prst="rect">
            <a:avLst/>
          </a:prstGeom>
        </p:spPr>
      </p:pic>
    </p:spTree>
    <p:extLst>
      <p:ext uri="{BB962C8B-B14F-4D97-AF65-F5344CB8AC3E}">
        <p14:creationId xmlns:p14="http://schemas.microsoft.com/office/powerpoint/2010/main" val="4258453450"/>
      </p:ext>
    </p:extLst>
  </p:cSld>
  <p:clrMapOvr>
    <a:masterClrMapping/>
  </p:clrMapOvr>
</p:sld>
</file>

<file path=ppt/theme/theme1.xml><?xml version="1.0" encoding="utf-8"?>
<a:theme xmlns:a="http://schemas.openxmlformats.org/drawingml/2006/main" name="Default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6DCF717FA26A478777F9FEC5D11D4B" ma:contentTypeVersion="2" ma:contentTypeDescription="Create a new document." ma:contentTypeScope="" ma:versionID="5d6e5386c8cdfd3a860b307203b22e63">
  <xsd:schema xmlns:xsd="http://www.w3.org/2001/XMLSchema" xmlns:xs="http://www.w3.org/2001/XMLSchema" xmlns:p="http://schemas.microsoft.com/office/2006/metadata/properties" xmlns:ns2="0375ddda-fa92-446d-8612-a48119258a52" targetNamespace="http://schemas.microsoft.com/office/2006/metadata/properties" ma:root="true" ma:fieldsID="c5105ce4b0cb834055a2ee2cac1984d1" ns2:_="">
    <xsd:import namespace="0375ddda-fa92-446d-8612-a48119258a5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5ddda-fa92-446d-8612-a48119258a5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73AACA-9E6B-4C78-B154-958B7DA1F222}">
  <ds:schemaRefs>
    <ds:schemaRef ds:uri="http://schemas.microsoft.com/sharepoint/v3/contenttype/forms"/>
  </ds:schemaRefs>
</ds:datastoreItem>
</file>

<file path=customXml/itemProps2.xml><?xml version="1.0" encoding="utf-8"?>
<ds:datastoreItem xmlns:ds="http://schemas.openxmlformats.org/officeDocument/2006/customXml" ds:itemID="{EBAAD731-D6CE-4DF8-8B8F-20F16006028E}">
  <ds:schemaRefs>
    <ds:schemaRef ds:uri="http://purl.org/dc/elements/1.1/"/>
    <ds:schemaRef ds:uri="http://schemas.microsoft.com/office/2006/metadata/properties"/>
    <ds:schemaRef ds:uri="http://schemas.microsoft.com/office/2006/documentManagement/types"/>
    <ds:schemaRef ds:uri="0375ddda-fa92-446d-8612-a48119258a52"/>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89F8CD6-BF39-4F90-B383-102E1F8B09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5ddda-fa92-446d-8612-a48119258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47353</TotalTime>
  <Words>4423</Words>
  <Application>Microsoft Office PowerPoint</Application>
  <PresentationFormat>Custom</PresentationFormat>
  <Paragraphs>584</Paragraphs>
  <Slides>20</Slides>
  <Notes>20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20</vt:i4>
      </vt:variant>
    </vt:vector>
  </HeadingPairs>
  <TitlesOfParts>
    <vt:vector size="36" baseType="lpstr">
      <vt:lpstr>Arial</vt:lpstr>
      <vt:lpstr>Bebas Neue Bold</vt:lpstr>
      <vt:lpstr>Calibri</vt:lpstr>
      <vt:lpstr>Calibri Light</vt:lpstr>
      <vt:lpstr>Cambria</vt:lpstr>
      <vt:lpstr>Lato</vt:lpstr>
      <vt:lpstr>Lato Black</vt:lpstr>
      <vt:lpstr>Lato Light</vt:lpstr>
      <vt:lpstr>Roboto Light</vt:lpstr>
      <vt:lpstr>Source Sans Pro ExtraLight</vt:lpstr>
      <vt:lpstr>Source Sans Pro Semibold</vt:lpstr>
      <vt:lpstr>Symbol</vt:lpstr>
      <vt:lpstr>Times New Roman</vt:lpstr>
      <vt:lpstr>Wingdings</vt:lpstr>
      <vt:lpstr>Wingdings 3</vt:lpstr>
      <vt:lpstr>Default Theme</vt:lpstr>
      <vt:lpstr>CEP Work Group </vt:lpstr>
      <vt:lpstr>CEP Members</vt:lpstr>
      <vt:lpstr>Accelerating and Aligning</vt:lpstr>
      <vt:lpstr>Episode Selection Criteria</vt:lpstr>
      <vt:lpstr>Episode Parameters</vt:lpstr>
      <vt:lpstr>Clinical Episode Timing</vt:lpstr>
      <vt:lpstr>Retrospective</vt:lpstr>
      <vt:lpstr>Prospective</vt:lpstr>
      <vt:lpstr>Retrospective vs. Prospective</vt:lpstr>
      <vt:lpstr>Elective Joint Replacement</vt:lpstr>
      <vt:lpstr>Elective Joint Replacement –  Design Elements</vt:lpstr>
      <vt:lpstr>Elective Joint Replacement - Timeline</vt:lpstr>
      <vt:lpstr>Maternity Care</vt:lpstr>
      <vt:lpstr>Maternity Care – Design Elements</vt:lpstr>
      <vt:lpstr>Maternity Care – Timeline</vt:lpstr>
      <vt:lpstr>Coronary Artery Disease</vt:lpstr>
      <vt:lpstr>Coronary Artery Disease – Episode Design</vt:lpstr>
      <vt:lpstr>Fragmentation Of Care</vt:lpstr>
      <vt:lpstr>Coronary Artery Disease – Timeline</vt:lpstr>
      <vt:lpstr>Coronary Artery Disease –  Price &amp; Care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Jetfabrik</dc:creator>
  <cp:keywords/>
  <dc:description/>
  <cp:lastModifiedBy>Kristin Ginnity</cp:lastModifiedBy>
  <cp:revision>5041</cp:revision>
  <cp:lastPrinted>2016-02-04T03:37:46Z</cp:lastPrinted>
  <dcterms:created xsi:type="dcterms:W3CDTF">2014-11-12T21:47:38Z</dcterms:created>
  <dcterms:modified xsi:type="dcterms:W3CDTF">2016-10-24T19:46:17Z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0x010100926DCF717FA26A478777F9FEC5D11D4B</vt:lpwstr>
  </property>
</Properties>
</file>